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6" r:id="rId3"/>
    <p:sldId id="286" r:id="rId4"/>
    <p:sldId id="289" r:id="rId5"/>
    <p:sldId id="290" r:id="rId6"/>
    <p:sldId id="257" r:id="rId7"/>
    <p:sldId id="277" r:id="rId8"/>
    <p:sldId id="280" r:id="rId9"/>
    <p:sldId id="259" r:id="rId10"/>
    <p:sldId id="260" r:id="rId11"/>
    <p:sldId id="261" r:id="rId12"/>
    <p:sldId id="284" r:id="rId13"/>
    <p:sldId id="285" r:id="rId14"/>
    <p:sldId id="262" r:id="rId15"/>
    <p:sldId id="263" r:id="rId16"/>
    <p:sldId id="264" r:id="rId17"/>
    <p:sldId id="265" r:id="rId18"/>
    <p:sldId id="267" r:id="rId19"/>
    <p:sldId id="268" r:id="rId20"/>
    <p:sldId id="272" r:id="rId21"/>
    <p:sldId id="283" r:id="rId22"/>
    <p:sldId id="266" r:id="rId23"/>
    <p:sldId id="269" r:id="rId24"/>
    <p:sldId id="270" r:id="rId25"/>
    <p:sldId id="271" r:id="rId26"/>
    <p:sldId id="273" r:id="rId27"/>
    <p:sldId id="274" r:id="rId28"/>
    <p:sldId id="275" r:id="rId29"/>
    <p:sldId id="276" r:id="rId30"/>
    <p:sldId id="278" r:id="rId31"/>
    <p:sldId id="279" r:id="rId32"/>
    <p:sldId id="281" r:id="rId33"/>
    <p:sldId id="282" r:id="rId34"/>
    <p:sldId id="291" r:id="rId35"/>
    <p:sldId id="258" r:id="rId36"/>
  </p:sldIdLst>
  <p:sldSz cx="9144000" cy="5143500" type="screen16x9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eWdpZiwUa7NaxHXuUeSaw==" hashData="OoSY0XgixVHKi9otKGTJB8ut66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86" y="-101"/>
      </p:cViewPr>
      <p:guideLst>
        <p:guide orient="horz" pos="162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57B9C-E69A-43F9-BAEC-82D3900BDDFB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5A572-EE3B-48FB-B9B8-71A5AE773E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05A572-EE3B-48FB-B9B8-71A5AE773E8D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180036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200152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2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2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200152"/>
            <a:ext cx="8229600" cy="3394472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4767263"/>
            <a:ext cx="2895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gif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2380000">
            <a:off x="4176000" y="252000"/>
            <a:ext cx="4824000" cy="30398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b="1" dirty="0" smtClean="0">
                <a:ln w="25400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Escapade  belg</a:t>
            </a:r>
            <a:r>
              <a:rPr lang="fr-FR" b="1" dirty="0" smtClean="0">
                <a:ln w="41275">
                  <a:solidFill>
                    <a:srgbClr val="FFFF00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e</a:t>
            </a:r>
            <a:endParaRPr lang="fr-FR" b="1" dirty="0">
              <a:ln w="41275">
                <a:solidFill>
                  <a:srgbClr val="FFFF00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8000" y="108000"/>
            <a:ext cx="4067944" cy="374441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7200" b="1" dirty="0" smtClean="0">
                <a:ln w="41275">
                  <a:solidFill>
                    <a:schemeClr val="tx1"/>
                  </a:solidFill>
                </a:ln>
                <a:solidFill>
                  <a:srgbClr val="00B050"/>
                </a:solidFill>
                <a:latin typeface="Bernard MT Condensed" pitchFamily="18" charset="0"/>
              </a:rPr>
              <a:t>De  Lange</a:t>
            </a:r>
            <a:endParaRPr lang="fr-FR" sz="7200" b="1" dirty="0">
              <a:ln w="41275">
                <a:solidFill>
                  <a:schemeClr val="tx1"/>
                </a:solidFill>
              </a:ln>
              <a:solidFill>
                <a:srgbClr val="00B050"/>
              </a:solidFill>
              <a:latin typeface="Bernard MT Condensed" pitchFamily="18" charset="0"/>
            </a:endParaRPr>
          </a:p>
        </p:txBody>
      </p:sp>
      <p:sp>
        <p:nvSpPr>
          <p:cNvPr id="4" name="Rectangle 3"/>
          <p:cNvSpPr>
            <a:spLocks noChangeAspect="1"/>
          </p:cNvSpPr>
          <p:nvPr/>
        </p:nvSpPr>
        <p:spPr>
          <a:xfrm>
            <a:off x="4068000" y="2052000"/>
            <a:ext cx="29880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Une photographie, c'est   un arrêt du cœur d'une fraction de seconde</a:t>
            </a:r>
            <a:endParaRPr lang="fr-FR" sz="2800" b="1" dirty="0">
              <a:ln w="0">
                <a:noFill/>
              </a:ln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000" y="4104000"/>
            <a:ext cx="91440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dirty="0" smtClean="0">
                <a:ln w="317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rgbClr val="FFFF00"/>
                </a:solidFill>
                <a:latin typeface="Cooper Black" pitchFamily="18" charset="0"/>
              </a:rPr>
              <a:t>Abbaye  Orval</a:t>
            </a:r>
            <a:endParaRPr lang="fr-FR" sz="6600" dirty="0">
              <a:ln w="317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rgbClr val="FFFF00"/>
              </a:solidFill>
              <a:latin typeface="Cooper Black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 rot="-180000">
            <a:off x="755576" y="2628000"/>
            <a:ext cx="30963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Photos  prises  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par  un  randonneur  assidu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pour  le  plaisir  du  partage</a:t>
            </a:r>
          </a:p>
          <a:p>
            <a:pPr algn="ctr"/>
            <a:r>
              <a:rPr lang="fr-FR" sz="2000" dirty="0" smtClean="0">
                <a:ln w="1905">
                  <a:noFill/>
                </a:ln>
                <a:solidFill>
                  <a:srgbClr val="FFFF00"/>
                </a:solidFill>
                <a:latin typeface="Cookie" pitchFamily="2" charset="0"/>
                <a:cs typeface="Dubai Medium" pitchFamily="34" charset="-78"/>
              </a:rPr>
              <a:t>de  la  nature  traversée</a:t>
            </a:r>
            <a:endParaRPr lang="fr-FR" sz="2000" dirty="0">
              <a:ln w="1905">
                <a:noFill/>
              </a:ln>
              <a:solidFill>
                <a:srgbClr val="FFFF00"/>
              </a:solidFill>
              <a:latin typeface="Cookie" pitchFamily="2" charset="0"/>
              <a:cs typeface="Dubai Medium" pitchFamily="34" charset="-78"/>
            </a:endParaRPr>
          </a:p>
        </p:txBody>
      </p:sp>
      <p:pic>
        <p:nvPicPr>
          <p:cNvPr id="7" name="Image 6" descr="0a0000004fc2601e3b7a01d5cee3b3abcc08820f7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2771800" y="1851670"/>
            <a:ext cx="1110000" cy="9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956376" y="3312000"/>
            <a:ext cx="1187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ln w="158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Cooper Black" pitchFamily="18" charset="0"/>
              </a:rPr>
              <a:t>45</a:t>
            </a:r>
            <a:endParaRPr lang="fr-FR" sz="6000" b="1" dirty="0">
              <a:ln w="15875">
                <a:solidFill>
                  <a:schemeClr val="tx1">
                    <a:lumMod val="65000"/>
                    <a:lumOff val="35000"/>
                  </a:schemeClr>
                </a:solidFill>
              </a:ln>
              <a:blipFill>
                <a:blip r:embed="rId6"/>
                <a:stretch>
                  <a:fillRect/>
                </a:stretch>
              </a:blipFill>
              <a:latin typeface="Cooper Black" pitchFamily="18" charset="0"/>
            </a:endParaRPr>
          </a:p>
        </p:txBody>
      </p:sp>
      <p:pic>
        <p:nvPicPr>
          <p:cNvPr id="9" name="Taize Instrumental 06!.wav">
            <a:hlinkClick r:id="" action="ppaction://media"/>
          </p:cNvPr>
          <p:cNvPicPr>
            <a:picLocks noRot="1" noChangeAspect="1"/>
          </p:cNvPicPr>
          <p:nvPr>
            <a:wavAudioFile r:embed="rId1" name="Taize Instrumental 06!.wav"/>
          </p:nvPr>
        </p:nvPicPr>
        <p:blipFill>
          <a:blip r:embed="rId7" cstate="print"/>
          <a:stretch>
            <a:fillRect/>
          </a:stretch>
        </p:blipFill>
        <p:spPr>
          <a:xfrm>
            <a:off x="4860032" y="163564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6000"/>
            <a:ext cx="91440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atin typeface="Harlow Solid Italic" pitchFamily="82" charset="0"/>
              </a:rPr>
              <a:t>L'abbaye Notre-Dame d'Orval (ou abbaye d'Orval) est un monastère cistercien situé en Belgique.</a:t>
            </a:r>
          </a:p>
          <a:p>
            <a:pPr algn="ctr"/>
            <a:endParaRPr lang="fr-FR" sz="2400" dirty="0" smtClean="0">
              <a:latin typeface="Harlow Solid Italic" pitchFamily="82" charset="0"/>
            </a:endParaRPr>
          </a:p>
          <a:p>
            <a:pPr algn="ctr"/>
            <a:r>
              <a:rPr lang="fr-FR" sz="2400" dirty="0" smtClean="0">
                <a:latin typeface="Harlow Solid Italic" pitchFamily="82" charset="0"/>
              </a:rPr>
              <a:t>Fondée par des bénédictins au </a:t>
            </a:r>
            <a:r>
              <a:rPr lang="fr-FR" sz="2400" b="1" dirty="0" smtClean="0">
                <a:latin typeface="Arial Narrow" pitchFamily="34" charset="0"/>
              </a:rPr>
              <a:t>XIe</a:t>
            </a:r>
            <a:r>
              <a:rPr lang="fr-FR" sz="2400" dirty="0" smtClean="0">
                <a:latin typeface="Harlow Solid Italic" pitchFamily="82" charset="0"/>
              </a:rPr>
              <a:t> siècle auprès d'une source dans un vallon isolé dans la forêt, l'abbaye passe à l'ordre cistercien en 1131 avec l'arrivée de moines de l'abbaye de Trois-Fontaines. </a:t>
            </a:r>
          </a:p>
          <a:p>
            <a:pPr algn="ctr"/>
            <a:endParaRPr lang="fr-FR" sz="2400" dirty="0" smtClean="0">
              <a:latin typeface="Harlow Solid Italic" pitchFamily="82" charset="0"/>
            </a:endParaRPr>
          </a:p>
          <a:p>
            <a:pPr algn="ctr"/>
            <a:r>
              <a:rPr lang="fr-FR" sz="2400" dirty="0" smtClean="0">
                <a:latin typeface="Harlow Solid Italic" pitchFamily="82" charset="0"/>
              </a:rPr>
              <a:t>Durant quatre siècles, elle vit l'existence d'un monastère ordinaire. </a:t>
            </a:r>
            <a:endParaRPr lang="fr-FR" sz="2400" dirty="0" smtClean="0">
              <a:latin typeface="Harlow Solid Italic" pitchFamily="82" charset="0"/>
            </a:endParaRPr>
          </a:p>
          <a:p>
            <a:pPr algn="ctr"/>
            <a:r>
              <a:rPr lang="fr-FR" sz="2400" dirty="0" smtClean="0">
                <a:latin typeface="Harlow Solid Italic" pitchFamily="82" charset="0"/>
              </a:rPr>
              <a:t>À </a:t>
            </a:r>
            <a:r>
              <a:rPr lang="fr-FR" sz="2400" dirty="0" smtClean="0">
                <a:latin typeface="Harlow Solid Italic" pitchFamily="82" charset="0"/>
              </a:rPr>
              <a:t>la fin du </a:t>
            </a:r>
            <a:r>
              <a:rPr lang="fr-FR" sz="2400" b="1" cap="small" dirty="0" smtClean="0">
                <a:latin typeface="Arial Narrow" pitchFamily="34" charset="0"/>
              </a:rPr>
              <a:t>XVIII</a:t>
            </a:r>
            <a:r>
              <a:rPr lang="fr-FR" sz="2400" b="1" baseline="30000" dirty="0" smtClean="0">
                <a:latin typeface="Arial Narrow" pitchFamily="34" charset="0"/>
              </a:rPr>
              <a:t>e</a:t>
            </a:r>
            <a:r>
              <a:rPr lang="fr-FR" sz="2400" dirty="0" smtClean="0">
                <a:latin typeface="Harlow Solid Italic" pitchFamily="82" charset="0"/>
              </a:rPr>
              <a:t> siècle, lors de la période française de l'histoire </a:t>
            </a:r>
            <a:endParaRPr lang="fr-FR" sz="2400" dirty="0" smtClean="0">
              <a:latin typeface="Harlow Solid Italic" pitchFamily="82" charset="0"/>
            </a:endParaRPr>
          </a:p>
          <a:p>
            <a:pPr algn="ctr"/>
            <a:r>
              <a:rPr lang="fr-FR" sz="2400" dirty="0" smtClean="0">
                <a:latin typeface="Harlow Solid Italic" pitchFamily="82" charset="0"/>
              </a:rPr>
              <a:t>de </a:t>
            </a:r>
            <a:r>
              <a:rPr lang="fr-FR" sz="2400" dirty="0" smtClean="0">
                <a:latin typeface="Harlow Solid Italic" pitchFamily="82" charset="0"/>
              </a:rPr>
              <a:t>Belgique qui suit la Révolution française, les bâtiments, anciens et nouveaux, sont détruits et incendiés après le départ forcé des moines.</a:t>
            </a:r>
            <a:r>
              <a:rPr lang="fr-FR" sz="2400" dirty="0" smtClean="0"/>
              <a:t> </a:t>
            </a:r>
            <a:endParaRPr lang="fr-FR" sz="2400" dirty="0">
              <a:latin typeface="Harlow Solid Italic" pitchFamily="82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2440" y="4659982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252000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fr-FR" sz="2400" dirty="0" smtClean="0">
              <a:latin typeface="Harlow Solid Italic" pitchFamily="82" charset="0"/>
            </a:endParaRPr>
          </a:p>
          <a:p>
            <a:pPr algn="ctr"/>
            <a:r>
              <a:rPr lang="fr-FR" sz="2400" dirty="0" smtClean="0">
                <a:latin typeface="Harlow Solid Italic" pitchFamily="82" charset="0"/>
              </a:rPr>
              <a:t>En 1927, la présence monastique est relevée par un groupe de cisterciens-trappistes venu de l'abbaye Notre-Dame de Sept-Fons, qui fonde là un prieuré et entame la reconstruction sous la direction de Marie-Albert van der </a:t>
            </a:r>
            <a:r>
              <a:rPr lang="fr-FR" sz="2400" dirty="0" err="1" smtClean="0">
                <a:latin typeface="Harlow Solid Italic" pitchFamily="82" charset="0"/>
              </a:rPr>
              <a:t>Cruyssen</a:t>
            </a:r>
            <a:r>
              <a:rPr lang="fr-FR" sz="2400" dirty="0" smtClean="0">
                <a:latin typeface="Harlow Solid Italic" pitchFamily="82" charset="0"/>
              </a:rPr>
              <a:t>, moine belge venu de l'abbaye Notre-Dame de la Trappe. En 1935, le monastère retrouve son statut d'abbaye autonome.</a:t>
            </a:r>
            <a:r>
              <a:rPr lang="fr-FR" sz="2400" dirty="0" smtClean="0"/>
              <a:t> </a:t>
            </a:r>
          </a:p>
          <a:p>
            <a:pPr algn="ctr"/>
            <a:endParaRPr lang="fr-FR" sz="2400" dirty="0" smtClean="0">
              <a:latin typeface="Harlow Solid Italic" pitchFamily="82" charset="0"/>
            </a:endParaRPr>
          </a:p>
          <a:p>
            <a:pPr algn="ctr"/>
            <a:r>
              <a:rPr lang="fr-FR" sz="2400" dirty="0" smtClean="0">
                <a:latin typeface="Harlow Solid Italic" pitchFamily="82" charset="0"/>
              </a:rPr>
              <a:t>Le site d'Orval est occupé bien avant l'ère chrétienne : les fouilles ont découvert de nombreuses sépultures, formant quasiment une très ancienne nécropole dont les corps vont du néolithique à l'époque mérovingienne, entre le flanc de vallon où jaillit la source (sacrée ?) et le fond marécageux. La grand route romaine Reims-Trêves passe à proximité. Une petite église y est présente en tous cas dès le Xe siècle, peut-être bâtie sur la tombe d'un saint ou d'un évangélisateur.</a:t>
            </a:r>
          </a:p>
          <a:p>
            <a:pPr algn="ctr"/>
            <a:endParaRPr lang="fr-FR" sz="2400" dirty="0">
              <a:latin typeface="Harlow Solid Italic" pitchFamily="82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2440" y="4659982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048000" y="77155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Harlow Solid Italic" pitchFamily="82" charset="0"/>
              </a:rPr>
              <a:t>Nouvelle Abbaye</a:t>
            </a:r>
            <a:endParaRPr lang="fr-FR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Harlow Solid Italic" pitchFamily="8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19672" y="1347614"/>
            <a:ext cx="1903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Harlow Solid Italic" pitchFamily="82" charset="0"/>
              </a:rPr>
              <a:t>Ancienne Abbaye</a:t>
            </a:r>
            <a:endParaRPr lang="fr-FR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Harlow Solid Italic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12000" y="2268000"/>
            <a:ext cx="2590773" cy="892552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>
            <a:spAutoFit/>
          </a:bodyPr>
          <a:lstStyle/>
          <a:p>
            <a:pPr algn="ctr"/>
            <a:r>
              <a:rPr lang="fr-FR" sz="20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Harlow Solid Italic" pitchFamily="82" charset="0"/>
              </a:rPr>
              <a:t>L'abbaye Notre-Dame </a:t>
            </a:r>
          </a:p>
          <a:p>
            <a:pPr algn="ctr"/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Harlow Solid Italic" pitchFamily="82" charset="0"/>
              </a:rPr>
              <a:t>d'Orval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 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666311_1801963317398977_8586718893512765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893219" cy="5143500"/>
          </a:xfrm>
          <a:prstGeom prst="rect">
            <a:avLst/>
          </a:prstGeom>
        </p:spPr>
      </p:pic>
      <p:pic>
        <p:nvPicPr>
          <p:cNvPr id="3" name="Image 2" descr="498156754_1801963430732299_1108120960697173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25390" y="0"/>
            <a:ext cx="2893219" cy="5143500"/>
          </a:xfrm>
          <a:prstGeom prst="rect">
            <a:avLst/>
          </a:prstGeom>
        </p:spPr>
      </p:pic>
      <p:pic>
        <p:nvPicPr>
          <p:cNvPr id="4" name="Image 3" descr="499932066_1801962814065694_2874132611689825719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50781" y="0"/>
            <a:ext cx="2893219" cy="5143500"/>
          </a:xfrm>
          <a:prstGeom prst="rect">
            <a:avLst/>
          </a:prstGeom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3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404000" y="4392000"/>
            <a:ext cx="2252087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80904" y="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2488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296000" y="108000"/>
            <a:ext cx="6480720" cy="65658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/>
            <a:r>
              <a:rPr lang="fr-FR" sz="3600" b="1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Taizé  </a:t>
            </a:r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Instrumental</a:t>
            </a:r>
            <a:endParaRPr lang="fr-FR" sz="36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508000" y="4392000"/>
            <a:ext cx="2175720" cy="656586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Cooper Black" pitchFamily="18" charset="0"/>
              </a:rPr>
              <a:t>Internet</a:t>
            </a:r>
            <a:endParaRPr lang="fr-FR" sz="4000" b="1" dirty="0" smtClean="0">
              <a:ln w="19050">
                <a:solidFill>
                  <a:schemeClr val="tx1"/>
                </a:solidFill>
              </a:ln>
              <a:solidFill>
                <a:schemeClr val="bg1"/>
              </a:solidFill>
              <a:latin typeface="Cooper Black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96000" y="1116000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02.06.2025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0000" y="4284000"/>
            <a:ext cx="1584176" cy="664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Image 8" descr="15.FIN_international_vehicle_registration_ova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4000" y="36000"/>
            <a:ext cx="872729" cy="576000"/>
          </a:xfrm>
          <a:prstGeom prst="rect">
            <a:avLst/>
          </a:prstGeom>
        </p:spPr>
      </p:pic>
      <p:pic>
        <p:nvPicPr>
          <p:cNvPr id="12" name="Image 11" descr="b1silhouette-3045599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360000">
            <a:off x="7200000" y="2700000"/>
            <a:ext cx="1080000" cy="1800000"/>
          </a:xfrm>
          <a:prstGeom prst="rect">
            <a:avLst/>
          </a:prstGeom>
        </p:spPr>
      </p:pic>
      <p:pic>
        <p:nvPicPr>
          <p:cNvPr id="17" name="Image 16" descr="0d000003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2880000"/>
            <a:ext cx="1907179" cy="1620000"/>
          </a:xfrm>
          <a:prstGeom prst="rect">
            <a:avLst/>
          </a:prstGeom>
        </p:spPr>
      </p:pic>
      <p:pic>
        <p:nvPicPr>
          <p:cNvPr id="18" name="Image 17" descr="b1camera-2069707_960_72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660000">
            <a:off x="7092000" y="720000"/>
            <a:ext cx="1465000" cy="1800000"/>
          </a:xfrm>
          <a:prstGeom prst="rect">
            <a:avLst/>
          </a:prstGeom>
        </p:spPr>
      </p:pic>
      <p:pic>
        <p:nvPicPr>
          <p:cNvPr id="20" name="Image 19" descr="artfichier_269913_8955356_20210410384754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96000" y="684000"/>
            <a:ext cx="1635000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>
        <a:spAutoFit/>
      </a:bodyPr>
      <a:lstStyle>
        <a:defPPr algn="ctr">
          <a:defRPr sz="2800" b="1" dirty="0" smtClean="0">
            <a:latin typeface="Harlow Solid Italic" pitchFamily="82" charset="0"/>
          </a:defRPr>
        </a:defPPr>
      </a:lst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52</Words>
  <Application>Microsoft Office PowerPoint</Application>
  <PresentationFormat>Affichage à l'écran (16:9)</PresentationFormat>
  <Paragraphs>30</Paragraphs>
  <Slides>34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34</vt:i4>
      </vt:variant>
    </vt:vector>
  </HeadingPairs>
  <TitlesOfParts>
    <vt:vector size="36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87</cp:revision>
  <dcterms:created xsi:type="dcterms:W3CDTF">2020-05-12T17:47:43Z</dcterms:created>
  <dcterms:modified xsi:type="dcterms:W3CDTF">2025-06-02T17:09:56Z</dcterms:modified>
</cp:coreProperties>
</file>