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131" autoAdjust="0"/>
    <p:restoredTop sz="94660"/>
  </p:normalViewPr>
  <p:slideViewPr>
    <p:cSldViewPr snapToGrid="0">
      <p:cViewPr varScale="1">
        <p:scale>
          <a:sx n="60" d="100"/>
          <a:sy n="60" d="100"/>
        </p:scale>
        <p:origin x="38" y="1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30/06/2025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30/06/2025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30/06/2025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30/06/2025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30/06/2025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30/06/2025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30/06/2025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30/06/2025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30/06/2025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30/06/2025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30/06/2025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30/06/2025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palmier&#10;&#10;Le contenu généré par l’IA peut être incorrect.">
            <a:extLst>
              <a:ext uri="{FF2B5EF4-FFF2-40B4-BE49-F238E27FC236}">
                <a16:creationId xmlns:a16="http://schemas.microsoft.com/office/drawing/2014/main" id="{101D6999-2E10-3B6F-8370-9A5301925F8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821" y="369000"/>
            <a:ext cx="9183589" cy="6120000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25003C-A890-776A-4439-3CC3D1A3BF98}"/>
              </a:ext>
            </a:extLst>
          </p:cNvPr>
          <p:cNvSpPr txBox="1"/>
          <p:nvPr/>
        </p:nvSpPr>
        <p:spPr>
          <a:xfrm>
            <a:off x="7802880" y="5889651"/>
            <a:ext cx="43891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Avlo village dans l'ACCB-Bouche du Roy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8FE4468-55B4-AA4A-1331-6FC011F9AE9A}"/>
              </a:ext>
            </a:extLst>
          </p:cNvPr>
          <p:cNvSpPr txBox="1"/>
          <p:nvPr/>
        </p:nvSpPr>
        <p:spPr>
          <a:xfrm>
            <a:off x="3133344" y="621792"/>
            <a:ext cx="4803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Villes Flottantes  ( Les Villages Du Bénin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C97692D-357E-831E-92B3-3CC84A4BCC7E}"/>
              </a:ext>
            </a:extLst>
          </p:cNvPr>
          <p:cNvSpPr txBox="1"/>
          <p:nvPr/>
        </p:nvSpPr>
        <p:spPr>
          <a:xfrm>
            <a:off x="4074666" y="1337781"/>
            <a:ext cx="5376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Avlo village.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  <p:sndAc>
          <p:stSnd loop="1">
            <p:snd r:embed="rId2" name="Soir Au Village.wav"/>
          </p:stSnd>
        </p:sndAc>
      </p:transition>
    </mc:Choice>
    <mc:Fallback>
      <p:transition spd="slow" advClick="0" advTm="9000">
        <p:cut/>
        <p:sndAc>
          <p:stSnd loop="1">
            <p:snd r:embed="rId2" name="Soir Au Villag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s, ciel, groupe&#10;&#10;Le contenu généré par l’IA peut être incorrect.">
            <a:extLst>
              <a:ext uri="{FF2B5EF4-FFF2-40B4-BE49-F238E27FC236}">
                <a16:creationId xmlns:a16="http://schemas.microsoft.com/office/drawing/2014/main" id="{CB99CB2D-DC90-815A-A2C9-1E5FA96CB5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4229" y="369000"/>
            <a:ext cx="9183589" cy="612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57A272-E15E-CC5A-7043-2167A5C6C8D4}"/>
              </a:ext>
            </a:extLst>
          </p:cNvPr>
          <p:cNvSpPr txBox="1"/>
          <p:nvPr/>
        </p:nvSpPr>
        <p:spPr>
          <a:xfrm>
            <a:off x="97536" y="3572256"/>
            <a:ext cx="24866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Tri du poisson après la pêche.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almier&#10;&#10;Le contenu généré par l’IA peut être incorrect.">
            <a:extLst>
              <a:ext uri="{FF2B5EF4-FFF2-40B4-BE49-F238E27FC236}">
                <a16:creationId xmlns:a16="http://schemas.microsoft.com/office/drawing/2014/main" id="{DFD8CE19-B84E-A244-BC3F-19DFF08F56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155" y="369000"/>
            <a:ext cx="9183602" cy="612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CEC90A-E4A0-3F2C-C510-71CB5635A05E}"/>
              </a:ext>
            </a:extLst>
          </p:cNvPr>
          <p:cNvSpPr txBox="1"/>
          <p:nvPr/>
        </p:nvSpPr>
        <p:spPr>
          <a:xfrm>
            <a:off x="9912096" y="3621024"/>
            <a:ext cx="2048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Transport des filets de pêche.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l, plein air, plante, herbe&#10;&#10;Le contenu généré par l’IA peut être incorrect.">
            <a:extLst>
              <a:ext uri="{FF2B5EF4-FFF2-40B4-BE49-F238E27FC236}">
                <a16:creationId xmlns:a16="http://schemas.microsoft.com/office/drawing/2014/main" id="{F882589F-CE42-803C-205A-8363AEF2D2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7373" y="369000"/>
            <a:ext cx="9183600" cy="612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B1E253-06E2-4395-9B54-6BF0744D74AA}"/>
              </a:ext>
            </a:extLst>
          </p:cNvPr>
          <p:cNvSpPr txBox="1"/>
          <p:nvPr/>
        </p:nvSpPr>
        <p:spPr>
          <a:xfrm>
            <a:off x="351027" y="3560064"/>
            <a:ext cx="2365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Jonc disposé en éventail pour séchage.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l, plein air, habits, Bidonville&#10;&#10;Le contenu généré par l’IA peut être incorrect.">
            <a:extLst>
              <a:ext uri="{FF2B5EF4-FFF2-40B4-BE49-F238E27FC236}">
                <a16:creationId xmlns:a16="http://schemas.microsoft.com/office/drawing/2014/main" id="{5E7FC702-A05F-DDAC-D312-55D78877BB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2681" y="603000"/>
            <a:ext cx="10066638" cy="5652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72D603-018F-D0FF-68C1-6E700EC4274B}"/>
              </a:ext>
            </a:extLst>
          </p:cNvPr>
          <p:cNvSpPr txBox="1"/>
          <p:nvPr/>
        </p:nvSpPr>
        <p:spPr>
          <a:xfrm>
            <a:off x="3243072" y="6255000"/>
            <a:ext cx="100666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Jonc disposé en éventail pour séchage.</a:t>
            </a: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l, Ustensiles de cuisine et de cuisson au four, feu, cuisson&#10;&#10;Le contenu généré par l’IA peut être incorrect.">
            <a:extLst>
              <a:ext uri="{FF2B5EF4-FFF2-40B4-BE49-F238E27FC236}">
                <a16:creationId xmlns:a16="http://schemas.microsoft.com/office/drawing/2014/main" id="{AE0C3E97-3D86-7F21-9AB2-9EF23E42F6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908" y="369000"/>
            <a:ext cx="10900184" cy="612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1772B6-8CD4-69CD-E1D5-2748A59C026A}"/>
              </a:ext>
            </a:extLst>
          </p:cNvPr>
          <p:cNvSpPr txBox="1"/>
          <p:nvPr/>
        </p:nvSpPr>
        <p:spPr>
          <a:xfrm>
            <a:off x="816864" y="6027335"/>
            <a:ext cx="4413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Manufacture de sel.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ciel, eau, bâtiment&#10;&#10;Le contenu généré par l’IA peut être incorrect.">
            <a:extLst>
              <a:ext uri="{FF2B5EF4-FFF2-40B4-BE49-F238E27FC236}">
                <a16:creationId xmlns:a16="http://schemas.microsoft.com/office/drawing/2014/main" id="{4C32384A-5887-D484-EB06-41898C6127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424" y="279000"/>
            <a:ext cx="8400000" cy="630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DDE70CB-2382-EC75-A732-35DCA1C2E901}"/>
              </a:ext>
            </a:extLst>
          </p:cNvPr>
          <p:cNvSpPr txBox="1"/>
          <p:nvPr/>
        </p:nvSpPr>
        <p:spPr>
          <a:xfrm>
            <a:off x="9144000" y="1905506"/>
            <a:ext cx="271881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mosquée chiite du village de Ganvié, sur le lac Nokoué, près de Cotonou, au Bénin, se dresse sur une rare parcelle de terre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D6F7E772-3E1A-30F2-F3A4-9A3DD53C2C76}"/>
              </a:ext>
            </a:extLst>
          </p:cNvPr>
          <p:cNvSpPr txBox="1"/>
          <p:nvPr/>
        </p:nvSpPr>
        <p:spPr>
          <a:xfrm>
            <a:off x="3279648" y="279000"/>
            <a:ext cx="5864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Village De </a:t>
            </a:r>
            <a:r>
              <a:rPr lang="fr-FR" sz="2400" b="1" dirty="0" err="1"/>
              <a:t>Ganvie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plein air, embarcation, ciel&#10;&#10;Le contenu généré par l’IA peut être incorrect.">
            <a:extLst>
              <a:ext uri="{FF2B5EF4-FFF2-40B4-BE49-F238E27FC236}">
                <a16:creationId xmlns:a16="http://schemas.microsoft.com/office/drawing/2014/main" id="{671EF453-7114-C4B3-9968-AF97A0600E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7132" y="369000"/>
            <a:ext cx="9237736" cy="612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24D287-F24F-0BB7-BF53-C933F4361D5E}"/>
              </a:ext>
            </a:extLst>
          </p:cNvPr>
          <p:cNvSpPr txBox="1"/>
          <p:nvPr/>
        </p:nvSpPr>
        <p:spPr>
          <a:xfrm>
            <a:off x="4267200" y="6027335"/>
            <a:ext cx="8459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Piège acadja pour poissons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lac, eau, transport&#10;&#10;Le contenu généré par l’IA peut être incorrect.">
            <a:extLst>
              <a:ext uri="{FF2B5EF4-FFF2-40B4-BE49-F238E27FC236}">
                <a16:creationId xmlns:a16="http://schemas.microsoft.com/office/drawing/2014/main" id="{E532D108-9308-8C28-01EC-649ACC048D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2256" y="256032"/>
            <a:ext cx="8160000" cy="612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767B2B-BA3E-80C1-E1B5-141F3345B19B}"/>
              </a:ext>
            </a:extLst>
          </p:cNvPr>
          <p:cNvSpPr txBox="1"/>
          <p:nvPr/>
        </p:nvSpPr>
        <p:spPr>
          <a:xfrm>
            <a:off x="170688" y="3429000"/>
            <a:ext cx="3706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Embarcadère de Calavi pour Ganvié.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hutte&#10;&#10;Le contenu généré par l’IA peut être incorrect.">
            <a:extLst>
              <a:ext uri="{FF2B5EF4-FFF2-40B4-BE49-F238E27FC236}">
                <a16:creationId xmlns:a16="http://schemas.microsoft.com/office/drawing/2014/main" id="{83720397-C900-E5CA-838B-4879D21102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067" y="369000"/>
            <a:ext cx="9172846" cy="612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1CE154-7A58-78B1-6AED-4EBBD216FBB9}"/>
              </a:ext>
            </a:extLst>
          </p:cNvPr>
          <p:cNvSpPr txBox="1"/>
          <p:nvPr/>
        </p:nvSpPr>
        <p:spPr>
          <a:xfrm>
            <a:off x="9765792" y="3428999"/>
            <a:ext cx="27797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 traditionnelle.</a:t>
            </a: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Toiture en chaume&#10;&#10;Le contenu généré par l’IA peut être incorrect.">
            <a:extLst>
              <a:ext uri="{FF2B5EF4-FFF2-40B4-BE49-F238E27FC236}">
                <a16:creationId xmlns:a16="http://schemas.microsoft.com/office/drawing/2014/main" id="{9297AC1C-0E9D-F627-A37F-E88A640739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575" y="369000"/>
            <a:ext cx="9172850" cy="612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B35E49-F712-1297-9ACD-2DC1F5117F30}"/>
              </a:ext>
            </a:extLst>
          </p:cNvPr>
          <p:cNvSpPr txBox="1"/>
          <p:nvPr/>
        </p:nvSpPr>
        <p:spPr>
          <a:xfrm>
            <a:off x="5620512" y="6027335"/>
            <a:ext cx="5181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Ganvie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eau, lac&#10;&#10;Le contenu généré par l’IA peut être incorrect.">
            <a:extLst>
              <a:ext uri="{FF2B5EF4-FFF2-40B4-BE49-F238E27FC236}">
                <a16:creationId xmlns:a16="http://schemas.microsoft.com/office/drawing/2014/main" id="{6E487852-EF99-70BE-812C-3AD1EC53F6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7188" y="351000"/>
            <a:ext cx="9237623" cy="6156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424486-B598-86BE-0598-569396A19476}"/>
              </a:ext>
            </a:extLst>
          </p:cNvPr>
          <p:cNvSpPr txBox="1"/>
          <p:nvPr/>
        </p:nvSpPr>
        <p:spPr>
          <a:xfrm>
            <a:off x="4782425" y="6056578"/>
            <a:ext cx="6412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Marché de Ganvié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hotographie aérienne, aérien&#10;&#10;Le contenu généré par l’IA peut être incorrect.">
            <a:extLst>
              <a:ext uri="{FF2B5EF4-FFF2-40B4-BE49-F238E27FC236}">
                <a16:creationId xmlns:a16="http://schemas.microsoft.com/office/drawing/2014/main" id="{A31D7AD6-1DA0-09B9-DCF5-002BF46D1E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561" y="477000"/>
            <a:ext cx="5642777" cy="2952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nuage, ciel, eau&#10;&#10;Le contenu généré par l’IA peut être incorrect.">
            <a:extLst>
              <a:ext uri="{FF2B5EF4-FFF2-40B4-BE49-F238E27FC236}">
                <a16:creationId xmlns:a16="http://schemas.microsoft.com/office/drawing/2014/main" id="{89B38A1B-C5B9-0DB4-FBAD-E6B9FF56BD7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2904" y="3429000"/>
            <a:ext cx="4320000" cy="288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D16D7B5-55B3-2A0D-A6F8-DA4EFCA8EBB9}"/>
              </a:ext>
            </a:extLst>
          </p:cNvPr>
          <p:cNvSpPr txBox="1"/>
          <p:nvPr/>
        </p:nvSpPr>
        <p:spPr>
          <a:xfrm>
            <a:off x="1389888" y="3803904"/>
            <a:ext cx="6656832" cy="475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Village flottant de </a:t>
            </a:r>
            <a:r>
              <a:rPr lang="fr-FR" sz="2400" b="1" dirty="0" err="1">
                <a:solidFill>
                  <a:srgbClr val="FFFF00"/>
                </a:solidFill>
              </a:rPr>
              <a:t>Ganvié</a:t>
            </a:r>
            <a:r>
              <a:rPr lang="fr-FR" sz="2400" b="1" dirty="0">
                <a:solidFill>
                  <a:srgbClr val="FFFF00"/>
                </a:solidFill>
              </a:rPr>
              <a:t> – Bénin – 1 et 2</a:t>
            </a: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Le contenu généré par l’IA peut être incorrect.">
            <a:extLst>
              <a:ext uri="{FF2B5EF4-FFF2-40B4-BE49-F238E27FC236}">
                <a16:creationId xmlns:a16="http://schemas.microsoft.com/office/drawing/2014/main" id="{F451CFD6-35C1-6D96-6757-63188BA279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824" y="3233928"/>
            <a:ext cx="4428000" cy="2952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eau, lac&#10;&#10;Le contenu généré par l’IA peut être incorrect.">
            <a:extLst>
              <a:ext uri="{FF2B5EF4-FFF2-40B4-BE49-F238E27FC236}">
                <a16:creationId xmlns:a16="http://schemas.microsoft.com/office/drawing/2014/main" id="{C8C24D85-1B9E-F243-991C-9362E9AEAD2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6727" y="547116"/>
            <a:ext cx="3980449" cy="2988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bâtiment, ciel, ville&#10;&#10;Le contenu généré par l’IA peut être incorrect.">
            <a:extLst>
              <a:ext uri="{FF2B5EF4-FFF2-40B4-BE49-F238E27FC236}">
                <a16:creationId xmlns:a16="http://schemas.microsoft.com/office/drawing/2014/main" id="{D5946DEF-BE1E-36C9-9987-9B6113297E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431" y="748728"/>
            <a:ext cx="8422636" cy="558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5163758-804A-AB82-3F59-97080DF60DC9}"/>
              </a:ext>
            </a:extLst>
          </p:cNvPr>
          <p:cNvSpPr txBox="1"/>
          <p:nvPr/>
        </p:nvSpPr>
        <p:spPr>
          <a:xfrm>
            <a:off x="1735997" y="5867063"/>
            <a:ext cx="6522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rgbClr val="FFFF00"/>
                </a:solidFill>
              </a:rPr>
              <a:t> </a:t>
            </a:r>
            <a:r>
              <a:rPr lang="pt-BR" sz="2400" b="1" dirty="0">
                <a:solidFill>
                  <a:schemeClr val="bg1"/>
                </a:solidFill>
              </a:rPr>
              <a:t>Grande Mosquée de Porto-Novo, Bénin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29D63989-F005-3E49-519D-1DFC136CA912}"/>
              </a:ext>
            </a:extLst>
          </p:cNvPr>
          <p:cNvSpPr txBox="1"/>
          <p:nvPr/>
        </p:nvSpPr>
        <p:spPr>
          <a:xfrm>
            <a:off x="3052733" y="298439"/>
            <a:ext cx="82858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Ville De Porto-Novo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9C2F7E2-7888-B6A7-DC79-EB8E214AB29D}"/>
              </a:ext>
            </a:extLst>
          </p:cNvPr>
          <p:cNvSpPr txBox="1"/>
          <p:nvPr/>
        </p:nvSpPr>
        <p:spPr>
          <a:xfrm>
            <a:off x="9195988" y="1479432"/>
            <a:ext cx="310524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Porto-Novo est située dans le sud du Bénin, à 13 kilomètres de l'Océan Atlantique, dont elle est séparée par une lagune[2]. Son altitude est d'environ 245 mètres et elle couvre 52 km2[3].</a:t>
            </a:r>
          </a:p>
          <a:p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C1FE14FE-3347-00DE-308F-C299837CD3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951" y="369000"/>
            <a:ext cx="9183609" cy="612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546A1A-D287-D046-CB6B-5B0D8FB715AA}"/>
              </a:ext>
            </a:extLst>
          </p:cNvPr>
          <p:cNvSpPr txBox="1"/>
          <p:nvPr/>
        </p:nvSpPr>
        <p:spPr>
          <a:xfrm>
            <a:off x="121920" y="3523488"/>
            <a:ext cx="22550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Cathédrale de Porto Novo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ène, marché, sol&#10;&#10;Le contenu généré par l’IA peut être incorrect.">
            <a:extLst>
              <a:ext uri="{FF2B5EF4-FFF2-40B4-BE49-F238E27FC236}">
                <a16:creationId xmlns:a16="http://schemas.microsoft.com/office/drawing/2014/main" id="{6419A940-32ED-B0F1-D950-9C67DAC67C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5235" y="369000"/>
            <a:ext cx="9541529" cy="612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8D53BA-5BE7-EDBC-2004-E4BF5A287E3D}"/>
              </a:ext>
            </a:extLst>
          </p:cNvPr>
          <p:cNvSpPr txBox="1"/>
          <p:nvPr/>
        </p:nvSpPr>
        <p:spPr>
          <a:xfrm>
            <a:off x="2962656" y="6027335"/>
            <a:ext cx="730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/>
              <a:t>Marché Ouando de Porto-Novo, Bénin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végétation&#10;&#10;Le contenu généré par l’IA peut être incorrect.">
            <a:extLst>
              <a:ext uri="{FF2B5EF4-FFF2-40B4-BE49-F238E27FC236}">
                <a16:creationId xmlns:a16="http://schemas.microsoft.com/office/drawing/2014/main" id="{8D863FD9-A472-6290-DBDE-FB1A47B3CA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780" y="351000"/>
            <a:ext cx="9237610" cy="6156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29A0C6-1E5A-15EA-2714-80389D5F1694}"/>
              </a:ext>
            </a:extLst>
          </p:cNvPr>
          <p:cNvSpPr txBox="1"/>
          <p:nvPr/>
        </p:nvSpPr>
        <p:spPr>
          <a:xfrm>
            <a:off x="9899904" y="3563113"/>
            <a:ext cx="2170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végétation riche de jardin botanique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statue, bâtiment&#10;&#10;Le contenu généré par l’IA peut être incorrect.">
            <a:extLst>
              <a:ext uri="{FF2B5EF4-FFF2-40B4-BE49-F238E27FC236}">
                <a16:creationId xmlns:a16="http://schemas.microsoft.com/office/drawing/2014/main" id="{A0936C1D-CC55-45D4-A36A-4482374DCE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6061" y="279000"/>
            <a:ext cx="4182579" cy="6300000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B25810-109A-6D19-3EF8-42A0C17BFDE9}"/>
              </a:ext>
            </a:extLst>
          </p:cNvPr>
          <p:cNvSpPr txBox="1"/>
          <p:nvPr/>
        </p:nvSpPr>
        <p:spPr>
          <a:xfrm>
            <a:off x="816864" y="4646967"/>
            <a:ext cx="34781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statue du Roi Toffa 1er à Porto-novo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ménagement, architecture, Porte de maison&#10;&#10;Le contenu généré par l’IA peut être incorrect.">
            <a:extLst>
              <a:ext uri="{FF2B5EF4-FFF2-40B4-BE49-F238E27FC236}">
                <a16:creationId xmlns:a16="http://schemas.microsoft.com/office/drawing/2014/main" id="{F1404F72-9BFF-9656-6A7E-7CEBE79AB5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9437" y="369000"/>
            <a:ext cx="4588557" cy="612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093F46-2706-C386-D60E-A10FE578984C}"/>
              </a:ext>
            </a:extLst>
          </p:cNvPr>
          <p:cNvSpPr txBox="1"/>
          <p:nvPr/>
        </p:nvSpPr>
        <p:spPr>
          <a:xfrm>
            <a:off x="3694176" y="5876544"/>
            <a:ext cx="4754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Église protestante méthodiste.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30BDD089-B4AA-0935-09D3-77C4CA6D06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469" y="369000"/>
            <a:ext cx="9024885" cy="612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76AD05-A79B-4D70-65B5-55A838BEA137}"/>
              </a:ext>
            </a:extLst>
          </p:cNvPr>
          <p:cNvSpPr txBox="1"/>
          <p:nvPr/>
        </p:nvSpPr>
        <p:spPr>
          <a:xfrm>
            <a:off x="9717024" y="3645408"/>
            <a:ext cx="2474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Grande mosquée.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efact, musée, poterie, vase&#10;&#10;Le contenu généré par l’IA peut être incorrect.">
            <a:extLst>
              <a:ext uri="{FF2B5EF4-FFF2-40B4-BE49-F238E27FC236}">
                <a16:creationId xmlns:a16="http://schemas.microsoft.com/office/drawing/2014/main" id="{E44A9F7D-1FE6-3EAB-E381-2A4DD5425F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9258" y="315000"/>
            <a:ext cx="5733484" cy="6228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B21808-9187-02D2-FA95-0D17A97B7218}"/>
              </a:ext>
            </a:extLst>
          </p:cNvPr>
          <p:cNvSpPr txBox="1"/>
          <p:nvPr/>
        </p:nvSpPr>
        <p:spPr>
          <a:xfrm>
            <a:off x="315370" y="3316224"/>
            <a:ext cx="30252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Marmite rituelle pour le culte de Mami Wata.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arbre&#10;&#10;Le contenu généré par l’IA peut être incorrect.">
            <a:extLst>
              <a:ext uri="{FF2B5EF4-FFF2-40B4-BE49-F238E27FC236}">
                <a16:creationId xmlns:a16="http://schemas.microsoft.com/office/drawing/2014/main" id="{40861550-9A89-EA2A-9EA8-B6CA4BE8DB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4739" y="654297"/>
            <a:ext cx="10002522" cy="5616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E2CFC4-DCB0-5FC2-B7F3-12449F146975}"/>
              </a:ext>
            </a:extLst>
          </p:cNvPr>
          <p:cNvSpPr txBox="1"/>
          <p:nvPr/>
        </p:nvSpPr>
        <p:spPr>
          <a:xfrm>
            <a:off x="4466281" y="6270297"/>
            <a:ext cx="10814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ethnographique</a:t>
            </a: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aison, sol&#10;&#10;Le contenu généré par l’IA peut être incorrect.">
            <a:extLst>
              <a:ext uri="{FF2B5EF4-FFF2-40B4-BE49-F238E27FC236}">
                <a16:creationId xmlns:a16="http://schemas.microsoft.com/office/drawing/2014/main" id="{4B595B44-0E14-6CD6-D32F-A8A222E595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088" y="423000"/>
            <a:ext cx="10707823" cy="6012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008678-0FD6-FBA9-9984-8FDB3082D768}"/>
              </a:ext>
            </a:extLst>
          </p:cNvPr>
          <p:cNvSpPr txBox="1"/>
          <p:nvPr/>
        </p:nvSpPr>
        <p:spPr>
          <a:xfrm>
            <a:off x="4769507" y="5973335"/>
            <a:ext cx="7327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Musée </a:t>
            </a:r>
            <a:r>
              <a:rPr lang="fr-FR" sz="2400" b="1" dirty="0" err="1">
                <a:solidFill>
                  <a:schemeClr val="bg1"/>
                </a:solidFill>
              </a:rPr>
              <a:t>Honmè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Le contenu généré par l’IA peut être incorrect.">
            <a:extLst>
              <a:ext uri="{FF2B5EF4-FFF2-40B4-BE49-F238E27FC236}">
                <a16:creationId xmlns:a16="http://schemas.microsoft.com/office/drawing/2014/main" id="{54C5C6BD-CA45-D763-8A83-5F6C9BA339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205" y="371856"/>
            <a:ext cx="9183589" cy="612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F8D08DE-28E3-218E-B4B2-3096A3B11D65}"/>
              </a:ext>
            </a:extLst>
          </p:cNvPr>
          <p:cNvSpPr txBox="1"/>
          <p:nvPr/>
        </p:nvSpPr>
        <p:spPr>
          <a:xfrm>
            <a:off x="3840480" y="6024479"/>
            <a:ext cx="7351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Bibliothèque nationale du Bénin.</a:t>
            </a: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sol&#10;&#10;Le contenu généré par l’IA peut être incorrect.">
            <a:extLst>
              <a:ext uri="{FF2B5EF4-FFF2-40B4-BE49-F238E27FC236}">
                <a16:creationId xmlns:a16="http://schemas.microsoft.com/office/drawing/2014/main" id="{687CF050-3EEC-C788-0378-B27FCFE650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1216" y="369000"/>
            <a:ext cx="9185741" cy="6120000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herbe&#10;&#10;Le contenu généré par l’IA peut être incorrect.">
            <a:extLst>
              <a:ext uri="{FF2B5EF4-FFF2-40B4-BE49-F238E27FC236}">
                <a16:creationId xmlns:a16="http://schemas.microsoft.com/office/drawing/2014/main" id="{00B1DD9C-D4C3-1002-8BCF-EDB9AF5F9B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609" y="549000"/>
            <a:ext cx="4322681" cy="288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arbre, statue, plein air, trompe&#10;&#10;Le contenu généré par l’IA peut être incorrect.">
            <a:extLst>
              <a:ext uri="{FF2B5EF4-FFF2-40B4-BE49-F238E27FC236}">
                <a16:creationId xmlns:a16="http://schemas.microsoft.com/office/drawing/2014/main" id="{25F02E41-7ED3-596A-00C9-0B488981877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7712" y="3429000"/>
            <a:ext cx="4322702" cy="288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montagne, végétation&#10;&#10;Le contenu généré par l’IA peut être incorrect.">
            <a:extLst>
              <a:ext uri="{FF2B5EF4-FFF2-40B4-BE49-F238E27FC236}">
                <a16:creationId xmlns:a16="http://schemas.microsoft.com/office/drawing/2014/main" id="{FD150FDE-4F5F-3CBF-F14B-49BC65355F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812" y="3331464"/>
            <a:ext cx="4322702" cy="288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ersonne, habits, plein air, Vente&#10;&#10;Le contenu généré par l’IA peut être incorrect.">
            <a:extLst>
              <a:ext uri="{FF2B5EF4-FFF2-40B4-BE49-F238E27FC236}">
                <a16:creationId xmlns:a16="http://schemas.microsoft.com/office/drawing/2014/main" id="{FE7F4932-F95A-7DBE-2E20-5B8BC11682E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3228" y="513000"/>
            <a:ext cx="4384960" cy="2916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Visage humain, garçon&#10;&#10;Le contenu généré par l’IA peut être incorrect.">
            <a:extLst>
              <a:ext uri="{FF2B5EF4-FFF2-40B4-BE49-F238E27FC236}">
                <a16:creationId xmlns:a16="http://schemas.microsoft.com/office/drawing/2014/main" id="{F9FE334E-4FF7-372F-4F24-5BC2C65387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096" y="441000"/>
            <a:ext cx="4484803" cy="2988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ciel, plein air, arbre, sol&#10;&#10;Le contenu généré par l’IA peut être incorrect.">
            <a:extLst>
              <a:ext uri="{FF2B5EF4-FFF2-40B4-BE49-F238E27FC236}">
                <a16:creationId xmlns:a16="http://schemas.microsoft.com/office/drawing/2014/main" id="{1F0ADDA0-99C1-2AA1-34C5-93DCDFD7456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3103" y="3429000"/>
            <a:ext cx="4376714" cy="2916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CE47480-A29D-E677-17B4-F9F8BBEC0401}"/>
              </a:ext>
            </a:extLst>
          </p:cNvPr>
          <p:cNvSpPr txBox="1"/>
          <p:nvPr/>
        </p:nvSpPr>
        <p:spPr>
          <a:xfrm>
            <a:off x="5651500" y="914400"/>
            <a:ext cx="6375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Les Villages Flottants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et les Principales Grandes Villes ,Du Bénin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AF10616-5243-4F58-DC69-7B488446450E}"/>
              </a:ext>
            </a:extLst>
          </p:cNvPr>
          <p:cNvSpPr txBox="1"/>
          <p:nvPr/>
        </p:nvSpPr>
        <p:spPr>
          <a:xfrm>
            <a:off x="965200" y="4143107"/>
            <a:ext cx="5651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ut/>
      </p:transition>
    </mc:Choice>
    <mc:Fallback>
      <p:transition spd="slow" advClick="0" advTm="9000">
        <p:cut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230</Words>
  <Application>Microsoft Office PowerPoint</Application>
  <PresentationFormat>Grand écran</PresentationFormat>
  <Paragraphs>34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2025-02-28T10:54:19Z</dcterms:created>
  <dcterms:modified xsi:type="dcterms:W3CDTF">2025-06-30T09:42:40Z</dcterms:modified>
</cp:coreProperties>
</file>