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6" r:id="rId3"/>
    <p:sldId id="263" r:id="rId4"/>
    <p:sldId id="262" r:id="rId5"/>
    <p:sldId id="261" r:id="rId6"/>
    <p:sldId id="260" r:id="rId7"/>
    <p:sldId id="259" r:id="rId8"/>
    <p:sldId id="264" r:id="rId9"/>
    <p:sldId id="258" r:id="rId10"/>
    <p:sldId id="265" r:id="rId11"/>
    <p:sldId id="257" r:id="rId12"/>
    <p:sldId id="266" r:id="rId13"/>
    <p:sldId id="267" r:id="rId14"/>
    <p:sldId id="268" r:id="rId15"/>
    <p:sldId id="269" r:id="rId16"/>
    <p:sldId id="271" r:id="rId17"/>
    <p:sldId id="272" r:id="rId18"/>
    <p:sldId id="270"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93" autoAdjust="0"/>
    <p:restoredTop sz="94660"/>
  </p:normalViewPr>
  <p:slideViewPr>
    <p:cSldViewPr snapToGrid="0">
      <p:cViewPr varScale="1">
        <p:scale>
          <a:sx n="81" d="100"/>
          <a:sy n="81" d="100"/>
        </p:scale>
        <p:origin x="702" y="3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24DD13-2AD8-70CC-0E15-6DACD76BDC98}"/>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1CCAC20E-5AE8-85BE-DCFF-FF4B56F3737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71CE5528-DFC6-6433-B0DD-DB0C7A448FF1}"/>
              </a:ext>
            </a:extLst>
          </p:cNvPr>
          <p:cNvSpPr>
            <a:spLocks noGrp="1"/>
          </p:cNvSpPr>
          <p:nvPr>
            <p:ph type="dt" sz="half" idx="10"/>
          </p:nvPr>
        </p:nvSpPr>
        <p:spPr/>
        <p:txBody>
          <a:bodyPr/>
          <a:lstStyle/>
          <a:p>
            <a:fld id="{586C22D8-9856-42D8-AEDF-6388B68D7A68}" type="datetimeFigureOut">
              <a:rPr lang="fr-FR" smtClean="0"/>
              <a:t>24/06/2025</a:t>
            </a:fld>
            <a:endParaRPr lang="fr-FR"/>
          </a:p>
        </p:txBody>
      </p:sp>
      <p:sp>
        <p:nvSpPr>
          <p:cNvPr id="5" name="Espace réservé du pied de page 4">
            <a:extLst>
              <a:ext uri="{FF2B5EF4-FFF2-40B4-BE49-F238E27FC236}">
                <a16:creationId xmlns:a16="http://schemas.microsoft.com/office/drawing/2014/main" id="{F5C0E682-CF5E-05AB-7DAE-D767BBEC342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CE0EED3-9958-D099-87B8-551684E6699C}"/>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0730283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origami"/>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B8B0A91-6972-2CA8-49FE-16B0A63B58F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336AA80-C5D9-BB15-81AA-1C9B3E6A9C92}"/>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4D70584-C5A1-82AA-7B2E-69D2801BB220}"/>
              </a:ext>
            </a:extLst>
          </p:cNvPr>
          <p:cNvSpPr>
            <a:spLocks noGrp="1"/>
          </p:cNvSpPr>
          <p:nvPr>
            <p:ph type="dt" sz="half" idx="10"/>
          </p:nvPr>
        </p:nvSpPr>
        <p:spPr/>
        <p:txBody>
          <a:bodyPr/>
          <a:lstStyle/>
          <a:p>
            <a:fld id="{586C22D8-9856-42D8-AEDF-6388B68D7A68}" type="datetimeFigureOut">
              <a:rPr lang="fr-FR" smtClean="0"/>
              <a:t>24/06/2025</a:t>
            </a:fld>
            <a:endParaRPr lang="fr-FR"/>
          </a:p>
        </p:txBody>
      </p:sp>
      <p:sp>
        <p:nvSpPr>
          <p:cNvPr id="5" name="Espace réservé du pied de page 4">
            <a:extLst>
              <a:ext uri="{FF2B5EF4-FFF2-40B4-BE49-F238E27FC236}">
                <a16:creationId xmlns:a16="http://schemas.microsoft.com/office/drawing/2014/main" id="{57B40EF3-0C80-4EE5-28E2-1FE4CC563AE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09D798F-9B8C-423E-AB43-DF6654F76B96}"/>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9276256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origami"/>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1FE776D-A95A-513B-587D-2CA3F24F855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0B1B4AD8-2F8F-D32A-7526-44D83AE40D8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4166AA33-4329-DB45-89C4-CCAAB6188F53}"/>
              </a:ext>
            </a:extLst>
          </p:cNvPr>
          <p:cNvSpPr>
            <a:spLocks noGrp="1"/>
          </p:cNvSpPr>
          <p:nvPr>
            <p:ph type="dt" sz="half" idx="10"/>
          </p:nvPr>
        </p:nvSpPr>
        <p:spPr/>
        <p:txBody>
          <a:bodyPr/>
          <a:lstStyle/>
          <a:p>
            <a:fld id="{586C22D8-9856-42D8-AEDF-6388B68D7A68}" type="datetimeFigureOut">
              <a:rPr lang="fr-FR" smtClean="0"/>
              <a:t>24/06/2025</a:t>
            </a:fld>
            <a:endParaRPr lang="fr-FR"/>
          </a:p>
        </p:txBody>
      </p:sp>
      <p:sp>
        <p:nvSpPr>
          <p:cNvPr id="5" name="Espace réservé du pied de page 4">
            <a:extLst>
              <a:ext uri="{FF2B5EF4-FFF2-40B4-BE49-F238E27FC236}">
                <a16:creationId xmlns:a16="http://schemas.microsoft.com/office/drawing/2014/main" id="{74746F15-321F-3CD2-01BF-72DC3F33356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682E56A-23C1-616D-0F6D-342696B2B53D}"/>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7291564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origami"/>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46922A3-95A0-BC4D-1B90-80C02138373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E5FFAC6-606B-95A4-5E5D-A0763997224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33621463-ADFA-F5F2-F867-15CBDAF7EE86}"/>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64E109C-E330-D012-EB00-250465E8C1D3}"/>
              </a:ext>
            </a:extLst>
          </p:cNvPr>
          <p:cNvSpPr>
            <a:spLocks noGrp="1"/>
          </p:cNvSpPr>
          <p:nvPr>
            <p:ph type="dt" sz="half" idx="10"/>
          </p:nvPr>
        </p:nvSpPr>
        <p:spPr/>
        <p:txBody>
          <a:bodyPr/>
          <a:lstStyle/>
          <a:p>
            <a:fld id="{586C22D8-9856-42D8-AEDF-6388B68D7A68}" type="datetimeFigureOut">
              <a:rPr lang="fr-FR" smtClean="0"/>
              <a:t>24/06/2025</a:t>
            </a:fld>
            <a:endParaRPr lang="fr-FR"/>
          </a:p>
        </p:txBody>
      </p:sp>
      <p:sp>
        <p:nvSpPr>
          <p:cNvPr id="6" name="Espace réservé du pied de page 5">
            <a:extLst>
              <a:ext uri="{FF2B5EF4-FFF2-40B4-BE49-F238E27FC236}">
                <a16:creationId xmlns:a16="http://schemas.microsoft.com/office/drawing/2014/main" id="{01FEE6E2-C933-230C-07A9-9B08BDDBA6A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5C570AC-B63A-B3E0-988B-1BC518C8234A}"/>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9411207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origami"/>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0045E6F-BE83-9DEF-E432-F256323DB7F9}"/>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A96C4061-ED77-02AD-8725-08F936E94C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230DA7D-72D9-B0D6-AEF7-18D69B36E147}"/>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24D2032-ED9F-79A3-B52B-F6BC6EA6ED8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8B95CDDE-59DC-67D7-1A9C-A54931D3007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B137A4B0-9583-3592-6728-3838E6AAE8FB}"/>
              </a:ext>
            </a:extLst>
          </p:cNvPr>
          <p:cNvSpPr>
            <a:spLocks noGrp="1"/>
          </p:cNvSpPr>
          <p:nvPr>
            <p:ph type="dt" sz="half" idx="10"/>
          </p:nvPr>
        </p:nvSpPr>
        <p:spPr/>
        <p:txBody>
          <a:bodyPr/>
          <a:lstStyle/>
          <a:p>
            <a:fld id="{586C22D8-9856-42D8-AEDF-6388B68D7A68}" type="datetimeFigureOut">
              <a:rPr lang="fr-FR" smtClean="0"/>
              <a:t>24/06/2025</a:t>
            </a:fld>
            <a:endParaRPr lang="fr-FR"/>
          </a:p>
        </p:txBody>
      </p:sp>
      <p:sp>
        <p:nvSpPr>
          <p:cNvPr id="8" name="Espace réservé du pied de page 7">
            <a:extLst>
              <a:ext uri="{FF2B5EF4-FFF2-40B4-BE49-F238E27FC236}">
                <a16:creationId xmlns:a16="http://schemas.microsoft.com/office/drawing/2014/main" id="{5C70FCEF-5339-716F-2034-AE6B42C4C54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0B95C7C8-73A6-A314-A734-C6EB51D30A60}"/>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9134006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origami"/>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D89549E-4388-0D57-EFA8-DA80A5E0054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0556EA85-5CD3-CF6C-21E0-5CC338A9A8DC}"/>
              </a:ext>
            </a:extLst>
          </p:cNvPr>
          <p:cNvSpPr>
            <a:spLocks noGrp="1"/>
          </p:cNvSpPr>
          <p:nvPr>
            <p:ph type="dt" sz="half" idx="10"/>
          </p:nvPr>
        </p:nvSpPr>
        <p:spPr/>
        <p:txBody>
          <a:bodyPr/>
          <a:lstStyle/>
          <a:p>
            <a:fld id="{586C22D8-9856-42D8-AEDF-6388B68D7A68}" type="datetimeFigureOut">
              <a:rPr lang="fr-FR" smtClean="0"/>
              <a:t>24/06/2025</a:t>
            </a:fld>
            <a:endParaRPr lang="fr-FR"/>
          </a:p>
        </p:txBody>
      </p:sp>
      <p:sp>
        <p:nvSpPr>
          <p:cNvPr id="4" name="Espace réservé du pied de page 3">
            <a:extLst>
              <a:ext uri="{FF2B5EF4-FFF2-40B4-BE49-F238E27FC236}">
                <a16:creationId xmlns:a16="http://schemas.microsoft.com/office/drawing/2014/main" id="{F25723A9-809E-AEF9-E03F-1EA8B84362B2}"/>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B8B03502-EFAE-17CB-7CA2-4AA674B98C17}"/>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6398758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origami"/>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6E4D8DC-96F7-F16A-28AC-A7071E331281}"/>
              </a:ext>
            </a:extLst>
          </p:cNvPr>
          <p:cNvSpPr>
            <a:spLocks noGrp="1"/>
          </p:cNvSpPr>
          <p:nvPr>
            <p:ph type="dt" sz="half" idx="10"/>
          </p:nvPr>
        </p:nvSpPr>
        <p:spPr/>
        <p:txBody>
          <a:bodyPr/>
          <a:lstStyle/>
          <a:p>
            <a:fld id="{586C22D8-9856-42D8-AEDF-6388B68D7A68}" type="datetimeFigureOut">
              <a:rPr lang="fr-FR" smtClean="0"/>
              <a:t>24/06/2025</a:t>
            </a:fld>
            <a:endParaRPr lang="fr-FR"/>
          </a:p>
        </p:txBody>
      </p:sp>
      <p:sp>
        <p:nvSpPr>
          <p:cNvPr id="3" name="Espace réservé du pied de page 2">
            <a:extLst>
              <a:ext uri="{FF2B5EF4-FFF2-40B4-BE49-F238E27FC236}">
                <a16:creationId xmlns:a16="http://schemas.microsoft.com/office/drawing/2014/main" id="{17E044D1-8EFD-487F-E4FB-9E758AEA5144}"/>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D8EED37-5978-078D-AA7E-8707C97CEFD4}"/>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5121352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origami"/>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5384B58-3BC4-121C-2609-9A0D26B847C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405529FD-9AFA-4F1D-CB2B-C2D8231AD42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B50AA5C9-71AD-7CCB-08D1-F750CB3523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E9BBDD6-E194-6150-41F6-FC053E9F77E6}"/>
              </a:ext>
            </a:extLst>
          </p:cNvPr>
          <p:cNvSpPr>
            <a:spLocks noGrp="1"/>
          </p:cNvSpPr>
          <p:nvPr>
            <p:ph type="dt" sz="half" idx="10"/>
          </p:nvPr>
        </p:nvSpPr>
        <p:spPr/>
        <p:txBody>
          <a:bodyPr/>
          <a:lstStyle/>
          <a:p>
            <a:fld id="{586C22D8-9856-42D8-AEDF-6388B68D7A68}" type="datetimeFigureOut">
              <a:rPr lang="fr-FR" smtClean="0"/>
              <a:t>24/06/2025</a:t>
            </a:fld>
            <a:endParaRPr lang="fr-FR"/>
          </a:p>
        </p:txBody>
      </p:sp>
      <p:sp>
        <p:nvSpPr>
          <p:cNvPr id="6" name="Espace réservé du pied de page 5">
            <a:extLst>
              <a:ext uri="{FF2B5EF4-FFF2-40B4-BE49-F238E27FC236}">
                <a16:creationId xmlns:a16="http://schemas.microsoft.com/office/drawing/2014/main" id="{175F2436-6429-A8E2-C3A1-22EB6BBF4A6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29CE105-F70E-5859-BEE3-853EDD86FBBF}"/>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0836195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origami"/>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B1FFAF5-F6F3-E8EC-48A0-15987F81068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7DC4E610-475D-F06B-236F-3ED914F216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54947403-911E-D438-92CD-1B149763159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72867FA-688C-58A2-3F53-37781ABCBDEE}"/>
              </a:ext>
            </a:extLst>
          </p:cNvPr>
          <p:cNvSpPr>
            <a:spLocks noGrp="1"/>
          </p:cNvSpPr>
          <p:nvPr>
            <p:ph type="dt" sz="half" idx="10"/>
          </p:nvPr>
        </p:nvSpPr>
        <p:spPr/>
        <p:txBody>
          <a:bodyPr/>
          <a:lstStyle/>
          <a:p>
            <a:fld id="{586C22D8-9856-42D8-AEDF-6388B68D7A68}" type="datetimeFigureOut">
              <a:rPr lang="fr-FR" smtClean="0"/>
              <a:t>24/06/2025</a:t>
            </a:fld>
            <a:endParaRPr lang="fr-FR"/>
          </a:p>
        </p:txBody>
      </p:sp>
      <p:sp>
        <p:nvSpPr>
          <p:cNvPr id="6" name="Espace réservé du pied de page 5">
            <a:extLst>
              <a:ext uri="{FF2B5EF4-FFF2-40B4-BE49-F238E27FC236}">
                <a16:creationId xmlns:a16="http://schemas.microsoft.com/office/drawing/2014/main" id="{1987EF39-2EA6-8272-96FB-3A8DA45AA53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0C16753-7761-4EEA-31B9-5CD26355E31F}"/>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007758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origami"/>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EA4094F-F05A-3B89-F69A-7A62689617C4}"/>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5BCF75F4-5CAF-6D11-9F51-49FF7561A42F}"/>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D0C0F39-5750-7B2C-BA8F-432945F98F3D}"/>
              </a:ext>
            </a:extLst>
          </p:cNvPr>
          <p:cNvSpPr>
            <a:spLocks noGrp="1"/>
          </p:cNvSpPr>
          <p:nvPr>
            <p:ph type="dt" sz="half" idx="10"/>
          </p:nvPr>
        </p:nvSpPr>
        <p:spPr/>
        <p:txBody>
          <a:bodyPr/>
          <a:lstStyle/>
          <a:p>
            <a:fld id="{586C22D8-9856-42D8-AEDF-6388B68D7A68}" type="datetimeFigureOut">
              <a:rPr lang="fr-FR" smtClean="0"/>
              <a:t>24/06/2025</a:t>
            </a:fld>
            <a:endParaRPr lang="fr-FR"/>
          </a:p>
        </p:txBody>
      </p:sp>
      <p:sp>
        <p:nvSpPr>
          <p:cNvPr id="5" name="Espace réservé du pied de page 4">
            <a:extLst>
              <a:ext uri="{FF2B5EF4-FFF2-40B4-BE49-F238E27FC236}">
                <a16:creationId xmlns:a16="http://schemas.microsoft.com/office/drawing/2014/main" id="{2D5FC473-CEC1-45D7-8CA8-FB91DD843FF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7E794F4-E6C3-55E1-4526-7A2C1941F222}"/>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8492330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origami"/>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5B30029B-3391-3C9A-407E-5A9A6E6DBF4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43D9507-E1E0-7DA1-33E7-7C8AD06D915A}"/>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A2ABC23-28FD-1377-A6AA-17A5E766F040}"/>
              </a:ext>
            </a:extLst>
          </p:cNvPr>
          <p:cNvSpPr>
            <a:spLocks noGrp="1"/>
          </p:cNvSpPr>
          <p:nvPr>
            <p:ph type="dt" sz="half" idx="10"/>
          </p:nvPr>
        </p:nvSpPr>
        <p:spPr/>
        <p:txBody>
          <a:bodyPr/>
          <a:lstStyle/>
          <a:p>
            <a:fld id="{586C22D8-9856-42D8-AEDF-6388B68D7A68}" type="datetimeFigureOut">
              <a:rPr lang="fr-FR" smtClean="0"/>
              <a:t>24/06/2025</a:t>
            </a:fld>
            <a:endParaRPr lang="fr-FR"/>
          </a:p>
        </p:txBody>
      </p:sp>
      <p:sp>
        <p:nvSpPr>
          <p:cNvPr id="5" name="Espace réservé du pied de page 4">
            <a:extLst>
              <a:ext uri="{FF2B5EF4-FFF2-40B4-BE49-F238E27FC236}">
                <a16:creationId xmlns:a16="http://schemas.microsoft.com/office/drawing/2014/main" id="{4CC306ED-A017-1801-4FCE-861E3D276A8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50C5518-F3E6-56CA-3484-AF3E9917F25F}"/>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885002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origami"/>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AB49A27-866F-D847-FD3E-98B45D1C44C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F5345DE-6B0A-D8B6-B479-E48AADCBEF4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BC8A393-7581-6EBF-C494-FC694B202FB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86C22D8-9856-42D8-AEDF-6388B68D7A68}" type="datetimeFigureOut">
              <a:rPr lang="fr-FR" smtClean="0"/>
              <a:t>24/06/2025</a:t>
            </a:fld>
            <a:endParaRPr lang="fr-FR"/>
          </a:p>
        </p:txBody>
      </p:sp>
      <p:sp>
        <p:nvSpPr>
          <p:cNvPr id="5" name="Espace réservé du pied de page 4">
            <a:extLst>
              <a:ext uri="{FF2B5EF4-FFF2-40B4-BE49-F238E27FC236}">
                <a16:creationId xmlns:a16="http://schemas.microsoft.com/office/drawing/2014/main" id="{0049EAED-03A7-A1D7-4F01-E6090F8AF61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B4315F8-7F0B-6598-D1E7-F7E9BE7B704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F272074-B7B2-461A-8E01-276C24AE7AC5}" type="slidenum">
              <a:rPr lang="fr-FR" smtClean="0"/>
              <a:t>‹N°›</a:t>
            </a:fld>
            <a:endParaRPr lang="fr-FR"/>
          </a:p>
        </p:txBody>
      </p:sp>
    </p:spTree>
    <p:extLst>
      <p:ext uri="{BB962C8B-B14F-4D97-AF65-F5344CB8AC3E}">
        <p14:creationId xmlns:p14="http://schemas.microsoft.com/office/powerpoint/2010/main" val="15993914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5000">
        <p15:prstTrans prst="origami"/>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au, bâtiment&#10;&#10;Le contenu généré par l’IA peut être incorrect.">
            <a:extLst>
              <a:ext uri="{FF2B5EF4-FFF2-40B4-BE49-F238E27FC236}">
                <a16:creationId xmlns:a16="http://schemas.microsoft.com/office/drawing/2014/main" id="{30D7A71E-3708-5B9B-C5AE-BFA131FDCD1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98000" y="969201"/>
            <a:ext cx="11196000" cy="4495901"/>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ECC09E5-049E-E20A-D813-DE22A795CF21}"/>
              </a:ext>
            </a:extLst>
          </p:cNvPr>
          <p:cNvSpPr txBox="1"/>
          <p:nvPr/>
        </p:nvSpPr>
        <p:spPr>
          <a:xfrm>
            <a:off x="2113017" y="393220"/>
            <a:ext cx="8673737" cy="461665"/>
          </a:xfrm>
          <a:prstGeom prst="rect">
            <a:avLst/>
          </a:prstGeom>
          <a:noFill/>
        </p:spPr>
        <p:txBody>
          <a:bodyPr wrap="square" rtlCol="0">
            <a:spAutoFit/>
          </a:bodyPr>
          <a:lstStyle/>
          <a:p>
            <a:r>
              <a:rPr lang="fr-FR" sz="2400" b="1" dirty="0">
                <a:solidFill>
                  <a:schemeClr val="bg1"/>
                </a:solidFill>
              </a:rPr>
              <a:t>Panorama de Zurich pris depuis </a:t>
            </a:r>
            <a:r>
              <a:rPr lang="fr-FR" sz="2400" b="1" dirty="0" err="1">
                <a:solidFill>
                  <a:schemeClr val="bg1"/>
                </a:solidFill>
              </a:rPr>
              <a:t>Grossmünster</a:t>
            </a:r>
            <a:r>
              <a:rPr lang="fr-FR" sz="2400" b="1" dirty="0">
                <a:solidFill>
                  <a:schemeClr val="bg1"/>
                </a:solidFill>
              </a:rPr>
              <a:t>, Suisse, </a:t>
            </a:r>
          </a:p>
        </p:txBody>
      </p:sp>
      <p:pic>
        <p:nvPicPr>
          <p:cNvPr id="5" name="Image 4" descr="Une image contenant Équipement médical, main, fer&#10;&#10;Le contenu généré par l’IA peut être incorrect.">
            <a:extLst>
              <a:ext uri="{FF2B5EF4-FFF2-40B4-BE49-F238E27FC236}">
                <a16:creationId xmlns:a16="http://schemas.microsoft.com/office/drawing/2014/main" id="{0F9E9D8C-D8D6-9A91-01C4-085F4CD433D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46250" y="5684855"/>
            <a:ext cx="1047750" cy="1047750"/>
          </a:xfrm>
          <a:prstGeom prst="rect">
            <a:avLst/>
          </a:prstGeom>
        </p:spPr>
      </p:pic>
      <p:sp>
        <p:nvSpPr>
          <p:cNvPr id="6" name="ZoneTexte 5">
            <a:extLst>
              <a:ext uri="{FF2B5EF4-FFF2-40B4-BE49-F238E27FC236}">
                <a16:creationId xmlns:a16="http://schemas.microsoft.com/office/drawing/2014/main" id="{2EEE1B9E-EA83-2C22-EBDA-CF9293D4641F}"/>
              </a:ext>
            </a:extLst>
          </p:cNvPr>
          <p:cNvSpPr txBox="1"/>
          <p:nvPr/>
        </p:nvSpPr>
        <p:spPr>
          <a:xfrm>
            <a:off x="2410691" y="5680277"/>
            <a:ext cx="9675195" cy="523220"/>
          </a:xfrm>
          <a:prstGeom prst="rect">
            <a:avLst/>
          </a:prstGeom>
          <a:noFill/>
        </p:spPr>
        <p:txBody>
          <a:bodyPr wrap="square" rtlCol="0">
            <a:spAutoFit/>
          </a:bodyPr>
          <a:lstStyle/>
          <a:p>
            <a:r>
              <a:rPr lang="fr-FR" sz="2800" b="1" dirty="0">
                <a:solidFill>
                  <a:schemeClr val="bg1"/>
                </a:solidFill>
              </a:rPr>
              <a:t>Click Gauche Pour Avancer PPS En Manuel Merci</a:t>
            </a:r>
          </a:p>
        </p:txBody>
      </p:sp>
    </p:spTree>
    <p:extLst>
      <p:ext uri="{BB962C8B-B14F-4D97-AF65-F5344CB8AC3E}">
        <p14:creationId xmlns:p14="http://schemas.microsoft.com/office/powerpoint/2010/main" val="3246301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origami"/>
        <p:sndAc>
          <p:stSnd loop="1">
            <p:snd r:embed="rId2" name="Alphornvereinigung Berner Oberland - Oberländer Choral 2010.wav"/>
          </p:stSnd>
        </p:sndAc>
      </p:transition>
    </mc:Choice>
    <mc:Fallback xmlns="">
      <p:transition spd="slow">
        <p:fade/>
        <p:sndAc>
          <p:stSnd loop="1">
            <p:snd r:embed="rId5" name="Alphornvereinigung Berner Oberland - Oberländer Choral 2010.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 10">
            <a:extLst>
              <a:ext uri="{FF2B5EF4-FFF2-40B4-BE49-F238E27FC236}">
                <a16:creationId xmlns:a16="http://schemas.microsoft.com/office/drawing/2014/main" id="{2203B1CE-E226-9A3E-0670-653B28FE528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9107" y="1690247"/>
            <a:ext cx="4853932" cy="3240000"/>
          </a:xfrm>
          <a:prstGeom prst="rect">
            <a:avLst/>
          </a:prstGeom>
          <a:ln w="88900" cap="sq" cmpd="thickThin">
            <a:solidFill>
              <a:schemeClr val="bg1"/>
            </a:solidFill>
            <a:prstDash val="solid"/>
            <a:miter lim="800000"/>
          </a:ln>
          <a:effectLst>
            <a:innerShdw blurRad="76200">
              <a:srgbClr val="000000"/>
            </a:innerShdw>
          </a:effectLst>
        </p:spPr>
      </p:pic>
      <p:sp>
        <p:nvSpPr>
          <p:cNvPr id="12" name="ZoneTexte 11">
            <a:extLst>
              <a:ext uri="{FF2B5EF4-FFF2-40B4-BE49-F238E27FC236}">
                <a16:creationId xmlns:a16="http://schemas.microsoft.com/office/drawing/2014/main" id="{AAFAEBB2-5DFD-36A1-0DE8-954DF60C4DF4}"/>
              </a:ext>
            </a:extLst>
          </p:cNvPr>
          <p:cNvSpPr txBox="1"/>
          <p:nvPr/>
        </p:nvSpPr>
        <p:spPr>
          <a:xfrm>
            <a:off x="225631" y="5025249"/>
            <a:ext cx="6096000" cy="830997"/>
          </a:xfrm>
          <a:prstGeom prst="rect">
            <a:avLst/>
          </a:prstGeom>
          <a:noFill/>
        </p:spPr>
        <p:txBody>
          <a:bodyPr wrap="square" rtlCol="0">
            <a:spAutoFit/>
          </a:bodyPr>
          <a:lstStyle/>
          <a:p>
            <a:r>
              <a:rPr lang="de-DE" sz="2400" b="1" dirty="0" err="1">
                <a:solidFill>
                  <a:schemeClr val="bg1"/>
                </a:solidFill>
              </a:rPr>
              <a:t>Admirez</a:t>
            </a:r>
            <a:r>
              <a:rPr lang="de-DE" sz="2400" b="1" dirty="0">
                <a:solidFill>
                  <a:schemeClr val="bg1"/>
                </a:solidFill>
              </a:rPr>
              <a:t> </a:t>
            </a:r>
            <a:r>
              <a:rPr lang="de-DE" sz="2400" b="1" dirty="0" err="1">
                <a:solidFill>
                  <a:schemeClr val="bg1"/>
                </a:solidFill>
              </a:rPr>
              <a:t>l’art</a:t>
            </a:r>
            <a:r>
              <a:rPr lang="de-DE" sz="2400" b="1" dirty="0">
                <a:solidFill>
                  <a:schemeClr val="bg1"/>
                </a:solidFill>
              </a:rPr>
              <a:t> moderne au Kunsthaus </a:t>
            </a:r>
            <a:r>
              <a:rPr lang="de-DE" sz="2400" b="1" dirty="0" err="1">
                <a:solidFill>
                  <a:schemeClr val="bg1"/>
                </a:solidFill>
              </a:rPr>
              <a:t>Zurich</a:t>
            </a:r>
            <a:endParaRPr lang="fr-FR" sz="2400" b="1" dirty="0">
              <a:solidFill>
                <a:schemeClr val="bg1"/>
              </a:solidFill>
            </a:endParaRPr>
          </a:p>
        </p:txBody>
      </p:sp>
      <p:sp>
        <p:nvSpPr>
          <p:cNvPr id="13" name="ZoneTexte 12">
            <a:extLst>
              <a:ext uri="{FF2B5EF4-FFF2-40B4-BE49-F238E27FC236}">
                <a16:creationId xmlns:a16="http://schemas.microsoft.com/office/drawing/2014/main" id="{E88D1650-EDFE-132A-4AD3-AB3DF7DBE198}"/>
              </a:ext>
            </a:extLst>
          </p:cNvPr>
          <p:cNvSpPr txBox="1"/>
          <p:nvPr/>
        </p:nvSpPr>
        <p:spPr>
          <a:xfrm>
            <a:off x="5486400" y="665018"/>
            <a:ext cx="6519553" cy="5262979"/>
          </a:xfrm>
          <a:prstGeom prst="rect">
            <a:avLst/>
          </a:prstGeom>
          <a:noFill/>
        </p:spPr>
        <p:txBody>
          <a:bodyPr wrap="square" rtlCol="0">
            <a:spAutoFit/>
          </a:bodyPr>
          <a:lstStyle/>
          <a:p>
            <a:r>
              <a:rPr lang="fr-FR" sz="2400" b="1">
                <a:solidFill>
                  <a:schemeClr val="bg1"/>
                </a:solidFill>
              </a:rPr>
              <a:t>Zurich se situe au nord-est de la Suisse, dans la partie est du plateau suisse, à l'extrémité nord du lac de Zurich et à environ 30 km des Alpes. La ville se trouve dans une ancienne vallée glaciaire, à 408 m d'altitude, là où la rivière Limmat naît du lac de Zurich avant d'être rejointe par la Sihl (voir carte de localisation). La Werdinsel et le Bauschänzli sont des Îles de la Limmat d'intérêt touristique. Il existe un troisième cours d'eau artificiel en forme de zigzag, le Schanzengraben[7], qui fut aménagé pour protéger l'extension ouest de la ville aux XVIIe et XVIIIe siècles.</a:t>
            </a:r>
            <a:endParaRPr lang="fr-FR" sz="2400" b="1" dirty="0">
              <a:solidFill>
                <a:schemeClr val="bg1"/>
              </a:solidFill>
            </a:endParaRPr>
          </a:p>
        </p:txBody>
      </p:sp>
    </p:spTree>
    <p:extLst>
      <p:ext uri="{BB962C8B-B14F-4D97-AF65-F5344CB8AC3E}">
        <p14:creationId xmlns:p14="http://schemas.microsoft.com/office/powerpoint/2010/main" val="9962903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origami"/>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28EDEB-6AB8-5553-54FA-76250A18E21D}"/>
            </a:ext>
          </a:extLst>
        </p:cNvPr>
        <p:cNvGrpSpPr/>
        <p:nvPr/>
      </p:nvGrpSpPr>
      <p:grpSpPr>
        <a:xfrm>
          <a:off x="0" y="0"/>
          <a:ext cx="0" cy="0"/>
          <a:chOff x="0" y="0"/>
          <a:chExt cx="0" cy="0"/>
        </a:xfrm>
      </p:grpSpPr>
      <p:pic>
        <p:nvPicPr>
          <p:cNvPr id="3" name="Image 2" descr="Une image contenant tortue&#10;&#10;Le contenu généré par l’IA peut être incorrect.">
            <a:extLst>
              <a:ext uri="{FF2B5EF4-FFF2-40B4-BE49-F238E27FC236}">
                <a16:creationId xmlns:a16="http://schemas.microsoft.com/office/drawing/2014/main" id="{FFDF6932-7DF9-F54C-EB67-299EAA9A082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71967" y="279000"/>
            <a:ext cx="5907697"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A7EDA48-A82E-F9BA-DE85-197442A7839F}"/>
              </a:ext>
            </a:extLst>
          </p:cNvPr>
          <p:cNvSpPr txBox="1"/>
          <p:nvPr/>
        </p:nvSpPr>
        <p:spPr>
          <a:xfrm>
            <a:off x="9000309" y="3004457"/>
            <a:ext cx="3191691" cy="1569660"/>
          </a:xfrm>
          <a:prstGeom prst="rect">
            <a:avLst/>
          </a:prstGeom>
          <a:noFill/>
        </p:spPr>
        <p:txBody>
          <a:bodyPr wrap="square" rtlCol="0">
            <a:spAutoFit/>
          </a:bodyPr>
          <a:lstStyle/>
          <a:p>
            <a:r>
              <a:rPr lang="fr-FR" sz="2400" b="1">
                <a:solidFill>
                  <a:schemeClr val="bg1"/>
                </a:solidFill>
              </a:rPr>
              <a:t>Sceau de Zurich. Sceau extrait du traité de Fribourg signé en 1516 </a:t>
            </a:r>
            <a:endParaRPr lang="fr-FR" sz="2400" b="1" dirty="0">
              <a:solidFill>
                <a:schemeClr val="bg1"/>
              </a:solidFill>
            </a:endParaRPr>
          </a:p>
        </p:txBody>
      </p:sp>
    </p:spTree>
    <p:extLst>
      <p:ext uri="{BB962C8B-B14F-4D97-AF65-F5344CB8AC3E}">
        <p14:creationId xmlns:p14="http://schemas.microsoft.com/office/powerpoint/2010/main" val="36843212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origami"/>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D0A642-EC15-BA18-1BD0-760B1DBABEF2}"/>
            </a:ext>
          </a:extLst>
        </p:cNvPr>
        <p:cNvGrpSpPr/>
        <p:nvPr/>
      </p:nvGrpSpPr>
      <p:grpSpPr>
        <a:xfrm>
          <a:off x="0" y="0"/>
          <a:ext cx="0" cy="0"/>
          <a:chOff x="0" y="0"/>
          <a:chExt cx="0" cy="0"/>
        </a:xfrm>
      </p:grpSpPr>
      <p:pic>
        <p:nvPicPr>
          <p:cNvPr id="3" name="Image 2" descr="Une image contenant plein air, ciel, eau, bâtiment&#10;&#10;Le contenu généré par l’IA peut être incorrect.">
            <a:extLst>
              <a:ext uri="{FF2B5EF4-FFF2-40B4-BE49-F238E27FC236}">
                <a16:creationId xmlns:a16="http://schemas.microsoft.com/office/drawing/2014/main" id="{0C850F95-7D23-B88C-04BE-25C4C5218DF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32914" y="279000"/>
            <a:ext cx="84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7956F18-E70E-325E-700B-88773FEF1971}"/>
              </a:ext>
            </a:extLst>
          </p:cNvPr>
          <p:cNvSpPr txBox="1"/>
          <p:nvPr/>
        </p:nvSpPr>
        <p:spPr>
          <a:xfrm>
            <a:off x="285008" y="1946471"/>
            <a:ext cx="3047906" cy="3416320"/>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r>
              <a:rPr lang="fr-FR" sz="2400" b="1" dirty="0">
                <a:solidFill>
                  <a:schemeClr val="bg1"/>
                </a:solidFill>
              </a:rPr>
              <a:t>La Limmat avec, de gauche à droite, les églises Fraumünster, Saint-Pierre, </a:t>
            </a:r>
            <a:r>
              <a:rPr lang="fr-FR" sz="2400" b="1" dirty="0" err="1">
                <a:solidFill>
                  <a:schemeClr val="bg1"/>
                </a:solidFill>
              </a:rPr>
              <a:t>Wasserkirche</a:t>
            </a:r>
            <a:r>
              <a:rPr lang="fr-FR" sz="2400" b="1" dirty="0">
                <a:solidFill>
                  <a:schemeClr val="bg1"/>
                </a:solidFill>
              </a:rPr>
              <a:t> et </a:t>
            </a:r>
            <a:r>
              <a:rPr lang="fr-FR" sz="2400" b="1" dirty="0" err="1">
                <a:solidFill>
                  <a:schemeClr val="bg1"/>
                </a:solidFill>
              </a:rPr>
              <a:t>Grossmünster</a:t>
            </a:r>
            <a:r>
              <a:rPr lang="fr-FR" sz="2400" b="1" dirty="0">
                <a:solidFill>
                  <a:schemeClr val="bg1"/>
                </a:solidFill>
              </a:rPr>
              <a:t>.</a:t>
            </a:r>
          </a:p>
        </p:txBody>
      </p:sp>
    </p:spTree>
    <p:extLst>
      <p:ext uri="{BB962C8B-B14F-4D97-AF65-F5344CB8AC3E}">
        <p14:creationId xmlns:p14="http://schemas.microsoft.com/office/powerpoint/2010/main" val="4315915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origami"/>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8F8D20-03C7-BF1C-72DB-2C62857E4521}"/>
            </a:ext>
          </a:extLst>
        </p:cNvPr>
        <p:cNvGrpSpPr/>
        <p:nvPr/>
      </p:nvGrpSpPr>
      <p:grpSpPr>
        <a:xfrm>
          <a:off x="0" y="0"/>
          <a:ext cx="0" cy="0"/>
          <a:chOff x="0" y="0"/>
          <a:chExt cx="0" cy="0"/>
        </a:xfrm>
      </p:grpSpPr>
      <p:pic>
        <p:nvPicPr>
          <p:cNvPr id="3" name="Image 2" descr="Une image contenant plein air, paysage, maison, eau&#10;&#10;Le contenu généré par l’IA peut être incorrect.">
            <a:extLst>
              <a:ext uri="{FF2B5EF4-FFF2-40B4-BE49-F238E27FC236}">
                <a16:creationId xmlns:a16="http://schemas.microsoft.com/office/drawing/2014/main" id="{75E16F08-5686-2D48-10BF-EA321339421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1834" y="308925"/>
            <a:ext cx="8820000" cy="624015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50D9A0C-7B7B-FD43-15E5-888D64462FFC}"/>
              </a:ext>
            </a:extLst>
          </p:cNvPr>
          <p:cNvSpPr txBox="1"/>
          <p:nvPr/>
        </p:nvSpPr>
        <p:spPr>
          <a:xfrm>
            <a:off x="9417133" y="3354779"/>
            <a:ext cx="2333033" cy="1200329"/>
          </a:xfrm>
          <a:prstGeom prst="rect">
            <a:avLst/>
          </a:prstGeom>
          <a:noFill/>
        </p:spPr>
        <p:txBody>
          <a:bodyPr wrap="square" rtlCol="0">
            <a:spAutoFit/>
          </a:bodyPr>
          <a:lstStyle/>
          <a:p>
            <a:r>
              <a:rPr lang="fr-FR" sz="2400" b="1">
                <a:solidFill>
                  <a:schemeClr val="bg1"/>
                </a:solidFill>
              </a:rPr>
              <a:t>La vieille ville, la Limmat et le lac de Zurich.</a:t>
            </a:r>
            <a:endParaRPr lang="fr-FR" sz="2400" b="1" dirty="0">
              <a:solidFill>
                <a:schemeClr val="bg1"/>
              </a:solidFill>
            </a:endParaRPr>
          </a:p>
        </p:txBody>
      </p:sp>
    </p:spTree>
    <p:extLst>
      <p:ext uri="{BB962C8B-B14F-4D97-AF65-F5344CB8AC3E}">
        <p14:creationId xmlns:p14="http://schemas.microsoft.com/office/powerpoint/2010/main" val="27620347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origami"/>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393E28-9DB7-1A74-65DB-BEFA0D4A104E}"/>
            </a:ext>
          </a:extLst>
        </p:cNvPr>
        <p:cNvGrpSpPr/>
        <p:nvPr/>
      </p:nvGrpSpPr>
      <p:grpSpPr>
        <a:xfrm>
          <a:off x="0" y="0"/>
          <a:ext cx="0" cy="0"/>
          <a:chOff x="0" y="0"/>
          <a:chExt cx="0" cy="0"/>
        </a:xfrm>
      </p:grpSpPr>
      <p:pic>
        <p:nvPicPr>
          <p:cNvPr id="3" name="Image 2" descr="Une image contenant plein air, ciel, nuage, eau&#10;&#10;Le contenu généré par l’IA peut être incorrect.">
            <a:extLst>
              <a:ext uri="{FF2B5EF4-FFF2-40B4-BE49-F238E27FC236}">
                <a16:creationId xmlns:a16="http://schemas.microsoft.com/office/drawing/2014/main" id="{706AD195-A891-940C-B24F-A8881194643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7548" y="496298"/>
            <a:ext cx="11496903" cy="5976000"/>
          </a:xfrm>
          <a:prstGeom prst="rect">
            <a:avLst/>
          </a:prstGeom>
          <a:ln w="88900" cap="sq" cmpd="thickThin">
            <a:solidFill>
              <a:schemeClr val="bg1"/>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9EF04DD0-3BD1-C2CB-6169-29FFF74A9478}"/>
              </a:ext>
            </a:extLst>
          </p:cNvPr>
          <p:cNvSpPr txBox="1"/>
          <p:nvPr/>
        </p:nvSpPr>
        <p:spPr>
          <a:xfrm>
            <a:off x="644431" y="496298"/>
            <a:ext cx="11634655" cy="1200329"/>
          </a:xfrm>
          <a:prstGeom prst="rect">
            <a:avLst/>
          </a:prstGeom>
          <a:noFill/>
        </p:spPr>
        <p:txBody>
          <a:bodyPr wrap="square">
            <a:spAutoFit/>
          </a:bodyPr>
          <a:lstStyle/>
          <a:p>
            <a:r>
              <a:rPr lang="fr-FR" sz="2400" b="1" dirty="0"/>
              <a:t>La Limmat depuis le Quai Brücke (de), vers le sens du flot descendant. On voit l'église Fraumünster, le </a:t>
            </a:r>
            <a:r>
              <a:rPr lang="fr-FR" sz="2400" b="1" dirty="0" err="1"/>
              <a:t>Zunfthaus</a:t>
            </a:r>
            <a:r>
              <a:rPr lang="fr-FR" sz="2400" b="1" dirty="0"/>
              <a:t> </a:t>
            </a:r>
            <a:r>
              <a:rPr lang="fr-FR" sz="2400" b="1" dirty="0" err="1"/>
              <a:t>zur</a:t>
            </a:r>
            <a:r>
              <a:rPr lang="fr-FR" sz="2400" b="1" dirty="0"/>
              <a:t> </a:t>
            </a:r>
            <a:r>
              <a:rPr lang="fr-FR" sz="2400" b="1" dirty="0" err="1"/>
              <a:t>Meisen</a:t>
            </a:r>
            <a:r>
              <a:rPr lang="fr-FR" sz="2400" b="1" dirty="0"/>
              <a:t>, la </a:t>
            </a:r>
            <a:r>
              <a:rPr lang="fr-FR" sz="2400" b="1" dirty="0" err="1"/>
              <a:t>Wasserkirche</a:t>
            </a:r>
            <a:r>
              <a:rPr lang="fr-FR" sz="2400" b="1" dirty="0"/>
              <a:t>, et la </a:t>
            </a:r>
            <a:r>
              <a:rPr lang="fr-FR" sz="2400" b="1" dirty="0" err="1"/>
              <a:t>Grossmünster</a:t>
            </a:r>
            <a:r>
              <a:rPr lang="fr-FR" sz="2400" b="1" dirty="0"/>
              <a:t>. </a:t>
            </a:r>
          </a:p>
        </p:txBody>
      </p:sp>
    </p:spTree>
    <p:extLst>
      <p:ext uri="{BB962C8B-B14F-4D97-AF65-F5344CB8AC3E}">
        <p14:creationId xmlns:p14="http://schemas.microsoft.com/office/powerpoint/2010/main" val="28380514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origami"/>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6AB4CF-6BF0-328F-0D76-D4307410EA12}"/>
            </a:ext>
          </a:extLst>
        </p:cNvPr>
        <p:cNvGrpSpPr/>
        <p:nvPr/>
      </p:nvGrpSpPr>
      <p:grpSpPr>
        <a:xfrm>
          <a:off x="0" y="0"/>
          <a:ext cx="0" cy="0"/>
          <a:chOff x="0" y="0"/>
          <a:chExt cx="0" cy="0"/>
        </a:xfrm>
      </p:grpSpPr>
      <p:pic>
        <p:nvPicPr>
          <p:cNvPr id="3" name="Image 2" descr="Une image contenant arc-en-ciel, bateau, ciel, plein air&#10;&#10;Le contenu généré par l’IA peut être incorrect.">
            <a:extLst>
              <a:ext uri="{FF2B5EF4-FFF2-40B4-BE49-F238E27FC236}">
                <a16:creationId xmlns:a16="http://schemas.microsoft.com/office/drawing/2014/main" id="{F9F6818F-C8FD-779D-4413-5864AAD8533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85978" y="189000"/>
            <a:ext cx="10420043" cy="648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1DC2952-53D9-ED2C-FBB1-D2367773E1A6}"/>
              </a:ext>
            </a:extLst>
          </p:cNvPr>
          <p:cNvSpPr txBox="1"/>
          <p:nvPr/>
        </p:nvSpPr>
        <p:spPr>
          <a:xfrm>
            <a:off x="3966358" y="6261779"/>
            <a:ext cx="5070763" cy="461665"/>
          </a:xfrm>
          <a:prstGeom prst="rect">
            <a:avLst/>
          </a:prstGeom>
          <a:noFill/>
        </p:spPr>
        <p:txBody>
          <a:bodyPr wrap="square" rtlCol="0">
            <a:spAutoFit/>
          </a:bodyPr>
          <a:lstStyle/>
          <a:p>
            <a:r>
              <a:rPr lang="fr-FR" sz="2400" b="1">
                <a:solidFill>
                  <a:schemeClr val="bg1"/>
                </a:solidFill>
              </a:rPr>
              <a:t>Arc-en-ciel sur le lac de Zurich.</a:t>
            </a:r>
            <a:endParaRPr lang="fr-FR" sz="2400" b="1" dirty="0">
              <a:solidFill>
                <a:schemeClr val="bg1"/>
              </a:solidFill>
            </a:endParaRPr>
          </a:p>
        </p:txBody>
      </p:sp>
    </p:spTree>
    <p:extLst>
      <p:ext uri="{BB962C8B-B14F-4D97-AF65-F5344CB8AC3E}">
        <p14:creationId xmlns:p14="http://schemas.microsoft.com/office/powerpoint/2010/main" val="4085241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origami"/>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1183D-77F1-D117-94DD-20F492505DCE}"/>
            </a:ext>
          </a:extLst>
        </p:cNvPr>
        <p:cNvGrpSpPr/>
        <p:nvPr/>
      </p:nvGrpSpPr>
      <p:grpSpPr>
        <a:xfrm>
          <a:off x="0" y="0"/>
          <a:ext cx="0" cy="0"/>
          <a:chOff x="0" y="0"/>
          <a:chExt cx="0" cy="0"/>
        </a:xfrm>
      </p:grpSpPr>
      <p:pic>
        <p:nvPicPr>
          <p:cNvPr id="3" name="Image 2" descr="Une image contenant plein air, bâtiment, ciel, arbre&#10;&#10;Le contenu généré par l’IA peut être incorrect.">
            <a:extLst>
              <a:ext uri="{FF2B5EF4-FFF2-40B4-BE49-F238E27FC236}">
                <a16:creationId xmlns:a16="http://schemas.microsoft.com/office/drawing/2014/main" id="{78404109-3646-E9B5-A9BA-83570043857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08181" y="279000"/>
            <a:ext cx="4723525"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A93238B-E206-FFDA-4A42-1A5F2BAB62EB}"/>
              </a:ext>
            </a:extLst>
          </p:cNvPr>
          <p:cNvSpPr txBox="1"/>
          <p:nvPr/>
        </p:nvSpPr>
        <p:spPr>
          <a:xfrm>
            <a:off x="783772" y="3880262"/>
            <a:ext cx="3299423" cy="1569660"/>
          </a:xfrm>
          <a:prstGeom prst="rect">
            <a:avLst/>
          </a:prstGeom>
          <a:noFill/>
        </p:spPr>
        <p:txBody>
          <a:bodyPr wrap="square" rtlCol="0">
            <a:spAutoFit/>
          </a:bodyPr>
          <a:lstStyle/>
          <a:p>
            <a:r>
              <a:rPr lang="fr-FR" sz="2400" b="1">
                <a:solidFill>
                  <a:schemeClr val="bg1"/>
                </a:solidFill>
              </a:rPr>
              <a:t>Église réformée française de Zurich, achevée en 1902, dans le Kreis 1.</a:t>
            </a:r>
            <a:endParaRPr lang="fr-FR" sz="2400" b="1" dirty="0">
              <a:solidFill>
                <a:schemeClr val="bg1"/>
              </a:solidFill>
            </a:endParaRPr>
          </a:p>
        </p:txBody>
      </p:sp>
    </p:spTree>
    <p:extLst>
      <p:ext uri="{BB962C8B-B14F-4D97-AF65-F5344CB8AC3E}">
        <p14:creationId xmlns:p14="http://schemas.microsoft.com/office/powerpoint/2010/main" val="26144759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origami"/>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363A55-9570-9D70-6D32-565D64F8E70F}"/>
            </a:ext>
          </a:extLst>
        </p:cNvPr>
        <p:cNvGrpSpPr/>
        <p:nvPr/>
      </p:nvGrpSpPr>
      <p:grpSpPr>
        <a:xfrm>
          <a:off x="0" y="0"/>
          <a:ext cx="0" cy="0"/>
          <a:chOff x="0" y="0"/>
          <a:chExt cx="0" cy="0"/>
        </a:xfrm>
      </p:grpSpPr>
      <p:pic>
        <p:nvPicPr>
          <p:cNvPr id="3" name="Image 2" descr="Une image contenant plein air, ciel, bâtiment, Véhicule terrestre&#10;&#10;Le contenu généré par l’IA peut être incorrect.">
            <a:extLst>
              <a:ext uri="{FF2B5EF4-FFF2-40B4-BE49-F238E27FC236}">
                <a16:creationId xmlns:a16="http://schemas.microsoft.com/office/drawing/2014/main" id="{674CE456-B87E-858A-6994-86E9BAFA42F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5221" y="279000"/>
            <a:ext cx="8400000"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2F7FE20-B831-F03C-1EF2-2F135CE6678A}"/>
              </a:ext>
            </a:extLst>
          </p:cNvPr>
          <p:cNvSpPr txBox="1"/>
          <p:nvPr/>
        </p:nvSpPr>
        <p:spPr>
          <a:xfrm>
            <a:off x="9021476" y="3429000"/>
            <a:ext cx="2925101" cy="830997"/>
          </a:xfrm>
          <a:prstGeom prst="rect">
            <a:avLst/>
          </a:prstGeom>
          <a:noFill/>
        </p:spPr>
        <p:txBody>
          <a:bodyPr wrap="square" rtlCol="0">
            <a:spAutoFit/>
          </a:bodyPr>
          <a:lstStyle/>
          <a:p>
            <a:r>
              <a:rPr lang="fr-FR" sz="2400" b="1" dirty="0">
                <a:solidFill>
                  <a:schemeClr val="bg1"/>
                </a:solidFill>
              </a:rPr>
              <a:t>Château rouge dans le Kreis 2.</a:t>
            </a:r>
          </a:p>
        </p:txBody>
      </p:sp>
    </p:spTree>
    <p:extLst>
      <p:ext uri="{BB962C8B-B14F-4D97-AF65-F5344CB8AC3E}">
        <p14:creationId xmlns:p14="http://schemas.microsoft.com/office/powerpoint/2010/main" val="18050811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origami"/>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0838F0-8157-A05F-C32C-4D8D77165883}"/>
            </a:ext>
          </a:extLst>
        </p:cNvPr>
        <p:cNvGrpSpPr/>
        <p:nvPr/>
      </p:nvGrpSpPr>
      <p:grpSpPr>
        <a:xfrm>
          <a:off x="0" y="0"/>
          <a:ext cx="0" cy="0"/>
          <a:chOff x="0" y="0"/>
          <a:chExt cx="0" cy="0"/>
        </a:xfrm>
      </p:grpSpPr>
      <p:pic>
        <p:nvPicPr>
          <p:cNvPr id="3" name="Image 2" descr="Une image contenant ciel, Bâtiment commercial, tour, bâtiment&#10;&#10;Le contenu généré par l’IA peut être incorrect.">
            <a:extLst>
              <a:ext uri="{FF2B5EF4-FFF2-40B4-BE49-F238E27FC236}">
                <a16:creationId xmlns:a16="http://schemas.microsoft.com/office/drawing/2014/main" id="{1C71037A-BA4C-D608-D3A4-1EDE776E5CC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34238" y="279000"/>
            <a:ext cx="4723523"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B630A6A-079A-817E-0533-B83C5266C964}"/>
              </a:ext>
            </a:extLst>
          </p:cNvPr>
          <p:cNvSpPr txBox="1"/>
          <p:nvPr/>
        </p:nvSpPr>
        <p:spPr>
          <a:xfrm>
            <a:off x="308758" y="3645725"/>
            <a:ext cx="3087585" cy="830997"/>
          </a:xfrm>
          <a:prstGeom prst="rect">
            <a:avLst/>
          </a:prstGeom>
          <a:noFill/>
        </p:spPr>
        <p:txBody>
          <a:bodyPr wrap="square" rtlCol="0">
            <a:spAutoFit/>
          </a:bodyPr>
          <a:lstStyle/>
          <a:p>
            <a:r>
              <a:rPr lang="fr-FR" sz="2400" b="1">
                <a:solidFill>
                  <a:schemeClr val="bg1"/>
                </a:solidFill>
              </a:rPr>
              <a:t>La Prime Tower dans le Kreis 5.</a:t>
            </a:r>
            <a:endParaRPr lang="fr-FR" sz="2400" b="1" dirty="0">
              <a:solidFill>
                <a:schemeClr val="bg1"/>
              </a:solidFill>
            </a:endParaRPr>
          </a:p>
        </p:txBody>
      </p:sp>
    </p:spTree>
    <p:extLst>
      <p:ext uri="{BB962C8B-B14F-4D97-AF65-F5344CB8AC3E}">
        <p14:creationId xmlns:p14="http://schemas.microsoft.com/office/powerpoint/2010/main" val="32402917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origami"/>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FB7F01-1ACC-252A-00B2-50D44648CABF}"/>
            </a:ext>
          </a:extLst>
        </p:cNvPr>
        <p:cNvGrpSpPr/>
        <p:nvPr/>
      </p:nvGrpSpPr>
      <p:grpSpPr>
        <a:xfrm>
          <a:off x="0" y="0"/>
          <a:ext cx="0" cy="0"/>
          <a:chOff x="0" y="0"/>
          <a:chExt cx="0" cy="0"/>
        </a:xfrm>
      </p:grpSpPr>
      <p:pic>
        <p:nvPicPr>
          <p:cNvPr id="3" name="Image 2" descr="Une image contenant paysage, peinture, plein air, arbre&#10;&#10;Le contenu généré par l’IA peut être incorrect.">
            <a:extLst>
              <a:ext uri="{FF2B5EF4-FFF2-40B4-BE49-F238E27FC236}">
                <a16:creationId xmlns:a16="http://schemas.microsoft.com/office/drawing/2014/main" id="{3FC6299F-2C2E-C5E7-D13E-4E422BDC371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73032" y="279000"/>
            <a:ext cx="9645935"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1745669-599F-BFBD-34AD-0A31FBBD82DC}"/>
              </a:ext>
            </a:extLst>
          </p:cNvPr>
          <p:cNvSpPr txBox="1"/>
          <p:nvPr/>
        </p:nvSpPr>
        <p:spPr>
          <a:xfrm>
            <a:off x="3325090" y="6117335"/>
            <a:ext cx="8866910" cy="461665"/>
          </a:xfrm>
          <a:prstGeom prst="rect">
            <a:avLst/>
          </a:prstGeom>
          <a:noFill/>
        </p:spPr>
        <p:txBody>
          <a:bodyPr wrap="square" rtlCol="0">
            <a:spAutoFit/>
          </a:bodyPr>
          <a:lstStyle/>
          <a:p>
            <a:r>
              <a:rPr lang="fr-FR" sz="2400" b="1">
                <a:solidFill>
                  <a:schemeClr val="bg1"/>
                </a:solidFill>
              </a:rPr>
              <a:t>Vue générale de Zurich prix de la Weid</a:t>
            </a:r>
            <a:endParaRPr lang="fr-FR" sz="2400" b="1" dirty="0">
              <a:solidFill>
                <a:schemeClr val="bg1"/>
              </a:solidFill>
            </a:endParaRPr>
          </a:p>
        </p:txBody>
      </p:sp>
    </p:spTree>
    <p:extLst>
      <p:ext uri="{BB962C8B-B14F-4D97-AF65-F5344CB8AC3E}">
        <p14:creationId xmlns:p14="http://schemas.microsoft.com/office/powerpoint/2010/main" val="19759579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origami"/>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982DBF-E92A-4410-D238-0942D9F17953}"/>
            </a:ext>
          </a:extLst>
        </p:cNvPr>
        <p:cNvGrpSpPr/>
        <p:nvPr/>
      </p:nvGrpSpPr>
      <p:grpSpPr>
        <a:xfrm>
          <a:off x="0" y="0"/>
          <a:ext cx="0" cy="0"/>
          <a:chOff x="0" y="0"/>
          <a:chExt cx="0" cy="0"/>
        </a:xfrm>
      </p:grpSpPr>
      <p:pic>
        <p:nvPicPr>
          <p:cNvPr id="3" name="Image 2" descr="Une image contenant plein air, ciel, bâtiment, nuage&#10;&#10;Le contenu généré par l’IA peut être incorrect.">
            <a:extLst>
              <a:ext uri="{FF2B5EF4-FFF2-40B4-BE49-F238E27FC236}">
                <a16:creationId xmlns:a16="http://schemas.microsoft.com/office/drawing/2014/main" id="{08EC2D22-CD69-C9EE-ED04-305D771B586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96000" y="279000"/>
            <a:ext cx="9000000"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E72A9B5-0597-5D08-E650-D33E319AE3DF}"/>
              </a:ext>
            </a:extLst>
          </p:cNvPr>
          <p:cNvSpPr txBox="1"/>
          <p:nvPr/>
        </p:nvSpPr>
        <p:spPr>
          <a:xfrm>
            <a:off x="5153892" y="6198919"/>
            <a:ext cx="6234545" cy="463208"/>
          </a:xfrm>
          <a:prstGeom prst="rect">
            <a:avLst/>
          </a:prstGeom>
          <a:noFill/>
        </p:spPr>
        <p:txBody>
          <a:bodyPr wrap="square" rtlCol="0">
            <a:spAutoFit/>
          </a:bodyPr>
          <a:lstStyle/>
          <a:p>
            <a:r>
              <a:rPr lang="fr-FR" sz="2400" b="1">
                <a:solidFill>
                  <a:schemeClr val="bg1"/>
                </a:solidFill>
              </a:rPr>
              <a:t>Le Stadthaus.</a:t>
            </a:r>
            <a:endParaRPr lang="fr-FR" sz="2400" b="1" dirty="0">
              <a:solidFill>
                <a:schemeClr val="bg1"/>
              </a:solidFill>
            </a:endParaRPr>
          </a:p>
        </p:txBody>
      </p:sp>
    </p:spTree>
    <p:extLst>
      <p:ext uri="{BB962C8B-B14F-4D97-AF65-F5344CB8AC3E}">
        <p14:creationId xmlns:p14="http://schemas.microsoft.com/office/powerpoint/2010/main" val="16156426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origami"/>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0B243B-93EC-7F63-FB81-A88894158416}"/>
            </a:ext>
          </a:extLst>
        </p:cNvPr>
        <p:cNvGrpSpPr/>
        <p:nvPr/>
      </p:nvGrpSpPr>
      <p:grpSpPr>
        <a:xfrm>
          <a:off x="0" y="0"/>
          <a:ext cx="0" cy="0"/>
          <a:chOff x="0" y="0"/>
          <a:chExt cx="0" cy="0"/>
        </a:xfrm>
      </p:grpSpPr>
      <p:pic>
        <p:nvPicPr>
          <p:cNvPr id="3" name="Image 2" descr="Une image contenant plein air, ciel, arbre, eau&#10;&#10;Le contenu généré par l’IA peut être incorrect.">
            <a:extLst>
              <a:ext uri="{FF2B5EF4-FFF2-40B4-BE49-F238E27FC236}">
                <a16:creationId xmlns:a16="http://schemas.microsoft.com/office/drawing/2014/main" id="{85A99A90-01AB-276B-27AD-5448CC7A79A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7725" y="279000"/>
            <a:ext cx="8400000" cy="6300000"/>
          </a:xfrm>
          <a:prstGeom prst="rect">
            <a:avLst/>
          </a:prstGeom>
          <a:ln w="88900" cap="sq" cmpd="thickThin">
            <a:solidFill>
              <a:schemeClr val="bg1"/>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1D1E8B98-4D84-9378-7DDE-8DC294EC139D}"/>
              </a:ext>
            </a:extLst>
          </p:cNvPr>
          <p:cNvSpPr txBox="1"/>
          <p:nvPr/>
        </p:nvSpPr>
        <p:spPr>
          <a:xfrm>
            <a:off x="9191501" y="3004457"/>
            <a:ext cx="2814452" cy="1938992"/>
          </a:xfrm>
          <a:prstGeom prst="rect">
            <a:avLst/>
          </a:prstGeom>
          <a:noFill/>
        </p:spPr>
        <p:txBody>
          <a:bodyPr wrap="square" rtlCol="0">
            <a:spAutoFit/>
          </a:bodyPr>
          <a:lstStyle/>
          <a:p>
            <a:r>
              <a:rPr lang="de-DE" sz="2400" b="1">
                <a:solidFill>
                  <a:schemeClr val="bg1"/>
                </a:solidFill>
              </a:rPr>
              <a:t>Amtshäuser I et II au Bahnhof-Quai à Zürich ; dans le Vordergrund der Mühle-Steg</a:t>
            </a:r>
            <a:endParaRPr lang="fr-FR" sz="2400" b="1" dirty="0">
              <a:solidFill>
                <a:schemeClr val="bg1"/>
              </a:solidFill>
            </a:endParaRPr>
          </a:p>
        </p:txBody>
      </p:sp>
    </p:spTree>
    <p:extLst>
      <p:ext uri="{BB962C8B-B14F-4D97-AF65-F5344CB8AC3E}">
        <p14:creationId xmlns:p14="http://schemas.microsoft.com/office/powerpoint/2010/main" val="21506378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origami"/>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9EAAE2-BC33-A7E4-ADA1-ECBD1ABA8959}"/>
            </a:ext>
          </a:extLst>
        </p:cNvPr>
        <p:cNvGrpSpPr/>
        <p:nvPr/>
      </p:nvGrpSpPr>
      <p:grpSpPr>
        <a:xfrm>
          <a:off x="0" y="0"/>
          <a:ext cx="0" cy="0"/>
          <a:chOff x="0" y="0"/>
          <a:chExt cx="0" cy="0"/>
        </a:xfrm>
      </p:grpSpPr>
      <p:pic>
        <p:nvPicPr>
          <p:cNvPr id="3" name="Image 2" descr="Une image contenant texte, ciel, Bâtiment commercial, bâtiment&#10;&#10;Le contenu généré par l’IA peut être incorrect.">
            <a:extLst>
              <a:ext uri="{FF2B5EF4-FFF2-40B4-BE49-F238E27FC236}">
                <a16:creationId xmlns:a16="http://schemas.microsoft.com/office/drawing/2014/main" id="{3FD8376A-5934-1A08-F68F-33CA4C3B4A3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99751" y="279000"/>
            <a:ext cx="4200000"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A6E9831-6DEE-5F02-1566-B92306EA1080}"/>
              </a:ext>
            </a:extLst>
          </p:cNvPr>
          <p:cNvSpPr txBox="1"/>
          <p:nvPr/>
        </p:nvSpPr>
        <p:spPr>
          <a:xfrm>
            <a:off x="95003" y="3313215"/>
            <a:ext cx="3804748" cy="1200329"/>
          </a:xfrm>
          <a:prstGeom prst="rect">
            <a:avLst/>
          </a:prstGeom>
          <a:noFill/>
        </p:spPr>
        <p:txBody>
          <a:bodyPr wrap="square" rtlCol="0">
            <a:spAutoFit/>
          </a:bodyPr>
          <a:lstStyle/>
          <a:p>
            <a:r>
              <a:rPr lang="fr-FR" sz="2400" b="1">
                <a:solidFill>
                  <a:schemeClr val="bg1"/>
                </a:solidFill>
              </a:rPr>
              <a:t>Le Werdhochhaus concentre une partie des activités municipales.</a:t>
            </a:r>
            <a:endParaRPr lang="fr-FR" sz="2400" b="1" dirty="0">
              <a:solidFill>
                <a:schemeClr val="bg1"/>
              </a:solidFill>
            </a:endParaRPr>
          </a:p>
        </p:txBody>
      </p:sp>
    </p:spTree>
    <p:extLst>
      <p:ext uri="{BB962C8B-B14F-4D97-AF65-F5344CB8AC3E}">
        <p14:creationId xmlns:p14="http://schemas.microsoft.com/office/powerpoint/2010/main" val="14986475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origami"/>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4D29B7-8D88-90C8-490E-5FAD4B76A371}"/>
            </a:ext>
          </a:extLst>
        </p:cNvPr>
        <p:cNvGrpSpPr/>
        <p:nvPr/>
      </p:nvGrpSpPr>
      <p:grpSpPr>
        <a:xfrm>
          <a:off x="0" y="0"/>
          <a:ext cx="0" cy="0"/>
          <a:chOff x="0" y="0"/>
          <a:chExt cx="0" cy="0"/>
        </a:xfrm>
      </p:grpSpPr>
      <p:pic>
        <p:nvPicPr>
          <p:cNvPr id="3" name="Image 2" descr="Une image contenant plein air, ciel, voyage, arbre&#10;&#10;Le contenu généré par l’IA peut être incorrect.">
            <a:extLst>
              <a:ext uri="{FF2B5EF4-FFF2-40B4-BE49-F238E27FC236}">
                <a16:creationId xmlns:a16="http://schemas.microsoft.com/office/drawing/2014/main" id="{F3DE0E3C-32DA-C531-C916-D2A20FA3F26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85395" y="279000"/>
            <a:ext cx="10021209"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CB61FCE-1D9B-1C2E-3551-4EF14659A011}"/>
              </a:ext>
            </a:extLst>
          </p:cNvPr>
          <p:cNvSpPr txBox="1"/>
          <p:nvPr/>
        </p:nvSpPr>
        <p:spPr>
          <a:xfrm>
            <a:off x="2719448" y="6117335"/>
            <a:ext cx="7089569" cy="461665"/>
          </a:xfrm>
          <a:prstGeom prst="rect">
            <a:avLst/>
          </a:prstGeom>
          <a:noFill/>
        </p:spPr>
        <p:txBody>
          <a:bodyPr wrap="square" rtlCol="0">
            <a:spAutoFit/>
          </a:bodyPr>
          <a:lstStyle/>
          <a:p>
            <a:r>
              <a:rPr lang="fr-FR" sz="2400" b="1">
                <a:solidFill>
                  <a:schemeClr val="bg1"/>
                </a:solidFill>
              </a:rPr>
              <a:t>Le bâtiment de l'administration cantonale.</a:t>
            </a:r>
            <a:endParaRPr lang="fr-FR" sz="2400" b="1" dirty="0">
              <a:solidFill>
                <a:schemeClr val="bg1"/>
              </a:solidFill>
            </a:endParaRPr>
          </a:p>
        </p:txBody>
      </p:sp>
    </p:spTree>
    <p:extLst>
      <p:ext uri="{BB962C8B-B14F-4D97-AF65-F5344CB8AC3E}">
        <p14:creationId xmlns:p14="http://schemas.microsoft.com/office/powerpoint/2010/main" val="14940885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origami"/>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B451BE-ABA2-652D-0000-C937862DE063}"/>
            </a:ext>
          </a:extLst>
        </p:cNvPr>
        <p:cNvGrpSpPr/>
        <p:nvPr/>
      </p:nvGrpSpPr>
      <p:grpSpPr>
        <a:xfrm>
          <a:off x="0" y="0"/>
          <a:ext cx="0" cy="0"/>
          <a:chOff x="0" y="0"/>
          <a:chExt cx="0" cy="0"/>
        </a:xfrm>
      </p:grpSpPr>
      <p:pic>
        <p:nvPicPr>
          <p:cNvPr id="3" name="Image 2" descr="Une image contenant plein air, bâtiment, Véhicule terrestre, ciel&#10;&#10;Le contenu généré par l’IA peut être incorrect.">
            <a:extLst>
              <a:ext uri="{FF2B5EF4-FFF2-40B4-BE49-F238E27FC236}">
                <a16:creationId xmlns:a16="http://schemas.microsoft.com/office/drawing/2014/main" id="{ACA21329-D2AA-18F8-3984-0EC8390F729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5844" y="279000"/>
            <a:ext cx="8400000"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27383DA-C865-44B7-EEA0-298F12FB9436}"/>
              </a:ext>
            </a:extLst>
          </p:cNvPr>
          <p:cNvSpPr txBox="1"/>
          <p:nvPr/>
        </p:nvSpPr>
        <p:spPr>
          <a:xfrm>
            <a:off x="8930244" y="3325091"/>
            <a:ext cx="3170712" cy="1200329"/>
          </a:xfrm>
          <a:prstGeom prst="rect">
            <a:avLst/>
          </a:prstGeom>
          <a:noFill/>
        </p:spPr>
        <p:txBody>
          <a:bodyPr wrap="square" rtlCol="0">
            <a:spAutoFit/>
          </a:bodyPr>
          <a:lstStyle/>
          <a:p>
            <a:r>
              <a:rPr lang="fr-FR" sz="2400" b="1">
                <a:solidFill>
                  <a:schemeClr val="bg1"/>
                </a:solidFill>
              </a:rPr>
              <a:t>La Bahnhofstrasse, une des rues les plus chères du monde</a:t>
            </a:r>
            <a:endParaRPr lang="fr-FR" sz="2400" b="1" dirty="0">
              <a:solidFill>
                <a:schemeClr val="bg1"/>
              </a:solidFill>
            </a:endParaRPr>
          </a:p>
        </p:txBody>
      </p:sp>
    </p:spTree>
    <p:extLst>
      <p:ext uri="{BB962C8B-B14F-4D97-AF65-F5344CB8AC3E}">
        <p14:creationId xmlns:p14="http://schemas.microsoft.com/office/powerpoint/2010/main" val="14224833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origami"/>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EF1A97-C35F-AF2A-0A1A-EA8434FDD142}"/>
            </a:ext>
          </a:extLst>
        </p:cNvPr>
        <p:cNvGrpSpPr/>
        <p:nvPr/>
      </p:nvGrpSpPr>
      <p:grpSpPr>
        <a:xfrm>
          <a:off x="0" y="0"/>
          <a:ext cx="0" cy="0"/>
          <a:chOff x="0" y="0"/>
          <a:chExt cx="0" cy="0"/>
        </a:xfrm>
      </p:grpSpPr>
      <p:pic>
        <p:nvPicPr>
          <p:cNvPr id="3" name="Image 2" descr="Une image contenant plein air, ciel, Bâtiment commercial, bâtiment&#10;&#10;Le contenu généré par l’IA peut être incorrect.">
            <a:extLst>
              <a:ext uri="{FF2B5EF4-FFF2-40B4-BE49-F238E27FC236}">
                <a16:creationId xmlns:a16="http://schemas.microsoft.com/office/drawing/2014/main" id="{3BFC532D-86C1-3B88-ADB4-8AF3FB26DA7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52800" y="279000"/>
            <a:ext cx="8400000"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CB19E5A-D38E-184A-384E-6318A30E532F}"/>
              </a:ext>
            </a:extLst>
          </p:cNvPr>
          <p:cNvSpPr txBox="1"/>
          <p:nvPr/>
        </p:nvSpPr>
        <p:spPr>
          <a:xfrm>
            <a:off x="795647" y="4180113"/>
            <a:ext cx="3004457" cy="461665"/>
          </a:xfrm>
          <a:prstGeom prst="rect">
            <a:avLst/>
          </a:prstGeom>
          <a:noFill/>
        </p:spPr>
        <p:txBody>
          <a:bodyPr wrap="square" rtlCol="0">
            <a:spAutoFit/>
          </a:bodyPr>
          <a:lstStyle/>
          <a:p>
            <a:r>
              <a:rPr lang="fr-FR" sz="2400" b="1">
                <a:solidFill>
                  <a:schemeClr val="bg1"/>
                </a:solidFill>
              </a:rPr>
              <a:t>Sunrise Tower</a:t>
            </a:r>
            <a:endParaRPr lang="fr-FR" sz="2400" b="1" dirty="0">
              <a:solidFill>
                <a:schemeClr val="bg1"/>
              </a:solidFill>
            </a:endParaRPr>
          </a:p>
        </p:txBody>
      </p:sp>
    </p:spTree>
    <p:extLst>
      <p:ext uri="{BB962C8B-B14F-4D97-AF65-F5344CB8AC3E}">
        <p14:creationId xmlns:p14="http://schemas.microsoft.com/office/powerpoint/2010/main" val="10604048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origami"/>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D9F60D-2A70-DF6A-75D3-CAFFB96C27E8}"/>
            </a:ext>
          </a:extLst>
        </p:cNvPr>
        <p:cNvGrpSpPr/>
        <p:nvPr/>
      </p:nvGrpSpPr>
      <p:grpSpPr>
        <a:xfrm>
          <a:off x="0" y="0"/>
          <a:ext cx="0" cy="0"/>
          <a:chOff x="0" y="0"/>
          <a:chExt cx="0" cy="0"/>
        </a:xfrm>
      </p:grpSpPr>
      <p:pic>
        <p:nvPicPr>
          <p:cNvPr id="3" name="Image 2" descr="Une image contenant plein air, ciel, bâtiment, flèche&#10;&#10;Le contenu généré par l’IA peut être incorrect.">
            <a:extLst>
              <a:ext uri="{FF2B5EF4-FFF2-40B4-BE49-F238E27FC236}">
                <a16:creationId xmlns:a16="http://schemas.microsoft.com/office/drawing/2014/main" id="{5849F06E-DDDA-82CD-2149-19E4ABCB2ED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33751" y="279000"/>
            <a:ext cx="4200000"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60C54E4-847A-A0EB-A2DE-C260A3A37D85}"/>
              </a:ext>
            </a:extLst>
          </p:cNvPr>
          <p:cNvSpPr txBox="1"/>
          <p:nvPr/>
        </p:nvSpPr>
        <p:spPr>
          <a:xfrm>
            <a:off x="8288976" y="3613804"/>
            <a:ext cx="3408218" cy="461665"/>
          </a:xfrm>
          <a:prstGeom prst="rect">
            <a:avLst/>
          </a:prstGeom>
          <a:noFill/>
        </p:spPr>
        <p:txBody>
          <a:bodyPr wrap="square" rtlCol="0">
            <a:spAutoFit/>
          </a:bodyPr>
          <a:lstStyle/>
          <a:p>
            <a:r>
              <a:rPr lang="fr-FR" sz="2400" b="1">
                <a:solidFill>
                  <a:schemeClr val="bg1"/>
                </a:solidFill>
              </a:rPr>
              <a:t>L'église Grossmünster.</a:t>
            </a:r>
            <a:endParaRPr lang="fr-FR" sz="2400" b="1" dirty="0">
              <a:solidFill>
                <a:schemeClr val="bg1"/>
              </a:solidFill>
            </a:endParaRPr>
          </a:p>
        </p:txBody>
      </p:sp>
    </p:spTree>
    <p:extLst>
      <p:ext uri="{BB962C8B-B14F-4D97-AF65-F5344CB8AC3E}">
        <p14:creationId xmlns:p14="http://schemas.microsoft.com/office/powerpoint/2010/main" val="26683028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origami"/>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83A421-6502-AEB4-636D-F8E7AF210F2F}"/>
            </a:ext>
          </a:extLst>
        </p:cNvPr>
        <p:cNvGrpSpPr/>
        <p:nvPr/>
      </p:nvGrpSpPr>
      <p:grpSpPr>
        <a:xfrm>
          <a:off x="0" y="0"/>
          <a:ext cx="0" cy="0"/>
          <a:chOff x="0" y="0"/>
          <a:chExt cx="0" cy="0"/>
        </a:xfrm>
      </p:grpSpPr>
      <p:pic>
        <p:nvPicPr>
          <p:cNvPr id="3" name="Image 2" descr="Une image contenant plein air, arbre, plante, ciel&#10;&#10;Le contenu généré par l’IA peut être incorrect.">
            <a:extLst>
              <a:ext uri="{FF2B5EF4-FFF2-40B4-BE49-F238E27FC236}">
                <a16:creationId xmlns:a16="http://schemas.microsoft.com/office/drawing/2014/main" id="{D795074A-B87C-AE9F-BB64-A2462D52343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33691" y="279000"/>
            <a:ext cx="8597005"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7032F1D-72F1-A41F-C550-0F59399D908A}"/>
              </a:ext>
            </a:extLst>
          </p:cNvPr>
          <p:cNvSpPr txBox="1"/>
          <p:nvPr/>
        </p:nvSpPr>
        <p:spPr>
          <a:xfrm>
            <a:off x="178130" y="4049486"/>
            <a:ext cx="3055561" cy="461665"/>
          </a:xfrm>
          <a:prstGeom prst="rect">
            <a:avLst/>
          </a:prstGeom>
          <a:noFill/>
        </p:spPr>
        <p:txBody>
          <a:bodyPr wrap="square" rtlCol="0">
            <a:spAutoFit/>
          </a:bodyPr>
          <a:lstStyle/>
          <a:p>
            <a:r>
              <a:rPr lang="fr-FR" sz="2400" b="1">
                <a:solidFill>
                  <a:schemeClr val="bg1"/>
                </a:solidFill>
              </a:rPr>
              <a:t>Centre Le Corbusier</a:t>
            </a:r>
            <a:endParaRPr lang="fr-FR" sz="2400" b="1" dirty="0">
              <a:solidFill>
                <a:schemeClr val="bg1"/>
              </a:solidFill>
            </a:endParaRPr>
          </a:p>
        </p:txBody>
      </p:sp>
    </p:spTree>
    <p:extLst>
      <p:ext uri="{BB962C8B-B14F-4D97-AF65-F5344CB8AC3E}">
        <p14:creationId xmlns:p14="http://schemas.microsoft.com/office/powerpoint/2010/main" val="12536802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origami"/>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2667C7-6DB5-D1A4-314D-F62642E3506D}"/>
            </a:ext>
          </a:extLst>
        </p:cNvPr>
        <p:cNvGrpSpPr/>
        <p:nvPr/>
      </p:nvGrpSpPr>
      <p:grpSpPr>
        <a:xfrm>
          <a:off x="0" y="0"/>
          <a:ext cx="0" cy="0"/>
          <a:chOff x="0" y="0"/>
          <a:chExt cx="0" cy="0"/>
        </a:xfrm>
      </p:grpSpPr>
      <p:pic>
        <p:nvPicPr>
          <p:cNvPr id="3" name="Image 2" descr="Une image contenant plein air, bâtiment, Photographie aérienne, Zone urbaine&#10;&#10;Le contenu généré par l’IA peut être incorrect.">
            <a:extLst>
              <a:ext uri="{FF2B5EF4-FFF2-40B4-BE49-F238E27FC236}">
                <a16:creationId xmlns:a16="http://schemas.microsoft.com/office/drawing/2014/main" id="{BBA1723C-A10D-DE8A-F372-8DB9370708F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6235" y="279000"/>
            <a:ext cx="9450000"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0DA8954-68B5-FBA1-5D33-812A5BC7184B}"/>
              </a:ext>
            </a:extLst>
          </p:cNvPr>
          <p:cNvSpPr txBox="1"/>
          <p:nvPr/>
        </p:nvSpPr>
        <p:spPr>
          <a:xfrm>
            <a:off x="10046525" y="3301340"/>
            <a:ext cx="2018805" cy="1200329"/>
          </a:xfrm>
          <a:prstGeom prst="rect">
            <a:avLst/>
          </a:prstGeom>
          <a:noFill/>
        </p:spPr>
        <p:txBody>
          <a:bodyPr wrap="square" rtlCol="0">
            <a:spAutoFit/>
          </a:bodyPr>
          <a:lstStyle/>
          <a:p>
            <a:r>
              <a:rPr lang="fr-FR" sz="2400" b="1">
                <a:solidFill>
                  <a:schemeClr val="bg1"/>
                </a:solidFill>
              </a:rPr>
              <a:t>Gare centrale de Zurich</a:t>
            </a:r>
            <a:endParaRPr lang="fr-FR" sz="2400" b="1" dirty="0">
              <a:solidFill>
                <a:schemeClr val="bg1"/>
              </a:solidFill>
            </a:endParaRPr>
          </a:p>
        </p:txBody>
      </p:sp>
    </p:spTree>
    <p:extLst>
      <p:ext uri="{BB962C8B-B14F-4D97-AF65-F5344CB8AC3E}">
        <p14:creationId xmlns:p14="http://schemas.microsoft.com/office/powerpoint/2010/main" val="7077981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origami"/>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3DA563-38ED-BABC-7EB8-3BC7E83631E5}"/>
            </a:ext>
          </a:extLst>
        </p:cNvPr>
        <p:cNvGrpSpPr/>
        <p:nvPr/>
      </p:nvGrpSpPr>
      <p:grpSpPr>
        <a:xfrm>
          <a:off x="0" y="0"/>
          <a:ext cx="0" cy="0"/>
          <a:chOff x="0" y="0"/>
          <a:chExt cx="0" cy="0"/>
        </a:xfrm>
      </p:grpSpPr>
      <p:pic>
        <p:nvPicPr>
          <p:cNvPr id="3" name="Image 2" descr="Une image contenant plein air, ciel, eau, bâtiment&#10;&#10;Le contenu généré par l’IA peut être incorrect.">
            <a:extLst>
              <a:ext uri="{FF2B5EF4-FFF2-40B4-BE49-F238E27FC236}">
                <a16:creationId xmlns:a16="http://schemas.microsoft.com/office/drawing/2014/main" id="{1679C860-5D11-0E33-ACBA-07B11DFB235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4000" y="1194832"/>
            <a:ext cx="11664000" cy="4683829"/>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933B201-E6F2-FB87-4488-0FEC84C63608}"/>
              </a:ext>
            </a:extLst>
          </p:cNvPr>
          <p:cNvSpPr txBox="1"/>
          <p:nvPr/>
        </p:nvSpPr>
        <p:spPr>
          <a:xfrm>
            <a:off x="2090057" y="5878661"/>
            <a:ext cx="8241476" cy="461665"/>
          </a:xfrm>
          <a:prstGeom prst="rect">
            <a:avLst/>
          </a:prstGeom>
          <a:noFill/>
        </p:spPr>
        <p:txBody>
          <a:bodyPr wrap="square" rtlCol="0">
            <a:spAutoFit/>
          </a:bodyPr>
          <a:lstStyle/>
          <a:p>
            <a:r>
              <a:rPr lang="fr-FR" sz="2400" b="1">
                <a:solidFill>
                  <a:schemeClr val="bg1"/>
                </a:solidFill>
              </a:rPr>
              <a:t>Panorama de Zurich pris depuis Grossmünster, Suisse, </a:t>
            </a:r>
            <a:endParaRPr lang="fr-FR" sz="2400" b="1" dirty="0">
              <a:solidFill>
                <a:schemeClr val="bg1"/>
              </a:solidFill>
            </a:endParaRPr>
          </a:p>
        </p:txBody>
      </p:sp>
    </p:spTree>
    <p:extLst>
      <p:ext uri="{BB962C8B-B14F-4D97-AF65-F5344CB8AC3E}">
        <p14:creationId xmlns:p14="http://schemas.microsoft.com/office/powerpoint/2010/main" val="13706464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origami"/>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47896F-FE41-6CCF-D808-4C9CDA65C203}"/>
            </a:ext>
          </a:extLst>
        </p:cNvPr>
        <p:cNvGrpSpPr/>
        <p:nvPr/>
      </p:nvGrpSpPr>
      <p:grpSpPr>
        <a:xfrm>
          <a:off x="0" y="0"/>
          <a:ext cx="0" cy="0"/>
          <a:chOff x="0" y="0"/>
          <a:chExt cx="0" cy="0"/>
        </a:xfrm>
      </p:grpSpPr>
      <p:pic>
        <p:nvPicPr>
          <p:cNvPr id="3" name="Image 2" descr="Une image contenant plein air, panorama, eau, ciel&#10;&#10;Le contenu généré par l’IA peut être incorrect.">
            <a:extLst>
              <a:ext uri="{FF2B5EF4-FFF2-40B4-BE49-F238E27FC236}">
                <a16:creationId xmlns:a16="http://schemas.microsoft.com/office/drawing/2014/main" id="{0AD86A1F-07C4-348E-2C38-97C87D2ECC7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8000" y="1984500"/>
            <a:ext cx="11556000" cy="2889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741F77F-F165-9A39-017D-83C156AAB647}"/>
              </a:ext>
            </a:extLst>
          </p:cNvPr>
          <p:cNvSpPr txBox="1"/>
          <p:nvPr/>
        </p:nvSpPr>
        <p:spPr>
          <a:xfrm>
            <a:off x="5826826" y="4963886"/>
            <a:ext cx="7433954" cy="475013"/>
          </a:xfrm>
          <a:prstGeom prst="rect">
            <a:avLst/>
          </a:prstGeom>
          <a:noFill/>
        </p:spPr>
        <p:txBody>
          <a:bodyPr wrap="square" rtlCol="0">
            <a:spAutoFit/>
          </a:bodyPr>
          <a:lstStyle/>
          <a:p>
            <a:r>
              <a:rPr lang="fr-FR" sz="2400" b="1" dirty="0">
                <a:solidFill>
                  <a:schemeClr val="bg1"/>
                </a:solidFill>
              </a:rPr>
              <a:t>Zurich</a:t>
            </a:r>
          </a:p>
        </p:txBody>
      </p:sp>
    </p:spTree>
    <p:extLst>
      <p:ext uri="{BB962C8B-B14F-4D97-AF65-F5344CB8AC3E}">
        <p14:creationId xmlns:p14="http://schemas.microsoft.com/office/powerpoint/2010/main" val="37108677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origami"/>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3C3867-28D2-76E9-5446-81716A4BC064}"/>
            </a:ext>
          </a:extLst>
        </p:cNvPr>
        <p:cNvGrpSpPr/>
        <p:nvPr/>
      </p:nvGrpSpPr>
      <p:grpSpPr>
        <a:xfrm>
          <a:off x="0" y="0"/>
          <a:ext cx="0" cy="0"/>
          <a:chOff x="0" y="0"/>
          <a:chExt cx="0" cy="0"/>
        </a:xfrm>
      </p:grpSpPr>
      <p:pic>
        <p:nvPicPr>
          <p:cNvPr id="3" name="Image 2" descr="Une image contenant plein air, train, véhicule, voie&#10;&#10;Le contenu généré par l’IA peut être incorrect.">
            <a:extLst>
              <a:ext uri="{FF2B5EF4-FFF2-40B4-BE49-F238E27FC236}">
                <a16:creationId xmlns:a16="http://schemas.microsoft.com/office/drawing/2014/main" id="{0A7662B0-E92C-D2B7-424C-5374EAD29F9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91524" y="279000"/>
            <a:ext cx="4608951"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42DA34D-3CFF-32C6-A8BA-DFD100FEF471}"/>
              </a:ext>
            </a:extLst>
          </p:cNvPr>
          <p:cNvSpPr txBox="1"/>
          <p:nvPr/>
        </p:nvSpPr>
        <p:spPr>
          <a:xfrm>
            <a:off x="344384" y="3429000"/>
            <a:ext cx="3447140" cy="1938992"/>
          </a:xfrm>
          <a:prstGeom prst="rect">
            <a:avLst/>
          </a:prstGeom>
          <a:noFill/>
        </p:spPr>
        <p:txBody>
          <a:bodyPr wrap="square" rtlCol="0">
            <a:spAutoFit/>
          </a:bodyPr>
          <a:lstStyle/>
          <a:p>
            <a:r>
              <a:rPr lang="fr-FR" sz="2400" b="1">
                <a:solidFill>
                  <a:schemeClr val="bg1"/>
                </a:solidFill>
              </a:rPr>
              <a:t>L’avenue Bahnhofstrasse est le lieu de shopping ultime pour les amateurs de luxe</a:t>
            </a:r>
            <a:endParaRPr lang="fr-FR" sz="2400" b="1" dirty="0">
              <a:solidFill>
                <a:schemeClr val="bg1"/>
              </a:solidFill>
            </a:endParaRPr>
          </a:p>
        </p:txBody>
      </p:sp>
    </p:spTree>
    <p:extLst>
      <p:ext uri="{BB962C8B-B14F-4D97-AF65-F5344CB8AC3E}">
        <p14:creationId xmlns:p14="http://schemas.microsoft.com/office/powerpoint/2010/main" val="4533666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origami"/>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92616C-4CD1-2E7C-BE61-3AB41767954B}"/>
            </a:ext>
          </a:extLst>
        </p:cNvPr>
        <p:cNvGrpSpPr/>
        <p:nvPr/>
      </p:nvGrpSpPr>
      <p:grpSpPr>
        <a:xfrm>
          <a:off x="0" y="0"/>
          <a:ext cx="0" cy="0"/>
          <a:chOff x="0" y="0"/>
          <a:chExt cx="0" cy="0"/>
        </a:xfrm>
      </p:grpSpPr>
      <p:pic>
        <p:nvPicPr>
          <p:cNvPr id="3" name="Image 2" descr="Une image contenant plein air, ciel, arbre, eau&#10;&#10;Le contenu généré par l’IA peut être incorrect.">
            <a:extLst>
              <a:ext uri="{FF2B5EF4-FFF2-40B4-BE49-F238E27FC236}">
                <a16:creationId xmlns:a16="http://schemas.microsoft.com/office/drawing/2014/main" id="{5658A5DA-41BF-C276-4353-5D7A9EB988B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66701" y="621846"/>
            <a:ext cx="5832000" cy="2916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7EFE1A7-AE7F-F559-B79D-2D531A29A2BE}"/>
              </a:ext>
            </a:extLst>
          </p:cNvPr>
          <p:cNvSpPr txBox="1"/>
          <p:nvPr/>
        </p:nvSpPr>
        <p:spPr>
          <a:xfrm>
            <a:off x="2066306" y="3616532"/>
            <a:ext cx="6317673" cy="461665"/>
          </a:xfrm>
          <a:prstGeom prst="rect">
            <a:avLst/>
          </a:prstGeom>
          <a:noFill/>
        </p:spPr>
        <p:txBody>
          <a:bodyPr wrap="square" rtlCol="0">
            <a:spAutoFit/>
          </a:bodyPr>
          <a:lstStyle/>
          <a:p>
            <a:r>
              <a:rPr lang="fr-FR" sz="2400" b="1">
                <a:solidFill>
                  <a:schemeClr val="bg1"/>
                </a:solidFill>
              </a:rPr>
              <a:t>Le quartier Schipfe</a:t>
            </a:r>
            <a:endParaRPr lang="fr-FR" sz="2400" b="1" dirty="0">
              <a:solidFill>
                <a:schemeClr val="bg1"/>
              </a:solidFill>
            </a:endParaRPr>
          </a:p>
        </p:txBody>
      </p:sp>
      <p:pic>
        <p:nvPicPr>
          <p:cNvPr id="6" name="Image 5" descr="Une image contenant plein air, ciel, nuage, eau&#10;&#10;Le contenu généré par l’IA peut être incorrect.">
            <a:extLst>
              <a:ext uri="{FF2B5EF4-FFF2-40B4-BE49-F238E27FC236}">
                <a16:creationId xmlns:a16="http://schemas.microsoft.com/office/drawing/2014/main" id="{350AAF97-9ED0-7B43-813F-53DFB2DCA70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60563" y="3345873"/>
            <a:ext cx="4227332" cy="2988000"/>
          </a:xfrm>
          <a:prstGeom prst="rect">
            <a:avLst/>
          </a:prstGeom>
          <a:ln w="88900" cap="sq" cmpd="thickThin">
            <a:solidFill>
              <a:schemeClr val="bg1"/>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5180D216-FADC-0EEB-AA23-147BCBDAB31B}"/>
              </a:ext>
            </a:extLst>
          </p:cNvPr>
          <p:cNvSpPr txBox="1"/>
          <p:nvPr/>
        </p:nvSpPr>
        <p:spPr>
          <a:xfrm>
            <a:off x="7860884" y="2788705"/>
            <a:ext cx="4619501" cy="461665"/>
          </a:xfrm>
          <a:prstGeom prst="rect">
            <a:avLst/>
          </a:prstGeom>
          <a:noFill/>
        </p:spPr>
        <p:txBody>
          <a:bodyPr wrap="square" rtlCol="0">
            <a:spAutoFit/>
          </a:bodyPr>
          <a:lstStyle/>
          <a:p>
            <a:r>
              <a:rPr lang="fr-FR" sz="2400" b="1">
                <a:solidFill>
                  <a:schemeClr val="bg1"/>
                </a:solidFill>
              </a:rPr>
              <a:t>L'église Fraümunster</a:t>
            </a:r>
            <a:endParaRPr lang="fr-FR" sz="2400" b="1" dirty="0">
              <a:solidFill>
                <a:schemeClr val="bg1"/>
              </a:solidFill>
            </a:endParaRPr>
          </a:p>
        </p:txBody>
      </p:sp>
    </p:spTree>
    <p:extLst>
      <p:ext uri="{BB962C8B-B14F-4D97-AF65-F5344CB8AC3E}">
        <p14:creationId xmlns:p14="http://schemas.microsoft.com/office/powerpoint/2010/main" val="40711059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origami"/>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5D6BCA-331B-A8E6-87A6-7431AB3B8413}"/>
            </a:ext>
          </a:extLst>
        </p:cNvPr>
        <p:cNvGrpSpPr/>
        <p:nvPr/>
      </p:nvGrpSpPr>
      <p:grpSpPr>
        <a:xfrm>
          <a:off x="0" y="0"/>
          <a:ext cx="0" cy="0"/>
          <a:chOff x="0" y="0"/>
          <a:chExt cx="0" cy="0"/>
        </a:xfrm>
      </p:grpSpPr>
      <p:pic>
        <p:nvPicPr>
          <p:cNvPr id="5" name="Image 4" descr="Une image contenant plein air, ciel, bâtiment, eau&#10;&#10;Le contenu généré par l’IA peut être incorrect.">
            <a:extLst>
              <a:ext uri="{FF2B5EF4-FFF2-40B4-BE49-F238E27FC236}">
                <a16:creationId xmlns:a16="http://schemas.microsoft.com/office/drawing/2014/main" id="{7C8D829C-5678-7B78-3554-AB850FD851E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1891" y="3429000"/>
            <a:ext cx="5376000" cy="3024000"/>
          </a:xfrm>
          <a:prstGeom prst="rect">
            <a:avLst/>
          </a:prstGeom>
          <a:ln w="88900" cap="sq" cmpd="thickThin">
            <a:solidFill>
              <a:schemeClr val="bg1"/>
            </a:solidFill>
            <a:prstDash val="solid"/>
            <a:miter lim="800000"/>
          </a:ln>
          <a:effectLst>
            <a:innerShdw blurRad="76200">
              <a:srgbClr val="000000"/>
            </a:innerShdw>
          </a:effectLst>
        </p:spPr>
      </p:pic>
      <p:pic>
        <p:nvPicPr>
          <p:cNvPr id="7" name="Image 6" descr="Une image contenant plein air, bâtiment, ciel, personnes&#10;&#10;Le contenu généré par l’IA peut être incorrect.">
            <a:extLst>
              <a:ext uri="{FF2B5EF4-FFF2-40B4-BE49-F238E27FC236}">
                <a16:creationId xmlns:a16="http://schemas.microsoft.com/office/drawing/2014/main" id="{44213FBB-71A6-4D0A-4A39-571C3A25237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53298" y="334122"/>
            <a:ext cx="5312000" cy="2988000"/>
          </a:xfrm>
          <a:prstGeom prst="rect">
            <a:avLst/>
          </a:prstGeom>
          <a:ln w="88900" cap="sq" cmpd="thickThin">
            <a:solidFill>
              <a:schemeClr val="bg1"/>
            </a:solidFill>
            <a:prstDash val="solid"/>
            <a:miter lim="800000"/>
          </a:ln>
          <a:effectLst>
            <a:innerShdw blurRad="76200">
              <a:srgbClr val="000000"/>
            </a:innerShdw>
          </a:effectLst>
        </p:spPr>
      </p:pic>
    </p:spTree>
    <p:extLst>
      <p:ext uri="{BB962C8B-B14F-4D97-AF65-F5344CB8AC3E}">
        <p14:creationId xmlns:p14="http://schemas.microsoft.com/office/powerpoint/2010/main" val="3028367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origami"/>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BAED58-0B72-276D-92C8-43836C7DCE40}"/>
            </a:ext>
          </a:extLst>
        </p:cNvPr>
        <p:cNvGrpSpPr/>
        <p:nvPr/>
      </p:nvGrpSpPr>
      <p:grpSpPr>
        <a:xfrm>
          <a:off x="0" y="0"/>
          <a:ext cx="0" cy="0"/>
          <a:chOff x="0" y="0"/>
          <a:chExt cx="0" cy="0"/>
        </a:xfrm>
      </p:grpSpPr>
      <p:pic>
        <p:nvPicPr>
          <p:cNvPr id="3" name="Image 2" descr="Une image contenant plein air, bâtiment, ville, personne&#10;&#10;Le contenu généré par l’IA peut être incorrect.">
            <a:extLst>
              <a:ext uri="{FF2B5EF4-FFF2-40B4-BE49-F238E27FC236}">
                <a16:creationId xmlns:a16="http://schemas.microsoft.com/office/drawing/2014/main" id="{6C605079-6F4A-0EBB-6EA2-60A35E258B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3138" y="477000"/>
            <a:ext cx="5248000" cy="2952000"/>
          </a:xfrm>
          <a:prstGeom prst="rect">
            <a:avLst/>
          </a:prstGeom>
          <a:ln w="88900" cap="sq" cmpd="thickThin">
            <a:solidFill>
              <a:schemeClr val="bg1"/>
            </a:solidFill>
            <a:prstDash val="solid"/>
            <a:miter lim="800000"/>
          </a:ln>
          <a:effectLst>
            <a:innerShdw blurRad="76200">
              <a:srgbClr val="000000"/>
            </a:innerShdw>
          </a:effectLst>
        </p:spPr>
      </p:pic>
      <p:pic>
        <p:nvPicPr>
          <p:cNvPr id="5" name="Image 4" descr="Une image contenant plein air, véhicule, train, Véhicule terrestre&#10;&#10;Le contenu généré par l’IA peut être incorrect.">
            <a:extLst>
              <a:ext uri="{FF2B5EF4-FFF2-40B4-BE49-F238E27FC236}">
                <a16:creationId xmlns:a16="http://schemas.microsoft.com/office/drawing/2014/main" id="{60AD7641-42C8-DB0A-F8CE-CDF50FD802B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90805" y="3550722"/>
            <a:ext cx="5184000" cy="2916000"/>
          </a:xfrm>
          <a:prstGeom prst="rect">
            <a:avLst/>
          </a:prstGeom>
          <a:ln w="88900" cap="sq" cmpd="thickThin">
            <a:solidFill>
              <a:schemeClr val="bg1"/>
            </a:solidFill>
            <a:prstDash val="solid"/>
            <a:miter lim="800000"/>
          </a:ln>
          <a:effectLst>
            <a:innerShdw blurRad="76200">
              <a:srgbClr val="000000"/>
            </a:innerShdw>
          </a:effectLst>
        </p:spPr>
      </p:pic>
    </p:spTree>
    <p:extLst>
      <p:ext uri="{BB962C8B-B14F-4D97-AF65-F5344CB8AC3E}">
        <p14:creationId xmlns:p14="http://schemas.microsoft.com/office/powerpoint/2010/main" val="36787842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origami"/>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2051BA-8D60-6600-7310-3254C5EC6DB8}"/>
            </a:ext>
          </a:extLst>
        </p:cNvPr>
        <p:cNvGrpSpPr/>
        <p:nvPr/>
      </p:nvGrpSpPr>
      <p:grpSpPr>
        <a:xfrm>
          <a:off x="0" y="0"/>
          <a:ext cx="0" cy="0"/>
          <a:chOff x="0" y="0"/>
          <a:chExt cx="0" cy="0"/>
        </a:xfrm>
      </p:grpSpPr>
      <p:pic>
        <p:nvPicPr>
          <p:cNvPr id="3" name="Image 2" descr="Une image contenant plein air, perché, oiseau&#10;&#10;Le contenu généré par l’IA peut être incorrect.">
            <a:extLst>
              <a:ext uri="{FF2B5EF4-FFF2-40B4-BE49-F238E27FC236}">
                <a16:creationId xmlns:a16="http://schemas.microsoft.com/office/drawing/2014/main" id="{4AED61B6-6A44-07E2-DE2D-38E06FF3AAB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8992" y="3429000"/>
            <a:ext cx="5312000" cy="2988000"/>
          </a:xfrm>
          <a:prstGeom prst="rect">
            <a:avLst/>
          </a:prstGeom>
          <a:ln w="88900" cap="sq" cmpd="thickThin">
            <a:solidFill>
              <a:schemeClr val="bg1"/>
            </a:solidFill>
            <a:prstDash val="solid"/>
            <a:miter lim="800000"/>
          </a:ln>
          <a:effectLst>
            <a:innerShdw blurRad="76200">
              <a:srgbClr val="000000"/>
            </a:innerShdw>
          </a:effectLst>
        </p:spPr>
      </p:pic>
      <p:pic>
        <p:nvPicPr>
          <p:cNvPr id="5" name="Image 4" descr="Une image contenant plein air, bateau, embarcation, eau&#10;&#10;Le contenu généré par l’IA peut être incorrect.">
            <a:extLst>
              <a:ext uri="{FF2B5EF4-FFF2-40B4-BE49-F238E27FC236}">
                <a16:creationId xmlns:a16="http://schemas.microsoft.com/office/drawing/2014/main" id="{E261EC31-4F8D-61E3-1FFB-124BDE0D49C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72053" y="441000"/>
            <a:ext cx="5312000" cy="2988000"/>
          </a:xfrm>
          <a:prstGeom prst="rect">
            <a:avLst/>
          </a:prstGeom>
          <a:ln w="88900" cap="sq" cmpd="thickThin">
            <a:solidFill>
              <a:schemeClr val="bg1"/>
            </a:solidFill>
            <a:prstDash val="solid"/>
            <a:miter lim="800000"/>
          </a:ln>
          <a:effectLst>
            <a:innerShdw blurRad="76200">
              <a:srgbClr val="000000"/>
            </a:innerShdw>
          </a:effectLst>
        </p:spPr>
      </p:pic>
    </p:spTree>
    <p:extLst>
      <p:ext uri="{BB962C8B-B14F-4D97-AF65-F5344CB8AC3E}">
        <p14:creationId xmlns:p14="http://schemas.microsoft.com/office/powerpoint/2010/main" val="31171027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origami"/>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67013D-3B65-3849-BD01-9E5CA057B2F2}"/>
            </a:ext>
          </a:extLst>
        </p:cNvPr>
        <p:cNvGrpSpPr/>
        <p:nvPr/>
      </p:nvGrpSpPr>
      <p:grpSpPr>
        <a:xfrm>
          <a:off x="0" y="0"/>
          <a:ext cx="0" cy="0"/>
          <a:chOff x="0" y="0"/>
          <a:chExt cx="0" cy="0"/>
        </a:xfrm>
      </p:grpSpPr>
      <p:pic>
        <p:nvPicPr>
          <p:cNvPr id="3" name="Image 2" descr="Une image contenant plein air, transports en commun, véhicule, Véhicule terrestre&#10;&#10;Le contenu généré par l’IA peut être incorrect.">
            <a:extLst>
              <a:ext uri="{FF2B5EF4-FFF2-40B4-BE49-F238E27FC236}">
                <a16:creationId xmlns:a16="http://schemas.microsoft.com/office/drawing/2014/main" id="{EEF581D2-C876-C3DB-B759-7F367F03B43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0639" y="441000"/>
            <a:ext cx="5312000" cy="2988000"/>
          </a:xfrm>
          <a:prstGeom prst="rect">
            <a:avLst/>
          </a:prstGeom>
          <a:ln w="88900" cap="sq" cmpd="thickThin">
            <a:solidFill>
              <a:schemeClr val="bg1"/>
            </a:solidFill>
            <a:prstDash val="solid"/>
            <a:miter lim="800000"/>
          </a:ln>
          <a:effectLst>
            <a:innerShdw blurRad="76200">
              <a:srgbClr val="000000"/>
            </a:innerShdw>
          </a:effectLst>
        </p:spPr>
      </p:pic>
      <p:pic>
        <p:nvPicPr>
          <p:cNvPr id="5" name="Image 4" descr="Une image contenant Aliments naturels, Nourriture complète, Nourriture locale, Végétalisme&#10;&#10;Le contenu généré par l’IA peut être incorrect.">
            <a:extLst>
              <a:ext uri="{FF2B5EF4-FFF2-40B4-BE49-F238E27FC236}">
                <a16:creationId xmlns:a16="http://schemas.microsoft.com/office/drawing/2014/main" id="{ABEF4007-E5B8-7429-E96A-B64C4F27910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95802" y="3535878"/>
            <a:ext cx="5248000" cy="2952000"/>
          </a:xfrm>
          <a:prstGeom prst="rect">
            <a:avLst/>
          </a:prstGeom>
          <a:ln w="88900" cap="sq" cmpd="thickThin">
            <a:solidFill>
              <a:schemeClr val="bg1"/>
            </a:solidFill>
            <a:prstDash val="solid"/>
            <a:miter lim="800000"/>
          </a:ln>
          <a:effectLst>
            <a:innerShdw blurRad="76200">
              <a:srgbClr val="000000"/>
            </a:innerShdw>
          </a:effectLst>
        </p:spPr>
      </p:pic>
    </p:spTree>
    <p:extLst>
      <p:ext uri="{BB962C8B-B14F-4D97-AF65-F5344CB8AC3E}">
        <p14:creationId xmlns:p14="http://schemas.microsoft.com/office/powerpoint/2010/main" val="25686689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origami"/>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FEDA22-C2D6-77CF-CFA3-F5EB45EE5462}"/>
            </a:ext>
          </a:extLst>
        </p:cNvPr>
        <p:cNvGrpSpPr/>
        <p:nvPr/>
      </p:nvGrpSpPr>
      <p:grpSpPr>
        <a:xfrm>
          <a:off x="0" y="0"/>
          <a:ext cx="0" cy="0"/>
          <a:chOff x="0" y="0"/>
          <a:chExt cx="0" cy="0"/>
        </a:xfrm>
      </p:grpSpPr>
      <p:pic>
        <p:nvPicPr>
          <p:cNvPr id="3" name="Image 2" descr="Une image contenant plein air, eau, ciel, bâtiment&#10;&#10;Le contenu généré par l’IA peut être incorrect.">
            <a:extLst>
              <a:ext uri="{FF2B5EF4-FFF2-40B4-BE49-F238E27FC236}">
                <a16:creationId xmlns:a16="http://schemas.microsoft.com/office/drawing/2014/main" id="{32708AB5-9C40-31F7-AE5F-E0BC224C574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88768" y="3429000"/>
            <a:ext cx="5248000" cy="2952000"/>
          </a:xfrm>
          <a:prstGeom prst="rect">
            <a:avLst/>
          </a:prstGeom>
          <a:ln w="88900" cap="sq" cmpd="thickThin">
            <a:solidFill>
              <a:schemeClr val="bg1"/>
            </a:solidFill>
            <a:prstDash val="solid"/>
            <a:miter lim="800000"/>
          </a:ln>
          <a:effectLst>
            <a:innerShdw blurRad="76200">
              <a:srgbClr val="000000"/>
            </a:innerShdw>
          </a:effectLst>
        </p:spPr>
      </p:pic>
      <p:pic>
        <p:nvPicPr>
          <p:cNvPr id="5" name="Image 4" descr="Une image contenant plein air, ciel, horloge, eau&#10;&#10;Le contenu généré par l’IA peut être incorrect.">
            <a:extLst>
              <a:ext uri="{FF2B5EF4-FFF2-40B4-BE49-F238E27FC236}">
                <a16:creationId xmlns:a16="http://schemas.microsoft.com/office/drawing/2014/main" id="{ABC8A0D2-239E-8F04-6D4C-FD1960642B6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77050" y="380010"/>
            <a:ext cx="5248000" cy="2952000"/>
          </a:xfrm>
          <a:prstGeom prst="rect">
            <a:avLst/>
          </a:prstGeom>
          <a:ln w="88900" cap="sq" cmpd="thickThin">
            <a:solidFill>
              <a:schemeClr val="bg1"/>
            </a:solidFill>
            <a:prstDash val="solid"/>
            <a:miter lim="800000"/>
          </a:ln>
          <a:effectLst>
            <a:innerShdw blurRad="76200">
              <a:srgbClr val="000000"/>
            </a:innerShdw>
          </a:effectLst>
        </p:spPr>
      </p:pic>
    </p:spTree>
    <p:extLst>
      <p:ext uri="{BB962C8B-B14F-4D97-AF65-F5344CB8AC3E}">
        <p14:creationId xmlns:p14="http://schemas.microsoft.com/office/powerpoint/2010/main" val="19766776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origami"/>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B14E40-3E32-8D91-56C1-82B6EB6E1B8B}"/>
            </a:ext>
          </a:extLst>
        </p:cNvPr>
        <p:cNvGrpSpPr/>
        <p:nvPr/>
      </p:nvGrpSpPr>
      <p:grpSpPr>
        <a:xfrm>
          <a:off x="0" y="0"/>
          <a:ext cx="0" cy="0"/>
          <a:chOff x="0" y="0"/>
          <a:chExt cx="0" cy="0"/>
        </a:xfrm>
      </p:grpSpPr>
      <p:pic>
        <p:nvPicPr>
          <p:cNvPr id="3" name="Image 2" descr="Une image contenant scène, bâtiment, plein air, personne&#10;&#10;Le contenu généré par l’IA peut être incorrect.">
            <a:extLst>
              <a:ext uri="{FF2B5EF4-FFF2-40B4-BE49-F238E27FC236}">
                <a16:creationId xmlns:a16="http://schemas.microsoft.com/office/drawing/2014/main" id="{C13950D8-5E39-2B86-C7E4-28AB9FBEE5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9394" y="477000"/>
            <a:ext cx="5248000" cy="2952000"/>
          </a:xfrm>
          <a:prstGeom prst="rect">
            <a:avLst/>
          </a:prstGeom>
          <a:ln w="88900" cap="sq" cmpd="thickThin">
            <a:solidFill>
              <a:schemeClr val="bg1"/>
            </a:solidFill>
            <a:prstDash val="solid"/>
            <a:miter lim="800000"/>
          </a:ln>
          <a:effectLst>
            <a:innerShdw blurRad="76200">
              <a:srgbClr val="000000"/>
            </a:innerShdw>
          </a:effectLst>
        </p:spPr>
      </p:pic>
      <p:pic>
        <p:nvPicPr>
          <p:cNvPr id="5" name="Image 4" descr="Une image contenant bâtiment, plein air, scène, meubles&#10;&#10;Le contenu généré par l’IA peut être incorrect.">
            <a:extLst>
              <a:ext uri="{FF2B5EF4-FFF2-40B4-BE49-F238E27FC236}">
                <a16:creationId xmlns:a16="http://schemas.microsoft.com/office/drawing/2014/main" id="{D210AEAD-2C61-998D-89AC-AA6D78EFC78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79506" y="3429000"/>
            <a:ext cx="4483100" cy="2988000"/>
          </a:xfrm>
          <a:prstGeom prst="rect">
            <a:avLst/>
          </a:prstGeom>
          <a:ln w="88900" cap="sq" cmpd="thickThin">
            <a:solidFill>
              <a:schemeClr val="bg1"/>
            </a:solidFill>
            <a:prstDash val="solid"/>
            <a:miter lim="800000"/>
          </a:ln>
          <a:effectLst>
            <a:innerShdw blurRad="76200">
              <a:srgbClr val="000000"/>
            </a:innerShdw>
          </a:effectLst>
        </p:spPr>
      </p:pic>
    </p:spTree>
    <p:extLst>
      <p:ext uri="{BB962C8B-B14F-4D97-AF65-F5344CB8AC3E}">
        <p14:creationId xmlns:p14="http://schemas.microsoft.com/office/powerpoint/2010/main" val="9009857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origami"/>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827701-DA4E-B8DE-FC23-3D12610730EB}"/>
            </a:ext>
          </a:extLst>
        </p:cNvPr>
        <p:cNvGrpSpPr/>
        <p:nvPr/>
      </p:nvGrpSpPr>
      <p:grpSpPr>
        <a:xfrm>
          <a:off x="0" y="0"/>
          <a:ext cx="0" cy="0"/>
          <a:chOff x="0" y="0"/>
          <a:chExt cx="0" cy="0"/>
        </a:xfrm>
      </p:grpSpPr>
      <p:pic>
        <p:nvPicPr>
          <p:cNvPr id="3" name="Image 2" descr="Une image contenant plein air, ciel, eau, Roue de vélo&#10;&#10;Le contenu généré par l’IA peut être incorrect.">
            <a:extLst>
              <a:ext uri="{FF2B5EF4-FFF2-40B4-BE49-F238E27FC236}">
                <a16:creationId xmlns:a16="http://schemas.microsoft.com/office/drawing/2014/main" id="{4FF36C50-F8D0-295D-0DDA-DE9B422DEB7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0640" y="477000"/>
            <a:ext cx="5248000" cy="2952000"/>
          </a:xfrm>
          <a:prstGeom prst="rect">
            <a:avLst/>
          </a:prstGeom>
          <a:ln w="88900" cap="sq" cmpd="thickThin">
            <a:solidFill>
              <a:schemeClr val="bg1"/>
            </a:solidFill>
            <a:prstDash val="solid"/>
            <a:miter lim="800000"/>
          </a:ln>
          <a:effectLst>
            <a:innerShdw blurRad="76200">
              <a:srgbClr val="000000"/>
            </a:innerShdw>
          </a:effectLst>
        </p:spPr>
      </p:pic>
      <p:pic>
        <p:nvPicPr>
          <p:cNvPr id="5" name="Image 4" descr="Une image contenant plein air, arbre, maison, Canal&#10;&#10;Le contenu généré par l’IA peut être incorrect.">
            <a:extLst>
              <a:ext uri="{FF2B5EF4-FFF2-40B4-BE49-F238E27FC236}">
                <a16:creationId xmlns:a16="http://schemas.microsoft.com/office/drawing/2014/main" id="{956C5C8A-86F7-3286-B199-A726A264AAA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19554" y="3574473"/>
            <a:ext cx="5248000" cy="2952000"/>
          </a:xfrm>
          <a:prstGeom prst="rect">
            <a:avLst/>
          </a:prstGeom>
          <a:ln w="88900" cap="sq" cmpd="thickThin">
            <a:solidFill>
              <a:schemeClr val="bg1"/>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8AD0DA55-F10E-51BA-20B1-5C1957B938D2}"/>
              </a:ext>
            </a:extLst>
          </p:cNvPr>
          <p:cNvSpPr txBox="1"/>
          <p:nvPr/>
        </p:nvSpPr>
        <p:spPr>
          <a:xfrm>
            <a:off x="6542412" y="905930"/>
            <a:ext cx="5862452" cy="954107"/>
          </a:xfrm>
          <a:prstGeom prst="rect">
            <a:avLst/>
          </a:prstGeom>
          <a:noFill/>
        </p:spPr>
        <p:txBody>
          <a:bodyPr wrap="square" rtlCol="0">
            <a:spAutoFit/>
          </a:bodyPr>
          <a:lstStyle/>
          <a:p>
            <a:r>
              <a:rPr lang="fr-FR" sz="2800" b="1" dirty="0">
                <a:solidFill>
                  <a:schemeClr val="bg1"/>
                </a:solidFill>
              </a:rPr>
              <a:t>Lorient Vous A Proposé Zurich</a:t>
            </a:r>
          </a:p>
          <a:p>
            <a:r>
              <a:rPr lang="fr-FR" sz="2800" b="1" dirty="0">
                <a:solidFill>
                  <a:schemeClr val="bg1"/>
                </a:solidFill>
              </a:rPr>
              <a:t>                          Suisse </a:t>
            </a:r>
          </a:p>
        </p:txBody>
      </p:sp>
      <p:sp>
        <p:nvSpPr>
          <p:cNvPr id="7" name="ZoneTexte 6">
            <a:extLst>
              <a:ext uri="{FF2B5EF4-FFF2-40B4-BE49-F238E27FC236}">
                <a16:creationId xmlns:a16="http://schemas.microsoft.com/office/drawing/2014/main" id="{891596B8-328A-2570-92A3-F3517B7DF866}"/>
              </a:ext>
            </a:extLst>
          </p:cNvPr>
          <p:cNvSpPr txBox="1"/>
          <p:nvPr/>
        </p:nvSpPr>
        <p:spPr>
          <a:xfrm>
            <a:off x="6542412" y="2149434"/>
            <a:ext cx="5676405" cy="954107"/>
          </a:xfrm>
          <a:prstGeom prst="rect">
            <a:avLst/>
          </a:prstGeom>
          <a:noFill/>
        </p:spPr>
        <p:txBody>
          <a:bodyPr wrap="square" rtlCol="0">
            <a:spAutoFit/>
          </a:bodyPr>
          <a:lstStyle/>
          <a:p>
            <a:r>
              <a:rPr lang="fr-FR" sz="2800" b="1" dirty="0">
                <a:solidFill>
                  <a:schemeClr val="bg1"/>
                </a:solidFill>
              </a:rPr>
              <a:t>Les Images Et Le Son Du Net</a:t>
            </a:r>
          </a:p>
          <a:p>
            <a:r>
              <a:rPr lang="fr-FR" sz="2800" b="1" dirty="0">
                <a:solidFill>
                  <a:schemeClr val="bg1"/>
                </a:solidFill>
              </a:rPr>
              <a:t>                       Daniel</a:t>
            </a:r>
          </a:p>
        </p:txBody>
      </p:sp>
    </p:spTree>
    <p:extLst>
      <p:ext uri="{BB962C8B-B14F-4D97-AF65-F5344CB8AC3E}">
        <p14:creationId xmlns:p14="http://schemas.microsoft.com/office/powerpoint/2010/main" val="17206835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origami"/>
      </p:transition>
    </mc:Choice>
    <mc:Fallback xmlns="">
      <p:transition spd="slow">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102</TotalTime>
  <Words>360</Words>
  <Application>Microsoft Office PowerPoint</Application>
  <PresentationFormat>Grand écran</PresentationFormat>
  <Paragraphs>33</Paragraphs>
  <Slides>31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6</cp:revision>
  <dcterms:created xsi:type="dcterms:W3CDTF">2025-03-13T09:27:59Z</dcterms:created>
  <dcterms:modified xsi:type="dcterms:W3CDTF">2025-06-24T07:52:13Z</dcterms:modified>
</cp:coreProperties>
</file>