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2" r:id="rId4"/>
    <p:sldId id="270" r:id="rId5"/>
    <p:sldId id="269" r:id="rId6"/>
    <p:sldId id="268" r:id="rId7"/>
    <p:sldId id="267" r:id="rId8"/>
    <p:sldId id="266" r:id="rId9"/>
    <p:sldId id="265" r:id="rId10"/>
    <p:sldId id="264" r:id="rId11"/>
    <p:sldId id="263" r:id="rId12"/>
    <p:sldId id="262" r:id="rId13"/>
    <p:sldId id="261" r:id="rId14"/>
    <p:sldId id="260" r:id="rId15"/>
    <p:sldId id="259" r:id="rId16"/>
    <p:sldId id="275" r:id="rId17"/>
    <p:sldId id="277" r:id="rId18"/>
    <p:sldId id="258" r:id="rId19"/>
    <p:sldId id="278" r:id="rId20"/>
    <p:sldId id="279" r:id="rId21"/>
    <p:sldId id="280" r:id="rId22"/>
    <p:sldId id="281" r:id="rId23"/>
    <p:sldId id="282" r:id="rId24"/>
    <p:sldId id="283" r:id="rId25"/>
    <p:sldId id="257" r:id="rId26"/>
    <p:sldId id="273" r:id="rId27"/>
    <p:sldId id="274" r:id="rId28"/>
    <p:sldId id="284"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894" autoAdjust="0"/>
    <p:restoredTop sz="94660"/>
  </p:normalViewPr>
  <p:slideViewPr>
    <p:cSldViewPr snapToGrid="0">
      <p:cViewPr varScale="1">
        <p:scale>
          <a:sx n="63" d="100"/>
          <a:sy n="63" d="100"/>
        </p:scale>
        <p:origin x="23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28/06/2025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28/06/2025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mc:Choice>
    <mc:Fallback>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ulin à vent, ciel, Moulin&#10;&#10;Le contenu généré par l’IA peut être incorrect.">
            <a:extLst>
              <a:ext uri="{FF2B5EF4-FFF2-40B4-BE49-F238E27FC236}">
                <a16:creationId xmlns:a16="http://schemas.microsoft.com/office/drawing/2014/main" id="{62885EF9-C149-96DC-6E0B-75BA8E6692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5987" y="819000"/>
            <a:ext cx="7833082" cy="5220000"/>
          </a:xfrm>
          <a:prstGeom prst="rect">
            <a:avLst/>
          </a:prstGeom>
          <a:ln w="88900" cap="sq" cmpd="thickThin">
            <a:solidFill>
              <a:schemeClr val="accent6">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3749610-B8A1-9B82-2C42-B4D3EAA5402D}"/>
              </a:ext>
            </a:extLst>
          </p:cNvPr>
          <p:cNvSpPr txBox="1"/>
          <p:nvPr/>
        </p:nvSpPr>
        <p:spPr>
          <a:xfrm>
            <a:off x="8488355" y="428178"/>
            <a:ext cx="3596640" cy="6001643"/>
          </a:xfrm>
          <a:prstGeom prst="rect">
            <a:avLst/>
          </a:prstGeom>
          <a:noFill/>
        </p:spPr>
        <p:txBody>
          <a:bodyPr wrap="square" rtlCol="0">
            <a:spAutoFit/>
          </a:bodyPr>
          <a:lstStyle/>
          <a:p>
            <a:r>
              <a:rPr lang="fr-FR" sz="2400" b="1">
                <a:solidFill>
                  <a:srgbClr val="FFFF00"/>
                </a:solidFill>
              </a:rPr>
              <a:t>Ces moulins à vent de Kinderdijk représentent un témoignage historique de l'ingénierie hydraulique du XVIIIe siècle et le site bénéficie d'un classement au patrimoine mondial de l'humanité par l'UNESCO, depuis 1997. Kinderdijk est l'un des sites touristiques les plus connus et fréquentés des Pays-Bas.</a:t>
            </a:r>
            <a:endParaRPr lang="fr-FR" sz="2400" b="1" dirty="0">
              <a:solidFill>
                <a:srgbClr val="FFFF00"/>
              </a:solidFill>
            </a:endParaRPr>
          </a:p>
        </p:txBody>
      </p:sp>
      <p:sp>
        <p:nvSpPr>
          <p:cNvPr id="5" name="ZoneTexte 4">
            <a:extLst>
              <a:ext uri="{FF2B5EF4-FFF2-40B4-BE49-F238E27FC236}">
                <a16:creationId xmlns:a16="http://schemas.microsoft.com/office/drawing/2014/main" id="{69AC9ACE-B602-8EA7-88DF-7B88B1B438C4}"/>
              </a:ext>
            </a:extLst>
          </p:cNvPr>
          <p:cNvSpPr txBox="1"/>
          <p:nvPr/>
        </p:nvSpPr>
        <p:spPr>
          <a:xfrm>
            <a:off x="3852672" y="819000"/>
            <a:ext cx="4837501" cy="584775"/>
          </a:xfrm>
          <a:prstGeom prst="rect">
            <a:avLst/>
          </a:prstGeom>
          <a:noFill/>
        </p:spPr>
        <p:txBody>
          <a:bodyPr wrap="square" rtlCol="0">
            <a:spAutoFit/>
          </a:bodyPr>
          <a:lstStyle/>
          <a:p>
            <a:r>
              <a:rPr lang="fr-FR" sz="3200" b="1" dirty="0" err="1"/>
              <a:t>Kinderdijk</a:t>
            </a:r>
            <a:r>
              <a:rPr lang="fr-FR" sz="3200" b="1" dirty="0"/>
              <a:t> Pays – Bas )</a:t>
            </a:r>
          </a:p>
        </p:txBody>
      </p:sp>
      <p:sp>
        <p:nvSpPr>
          <p:cNvPr id="2" name="ZoneTexte 1">
            <a:extLst>
              <a:ext uri="{FF2B5EF4-FFF2-40B4-BE49-F238E27FC236}">
                <a16:creationId xmlns:a16="http://schemas.microsoft.com/office/drawing/2014/main" id="{7E0F7BBD-456F-32EC-C7E5-5FE14DD7A62D}"/>
              </a:ext>
            </a:extLst>
          </p:cNvPr>
          <p:cNvSpPr txBox="1"/>
          <p:nvPr/>
        </p:nvSpPr>
        <p:spPr>
          <a:xfrm>
            <a:off x="4435165" y="1280380"/>
            <a:ext cx="4255008" cy="584775"/>
          </a:xfrm>
          <a:prstGeom prst="rect">
            <a:avLst/>
          </a:prstGeom>
          <a:noFill/>
        </p:spPr>
        <p:txBody>
          <a:bodyPr wrap="square" rtlCol="0">
            <a:spAutoFit/>
          </a:bodyPr>
          <a:lstStyle/>
          <a:p>
            <a:r>
              <a:rPr lang="fr-FR" sz="3200" b="1" dirty="0"/>
              <a:t>Et Ses Alentours </a:t>
            </a:r>
          </a:p>
        </p:txBody>
      </p:sp>
      <p:sp>
        <p:nvSpPr>
          <p:cNvPr id="6" name="ZoneTexte 5">
            <a:extLst>
              <a:ext uri="{FF2B5EF4-FFF2-40B4-BE49-F238E27FC236}">
                <a16:creationId xmlns:a16="http://schemas.microsoft.com/office/drawing/2014/main" id="{B2F6E679-E2FA-AD9D-9CBE-41B0A9BB85F2}"/>
              </a:ext>
            </a:extLst>
          </p:cNvPr>
          <p:cNvSpPr txBox="1"/>
          <p:nvPr/>
        </p:nvSpPr>
        <p:spPr>
          <a:xfrm>
            <a:off x="5093533" y="1794597"/>
            <a:ext cx="3389376" cy="584775"/>
          </a:xfrm>
          <a:prstGeom prst="rect">
            <a:avLst/>
          </a:prstGeom>
          <a:noFill/>
        </p:spPr>
        <p:txBody>
          <a:bodyPr wrap="square" rtlCol="0">
            <a:spAutoFit/>
          </a:bodyPr>
          <a:lstStyle/>
          <a:p>
            <a:r>
              <a:rPr lang="fr-FR" sz="3200" b="1" dirty="0"/>
              <a:t>Pays -Bas</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p:sndAc>
          <p:stSnd>
            <p:snd r:embed="rId2" name="Rob Zorn Ik doe wat ik wil Officiële videoclip.wav"/>
          </p:stSnd>
        </p:sndAc>
      </p:transition>
    </mc:Choice>
    <mc:Fallback>
      <p:transition spd="slow">
        <p:sndAc>
          <p:stSnd>
            <p:snd r:embed="rId2" name="Rob Zorn Ik doe wat ik wil Officiële videoclip.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plein air, arbre, nuage, eau&#10;&#10;Le contenu généré par l’IA peut être incorrect.">
            <a:extLst>
              <a:ext uri="{FF2B5EF4-FFF2-40B4-BE49-F238E27FC236}">
                <a16:creationId xmlns:a16="http://schemas.microsoft.com/office/drawing/2014/main" id="{21932F9F-873C-C790-DD0D-D80A1E9214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9632" y="279000"/>
            <a:ext cx="9487114" cy="6300000"/>
          </a:xfrm>
          <a:prstGeom prst="rect">
            <a:avLst/>
          </a:prstGeom>
          <a:ln w="88900" cap="sq" cmpd="thickThin">
            <a:solidFill>
              <a:schemeClr val="accent3">
                <a:lumMod val="60000"/>
                <a:lumOff val="40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3C76363-6207-0D8F-1FD0-DD45D2706B3F}"/>
              </a:ext>
            </a:extLst>
          </p:cNvPr>
          <p:cNvSpPr txBox="1"/>
          <p:nvPr/>
        </p:nvSpPr>
        <p:spPr>
          <a:xfrm>
            <a:off x="268224" y="2243328"/>
            <a:ext cx="1987296" cy="3539430"/>
          </a:xfrm>
          <a:prstGeom prst="rect">
            <a:avLst/>
          </a:prstGeom>
          <a:noFill/>
        </p:spPr>
        <p:txBody>
          <a:bodyPr wrap="square" rtlCol="0">
            <a:spAutoFit/>
          </a:bodyPr>
          <a:lstStyle/>
          <a:p>
            <a:r>
              <a:rPr lang="fr-FR" sz="2800" b="1">
                <a:solidFill>
                  <a:srgbClr val="FFFF00"/>
                </a:solidFill>
              </a:rPr>
              <a:t>Confluence des eaux du Noord et du Lek à la pointe nord-ouest de Kinderdijk.</a:t>
            </a:r>
            <a:endParaRPr lang="fr-FR" sz="2800" b="1" dirty="0">
              <a:solidFill>
                <a:srgbClr val="FFFF00"/>
              </a:solidFill>
            </a:endParaRP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plein air, ciel, eau, lac&#10;&#10;Le contenu généré par l’IA peut être incorrect.">
            <a:extLst>
              <a:ext uri="{FF2B5EF4-FFF2-40B4-BE49-F238E27FC236}">
                <a16:creationId xmlns:a16="http://schemas.microsoft.com/office/drawing/2014/main" id="{D99D78AB-BB4C-7C41-B5A1-B2E7C185E3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75F58A-0F26-CBAE-9BFC-C550A2EBD036}"/>
              </a:ext>
            </a:extLst>
          </p:cNvPr>
          <p:cNvSpPr txBox="1"/>
          <p:nvPr/>
        </p:nvSpPr>
        <p:spPr>
          <a:xfrm>
            <a:off x="3889248" y="6117335"/>
            <a:ext cx="6742176" cy="461665"/>
          </a:xfrm>
          <a:prstGeom prst="rect">
            <a:avLst/>
          </a:prstGeom>
          <a:noFill/>
        </p:spPr>
        <p:txBody>
          <a:bodyPr wrap="square" rtlCol="0">
            <a:spAutoFit/>
          </a:bodyPr>
          <a:lstStyle/>
          <a:p>
            <a:r>
              <a:rPr lang="fr-FR" sz="2400" b="1">
                <a:solidFill>
                  <a:srgbClr val="FFFF00"/>
                </a:solidFill>
              </a:rPr>
              <a:t>Le Lek au niveau de Kinderdijk.</a:t>
            </a:r>
            <a:endParaRPr lang="fr-FR" sz="2400" b="1" dirty="0">
              <a:solidFill>
                <a:srgbClr val="FFFF00"/>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plein air, ciel, herbe, eau&#10;&#10;Le contenu généré par l’IA peut être incorrect.">
            <a:extLst>
              <a:ext uri="{FF2B5EF4-FFF2-40B4-BE49-F238E27FC236}">
                <a16:creationId xmlns:a16="http://schemas.microsoft.com/office/drawing/2014/main" id="{E8B31AC6-3571-B6CF-D331-149609042C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C217F5-7F06-4928-3382-8CF2281CE007}"/>
              </a:ext>
            </a:extLst>
          </p:cNvPr>
          <p:cNvSpPr txBox="1"/>
          <p:nvPr/>
        </p:nvSpPr>
        <p:spPr>
          <a:xfrm>
            <a:off x="3364992" y="6117335"/>
            <a:ext cx="7022592" cy="461665"/>
          </a:xfrm>
          <a:prstGeom prst="rect">
            <a:avLst/>
          </a:prstGeom>
          <a:noFill/>
        </p:spPr>
        <p:txBody>
          <a:bodyPr wrap="square" rtlCol="0">
            <a:spAutoFit/>
          </a:bodyPr>
          <a:lstStyle/>
          <a:p>
            <a:r>
              <a:rPr lang="fr-FR" sz="2400" b="1" dirty="0">
                <a:solidFill>
                  <a:schemeClr val="bg1"/>
                </a:solidFill>
              </a:rPr>
              <a:t>Le Noord et les rives sud de </a:t>
            </a:r>
            <a:r>
              <a:rPr lang="fr-FR" sz="2400" b="1" dirty="0" err="1">
                <a:solidFill>
                  <a:schemeClr val="bg1"/>
                </a:solidFill>
              </a:rPr>
              <a:t>Kinderdijk</a:t>
            </a:r>
            <a:r>
              <a:rPr lang="fr-FR" sz="2400" b="1" dirty="0">
                <a:solidFill>
                  <a:schemeClr val="bg1"/>
                </a:solidFill>
              </a:rPr>
              <a:t>.</a:t>
            </a: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plein air, ciel, herbe, moulin à vent&#10;&#10;Le contenu généré par l’IA peut être incorrect.">
            <a:extLst>
              <a:ext uri="{FF2B5EF4-FFF2-40B4-BE49-F238E27FC236}">
                <a16:creationId xmlns:a16="http://schemas.microsoft.com/office/drawing/2014/main" id="{D411EE00-2A79-E16B-D8B2-98FBB2F33E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8711" y="279000"/>
            <a:ext cx="8417542"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40F936C-41CE-D912-38AB-94968881CDCD}"/>
              </a:ext>
            </a:extLst>
          </p:cNvPr>
          <p:cNvSpPr txBox="1"/>
          <p:nvPr/>
        </p:nvSpPr>
        <p:spPr>
          <a:xfrm>
            <a:off x="4274909" y="6156960"/>
            <a:ext cx="6181344" cy="461665"/>
          </a:xfrm>
          <a:prstGeom prst="rect">
            <a:avLst/>
          </a:prstGeom>
          <a:noFill/>
        </p:spPr>
        <p:txBody>
          <a:bodyPr wrap="square" rtlCol="0">
            <a:spAutoFit/>
          </a:bodyPr>
          <a:lstStyle/>
          <a:p>
            <a:r>
              <a:rPr lang="fr-FR" sz="2400" b="1" dirty="0">
                <a:solidFill>
                  <a:schemeClr val="bg1"/>
                </a:solidFill>
              </a:rPr>
              <a:t>Moulins bordant un canal.</a:t>
            </a: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plein air, ciel, moulin à vent, nuage&#10;&#10;Le contenu généré par l’IA peut être incorrect.">
            <a:extLst>
              <a:ext uri="{FF2B5EF4-FFF2-40B4-BE49-F238E27FC236}">
                <a16:creationId xmlns:a16="http://schemas.microsoft.com/office/drawing/2014/main" id="{F484FE37-D05A-2103-3BE8-EFF02C18FB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0EA753A-40C1-7D1A-7BBA-121E6EBE2A67}"/>
              </a:ext>
            </a:extLst>
          </p:cNvPr>
          <p:cNvSpPr txBox="1"/>
          <p:nvPr/>
        </p:nvSpPr>
        <p:spPr>
          <a:xfrm>
            <a:off x="4261248" y="6117335"/>
            <a:ext cx="5882496" cy="461665"/>
          </a:xfrm>
          <a:prstGeom prst="rect">
            <a:avLst/>
          </a:prstGeom>
          <a:noFill/>
        </p:spPr>
        <p:txBody>
          <a:bodyPr wrap="square" rtlCol="0">
            <a:spAutoFit/>
          </a:bodyPr>
          <a:lstStyle/>
          <a:p>
            <a:r>
              <a:rPr lang="fr-FR" sz="2400" b="1">
                <a:solidFill>
                  <a:schemeClr val="bg1"/>
                </a:solidFill>
              </a:rPr>
              <a:t>Moulin 2 de Nederwaard.</a:t>
            </a:r>
            <a:endParaRPr lang="fr-FR" sz="2400" b="1" dirty="0">
              <a:solidFill>
                <a:schemeClr val="bg1"/>
              </a:solidFill>
            </a:endParaRPr>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plein air, herbe, moulin à vent, ciel&#10;&#10;Le contenu généré par l’IA peut être incorrect.">
            <a:extLst>
              <a:ext uri="{FF2B5EF4-FFF2-40B4-BE49-F238E27FC236}">
                <a16:creationId xmlns:a16="http://schemas.microsoft.com/office/drawing/2014/main" id="{147749C5-E303-8A92-0D63-9EE960619F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5562" y="279000"/>
            <a:ext cx="6260876"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7BDD6ED-60CA-63B0-A6A4-EB6D9AC3C4E3}"/>
              </a:ext>
            </a:extLst>
          </p:cNvPr>
          <p:cNvSpPr txBox="1"/>
          <p:nvPr/>
        </p:nvSpPr>
        <p:spPr>
          <a:xfrm>
            <a:off x="4311609" y="6160009"/>
            <a:ext cx="5181600" cy="461665"/>
          </a:xfrm>
          <a:prstGeom prst="rect">
            <a:avLst/>
          </a:prstGeom>
          <a:noFill/>
        </p:spPr>
        <p:txBody>
          <a:bodyPr wrap="square" rtlCol="0">
            <a:spAutoFit/>
          </a:bodyPr>
          <a:lstStyle/>
          <a:p>
            <a:r>
              <a:rPr lang="fr-FR" sz="2400" b="1">
                <a:solidFill>
                  <a:schemeClr val="bg1"/>
                </a:solidFill>
              </a:rPr>
              <a:t>Overzicht - Kinderdijk</a:t>
            </a:r>
            <a:endParaRPr lang="fr-FR" sz="2400" b="1" dirty="0">
              <a:solidFill>
                <a:schemeClr val="bg1"/>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lein air, ciel, moulin à vent, eau&#10;&#10;Le contenu généré par l’IA peut être incorrect.">
            <a:extLst>
              <a:ext uri="{FF2B5EF4-FFF2-40B4-BE49-F238E27FC236}">
                <a16:creationId xmlns:a16="http://schemas.microsoft.com/office/drawing/2014/main" id="{E5600C6E-DFF6-453A-2D56-0DCBE0974E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8" y="279000"/>
            <a:ext cx="9453684" cy="630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843446-CE7F-CF5F-3CEE-7A14A59488C9}"/>
              </a:ext>
            </a:extLst>
          </p:cNvPr>
          <p:cNvSpPr txBox="1"/>
          <p:nvPr/>
        </p:nvSpPr>
        <p:spPr>
          <a:xfrm>
            <a:off x="4145280" y="6076187"/>
            <a:ext cx="7339584" cy="461665"/>
          </a:xfrm>
          <a:prstGeom prst="rect">
            <a:avLst/>
          </a:prstGeom>
          <a:noFill/>
        </p:spPr>
        <p:txBody>
          <a:bodyPr wrap="square" rtlCol="0">
            <a:spAutoFit/>
          </a:bodyPr>
          <a:lstStyle/>
          <a:p>
            <a:r>
              <a:rPr lang="fr-FR" sz="2400" b="1">
                <a:solidFill>
                  <a:schemeClr val="bg1"/>
                </a:solidFill>
              </a:rPr>
              <a:t>Moulin activé pour le drainage.</a:t>
            </a:r>
            <a:endParaRPr lang="fr-FR" sz="2400" b="1" dirty="0">
              <a:solidFill>
                <a:schemeClr val="bg1"/>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plante, eau, lac&#10;&#10;Le contenu généré par l’IA peut être incorrect.">
            <a:extLst>
              <a:ext uri="{FF2B5EF4-FFF2-40B4-BE49-F238E27FC236}">
                <a16:creationId xmlns:a16="http://schemas.microsoft.com/office/drawing/2014/main" id="{132611EF-369C-A367-381E-82724FF546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6176" y="414528"/>
            <a:ext cx="5184000" cy="2916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lac, moulin à vent&#10;&#10;Le contenu généré par l’IA peut être incorrect.">
            <a:extLst>
              <a:ext uri="{FF2B5EF4-FFF2-40B4-BE49-F238E27FC236}">
                <a16:creationId xmlns:a16="http://schemas.microsoft.com/office/drawing/2014/main" id="{AE79D5C5-C8D6-B71C-0142-A1EB491FAD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39840" y="3523488"/>
            <a:ext cx="5248000" cy="29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72492883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herbe, nuage, ciel&#10;&#10;Le contenu généré par l’IA peut être incorrect.">
            <a:extLst>
              <a:ext uri="{FF2B5EF4-FFF2-40B4-BE49-F238E27FC236}">
                <a16:creationId xmlns:a16="http://schemas.microsoft.com/office/drawing/2014/main" id="{086F17D4-4373-C209-E6BD-523E139C92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024" y="3429000"/>
            <a:ext cx="5312000"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ciel, plein air, nuage, herbe&#10;&#10;Le contenu généré par l’IA peut être incorrect.">
            <a:extLst>
              <a:ext uri="{FF2B5EF4-FFF2-40B4-BE49-F238E27FC236}">
                <a16:creationId xmlns:a16="http://schemas.microsoft.com/office/drawing/2014/main" id="{1258F08A-719C-9481-CBA7-EFC05E11BC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3585" y="390211"/>
            <a:ext cx="4865435" cy="2880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22599217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herbe, plein air, ciel, moulin à vent&#10;&#10;Le contenu généré par l’IA peut être incorrect.">
            <a:extLst>
              <a:ext uri="{FF2B5EF4-FFF2-40B4-BE49-F238E27FC236}">
                <a16:creationId xmlns:a16="http://schemas.microsoft.com/office/drawing/2014/main" id="{B88B5250-8EB8-1774-A8D4-20FFAD2496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2977" y="659304"/>
            <a:ext cx="4389454" cy="2916000"/>
          </a:xfrm>
          <a:prstGeom prst="rect">
            <a:avLst/>
          </a:prstGeom>
          <a:ln w="88900" cap="sq" cmpd="thickThin">
            <a:solidFill>
              <a:srgbClr val="92D050"/>
            </a:solidFill>
            <a:prstDash val="solid"/>
            <a:miter lim="800000"/>
          </a:ln>
          <a:effectLst>
            <a:innerShdw blurRad="76200">
              <a:srgbClr val="000000"/>
            </a:innerShdw>
          </a:effectLst>
        </p:spPr>
      </p:pic>
      <p:pic>
        <p:nvPicPr>
          <p:cNvPr id="7" name="Image 6" descr="Une image contenant ciel, nuage, plein air, plante&#10;&#10;Le contenu généré par l’IA peut être incorrect.">
            <a:extLst>
              <a:ext uri="{FF2B5EF4-FFF2-40B4-BE49-F238E27FC236}">
                <a16:creationId xmlns:a16="http://schemas.microsoft.com/office/drawing/2014/main" id="{F5BE8E04-E0D5-CAFF-2B27-973C39311D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4751" y="3429000"/>
            <a:ext cx="5184000" cy="2916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344779002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plein air, ciel, nuage, moulin à vent&#10;&#10;Le contenu généré par l’IA peut être incorrect.">
            <a:extLst>
              <a:ext uri="{FF2B5EF4-FFF2-40B4-BE49-F238E27FC236}">
                <a16:creationId xmlns:a16="http://schemas.microsoft.com/office/drawing/2014/main" id="{06D75D6F-DC8E-E40E-9A5A-00E8CA3C86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7739" y="2934325"/>
            <a:ext cx="4224000" cy="316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eau, nuage&#10;&#10;Le contenu généré par l’IA peut être incorrect.">
            <a:extLst>
              <a:ext uri="{FF2B5EF4-FFF2-40B4-BE49-F238E27FC236}">
                <a16:creationId xmlns:a16="http://schemas.microsoft.com/office/drawing/2014/main" id="{F877F142-EF3F-4F63-3500-65B50B9AF7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83686" y="692882"/>
            <a:ext cx="4370575" cy="2916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98876537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plein air, herbe, ciel, moulin à vent&#10;&#10;Le contenu généré par l’IA peut être incorrect.">
            <a:extLst>
              <a:ext uri="{FF2B5EF4-FFF2-40B4-BE49-F238E27FC236}">
                <a16:creationId xmlns:a16="http://schemas.microsoft.com/office/drawing/2014/main" id="{05839D7F-0ECF-A64C-6EA7-CD599DA550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391" y="477000"/>
            <a:ext cx="4566223" cy="2952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paysage, eau&#10;&#10;Le contenu généré par l’IA peut être incorrect.">
            <a:extLst>
              <a:ext uri="{FF2B5EF4-FFF2-40B4-BE49-F238E27FC236}">
                <a16:creationId xmlns:a16="http://schemas.microsoft.com/office/drawing/2014/main" id="{D8CEF724-9860-CE58-9220-B79B577C48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7855" y="3429000"/>
            <a:ext cx="4486393" cy="2988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76497947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ciel, moulin à vent, eau&#10;&#10;Le contenu généré par l’IA peut être incorrect.">
            <a:extLst>
              <a:ext uri="{FF2B5EF4-FFF2-40B4-BE49-F238E27FC236}">
                <a16:creationId xmlns:a16="http://schemas.microsoft.com/office/drawing/2014/main" id="{124C410B-D26C-1F17-34E2-8D36DA4BFB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3183" y="3304056"/>
            <a:ext cx="4557338" cy="2916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ciel, eau, plein air, lac&#10;&#10;Le contenu généré par l’IA peut être incorrect.">
            <a:extLst>
              <a:ext uri="{FF2B5EF4-FFF2-40B4-BE49-F238E27FC236}">
                <a16:creationId xmlns:a16="http://schemas.microsoft.com/office/drawing/2014/main" id="{25184E22-8FF4-E26E-36EF-445CE2D78CD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20817" y="670560"/>
            <a:ext cx="2988000" cy="4481148"/>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333283176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nuage, plein air, arbre, ciel&#10;&#10;Le contenu généré par l’IA peut être incorrect.">
            <a:extLst>
              <a:ext uri="{FF2B5EF4-FFF2-40B4-BE49-F238E27FC236}">
                <a16:creationId xmlns:a16="http://schemas.microsoft.com/office/drawing/2014/main" id="{D02C344D-B8AF-E418-7B75-F48C540B23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9259" y="676203"/>
            <a:ext cx="5916838"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moulin à vent, herbe&#10;&#10;Le contenu généré par l’IA peut être incorrect.">
            <a:extLst>
              <a:ext uri="{FF2B5EF4-FFF2-40B4-BE49-F238E27FC236}">
                <a16:creationId xmlns:a16="http://schemas.microsoft.com/office/drawing/2014/main" id="{25E0F1A6-3437-8AC7-AD1D-6EA2CFE5EB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94323" y="2170203"/>
            <a:ext cx="2988000" cy="4170808"/>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34521492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plein air, ciel, herbe, moulin à vent&#10;&#10;Le contenu généré par l’IA peut être incorrect.">
            <a:extLst>
              <a:ext uri="{FF2B5EF4-FFF2-40B4-BE49-F238E27FC236}">
                <a16:creationId xmlns:a16="http://schemas.microsoft.com/office/drawing/2014/main" id="{C00EE919-9C7F-5FDB-FA84-D9F681D609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604" y="548640"/>
            <a:ext cx="4482000"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moulin à vent, ciel, nuage&#10;&#10;Le contenu généré par l’IA peut être incorrect.">
            <a:extLst>
              <a:ext uri="{FF2B5EF4-FFF2-40B4-BE49-F238E27FC236}">
                <a16:creationId xmlns:a16="http://schemas.microsoft.com/office/drawing/2014/main" id="{A5AF5628-05CF-CF5A-DE1F-5219C4F813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0865" y="3536640"/>
            <a:ext cx="4989531" cy="2880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44469366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plein air, ciel, herbe, nuage&#10;&#10;Le contenu généré par l’IA peut être incorrect.">
            <a:extLst>
              <a:ext uri="{FF2B5EF4-FFF2-40B4-BE49-F238E27FC236}">
                <a16:creationId xmlns:a16="http://schemas.microsoft.com/office/drawing/2014/main" id="{B77DD430-49AB-5D37-FAB0-ADD9BCAB2B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3930" y="2231136"/>
            <a:ext cx="3024000" cy="4032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moulin à vent, plante&#10;&#10;Le contenu généré par l’IA peut être incorrect.">
            <a:extLst>
              <a:ext uri="{FF2B5EF4-FFF2-40B4-BE49-F238E27FC236}">
                <a16:creationId xmlns:a16="http://schemas.microsoft.com/office/drawing/2014/main" id="{EC9A6E41-7317-130F-C270-B81FD83BDF6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92070" y="600072"/>
            <a:ext cx="4536000" cy="3024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25855975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ciel, plein air, hiver, arbre&#10;&#10;Le contenu généré par l’IA peut être incorrect.">
            <a:extLst>
              <a:ext uri="{FF2B5EF4-FFF2-40B4-BE49-F238E27FC236}">
                <a16:creationId xmlns:a16="http://schemas.microsoft.com/office/drawing/2014/main" id="{40F42FC6-732E-1B96-E984-24BC60B6D3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8706" y="3121163"/>
            <a:ext cx="4479853"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arbre, printemps&#10;&#10;Le contenu généré par l’IA peut être incorrect.">
            <a:extLst>
              <a:ext uri="{FF2B5EF4-FFF2-40B4-BE49-F238E27FC236}">
                <a16:creationId xmlns:a16="http://schemas.microsoft.com/office/drawing/2014/main" id="{DD26FE33-BBF6-0E6D-94A2-B4F409892E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03443" y="795528"/>
            <a:ext cx="4428000" cy="29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2952005052"/>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plein air, ciel, nuage, herbe&#10;&#10;Le contenu généré par l’IA peut être incorrect.">
            <a:extLst>
              <a:ext uri="{FF2B5EF4-FFF2-40B4-BE49-F238E27FC236}">
                <a16:creationId xmlns:a16="http://schemas.microsoft.com/office/drawing/2014/main" id="{308B0085-39ED-3FE5-3AC5-04E05B67EB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8895" y="3281088"/>
            <a:ext cx="4501676"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plante, eau&#10;&#10;Le contenu généré par l’IA peut être incorrect.">
            <a:extLst>
              <a:ext uri="{FF2B5EF4-FFF2-40B4-BE49-F238E27FC236}">
                <a16:creationId xmlns:a16="http://schemas.microsoft.com/office/drawing/2014/main" id="{CB744D81-614E-97F7-D848-FE6DBA0E5CD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3577" y="590740"/>
            <a:ext cx="4425832" cy="29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63935146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3" name="Image 2" descr="Une image contenant ciel, plein air, eau, paysage&#10;&#10;Le contenu généré par l’IA peut être incorrect.">
            <a:extLst>
              <a:ext uri="{FF2B5EF4-FFF2-40B4-BE49-F238E27FC236}">
                <a16:creationId xmlns:a16="http://schemas.microsoft.com/office/drawing/2014/main" id="{126F6CDA-0E25-0D1A-E419-7422EF4AC7E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902208" y="3246120"/>
            <a:ext cx="4731350" cy="2988000"/>
          </a:xfrm>
          <a:prstGeom prst="rect">
            <a:avLst/>
          </a:prstGeom>
          <a:ln w="88900" cap="sq" cmpd="thickThin">
            <a:solidFill>
              <a:srgbClr val="00B050"/>
            </a:solidFill>
            <a:prstDash val="solid"/>
            <a:miter lim="800000"/>
          </a:ln>
          <a:effectLst>
            <a:innerShdw blurRad="76200">
              <a:srgbClr val="000000"/>
            </a:innerShdw>
          </a:effectLst>
        </p:spPr>
      </p:pic>
      <p:pic>
        <p:nvPicPr>
          <p:cNvPr id="9" name="Image 8" descr="Une image contenant plein air, herbe, ciel, plante&#10;&#10;Le contenu généré par l’IA peut être incorrect.">
            <a:extLst>
              <a:ext uri="{FF2B5EF4-FFF2-40B4-BE49-F238E27FC236}">
                <a16:creationId xmlns:a16="http://schemas.microsoft.com/office/drawing/2014/main" id="{66BF901A-C4A7-0BA1-54EB-FE1A118B26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8024" y="566363"/>
            <a:ext cx="4425880" cy="29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06165456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plein air, ciel, herbe, nuage&#10;&#10;Le contenu généré par l’IA peut être incorrect.">
            <a:extLst>
              <a:ext uri="{FF2B5EF4-FFF2-40B4-BE49-F238E27FC236}">
                <a16:creationId xmlns:a16="http://schemas.microsoft.com/office/drawing/2014/main" id="{2F419DB0-8331-55A3-C3DE-4B619D6293A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993874" y="3246120"/>
            <a:ext cx="4651022" cy="2952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moulin à vent, ciel, plein air, herbe&#10;&#10;Le contenu généré par l’IA peut être incorrect.">
            <a:extLst>
              <a:ext uri="{FF2B5EF4-FFF2-40B4-BE49-F238E27FC236}">
                <a16:creationId xmlns:a16="http://schemas.microsoft.com/office/drawing/2014/main" id="{3A677134-5E58-03BF-01F4-6E73A06C878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8858" y="597408"/>
            <a:ext cx="2952000" cy="3936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193794830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plein air, ciel, moulin à vent, plante&#10;&#10;Le contenu généré par l’IA peut être incorrect.">
            <a:extLst>
              <a:ext uri="{FF2B5EF4-FFF2-40B4-BE49-F238E27FC236}">
                <a16:creationId xmlns:a16="http://schemas.microsoft.com/office/drawing/2014/main" id="{2FDB090D-2274-6D50-9A2E-2573EE982D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4692" y="3099816"/>
            <a:ext cx="4428000" cy="2952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herbe, plein air, ciel, moulin à vent&#10;&#10;Le contenu généré par l’IA peut être incorrect.">
            <a:extLst>
              <a:ext uri="{FF2B5EF4-FFF2-40B4-BE49-F238E27FC236}">
                <a16:creationId xmlns:a16="http://schemas.microsoft.com/office/drawing/2014/main" id="{30615C37-2A71-3323-903C-2375A19B95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5536" y="722376"/>
            <a:ext cx="4428000" cy="29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352538130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plein air, ciel, eau, moulin à vent&#10;&#10;Le contenu généré par l’IA peut être incorrect.">
            <a:extLst>
              <a:ext uri="{FF2B5EF4-FFF2-40B4-BE49-F238E27FC236}">
                <a16:creationId xmlns:a16="http://schemas.microsoft.com/office/drawing/2014/main" id="{00535848-0ADC-8F2B-57F2-C8C819389C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7344" y="3270504"/>
            <a:ext cx="4374000" cy="2916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ciel, herbe, moulin à vent&#10;&#10;Le contenu généré par l’IA peut être incorrect.">
            <a:extLst>
              <a:ext uri="{FF2B5EF4-FFF2-40B4-BE49-F238E27FC236}">
                <a16:creationId xmlns:a16="http://schemas.microsoft.com/office/drawing/2014/main" id="{660240B1-D7D4-846E-3A4F-31303411C3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6656" y="694944"/>
            <a:ext cx="4428000" cy="29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51510727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plein air, bateau, embarcation, ciel&#10;&#10;Le contenu généré par l’IA peut être incorrect.">
            <a:extLst>
              <a:ext uri="{FF2B5EF4-FFF2-40B4-BE49-F238E27FC236}">
                <a16:creationId xmlns:a16="http://schemas.microsoft.com/office/drawing/2014/main" id="{B362B01F-081D-0AFD-4B72-2F03FB47E0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8848" y="539496"/>
            <a:ext cx="4482000"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ciel, plein air, eau, herbe&#10;&#10;Le contenu généré par l’IA peut être incorrect.">
            <a:extLst>
              <a:ext uri="{FF2B5EF4-FFF2-40B4-BE49-F238E27FC236}">
                <a16:creationId xmlns:a16="http://schemas.microsoft.com/office/drawing/2014/main" id="{F009A604-42CD-53BB-9356-264893A629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35874" y="3429000"/>
            <a:ext cx="5167278" cy="2952000"/>
          </a:xfrm>
          <a:prstGeom prst="rect">
            <a:avLst/>
          </a:prstGeom>
          <a:ln w="88900" cap="sq" cmpd="thickThin">
            <a:solidFill>
              <a:srgbClr val="00B050"/>
            </a:solidFill>
            <a:prstDash val="solid"/>
            <a:miter lim="800000"/>
          </a:ln>
          <a:effectLst>
            <a:innerShdw blurRad="76200">
              <a:srgbClr val="000000"/>
            </a:innerShdw>
          </a:effectLst>
        </p:spPr>
      </p:pic>
    </p:spTree>
    <p:extLst>
      <p:ext uri="{BB962C8B-B14F-4D97-AF65-F5344CB8AC3E}">
        <p14:creationId xmlns:p14="http://schemas.microsoft.com/office/powerpoint/2010/main" val="247419773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plein air, plante, ciel, arbre&#10;&#10;Le contenu généré par l’IA peut être incorrect.">
            <a:extLst>
              <a:ext uri="{FF2B5EF4-FFF2-40B4-BE49-F238E27FC236}">
                <a16:creationId xmlns:a16="http://schemas.microsoft.com/office/drawing/2014/main" id="{FBB23A46-5FDC-9171-2D75-05ED2510F2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2096" y="951018"/>
            <a:ext cx="4372633" cy="2916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nuage, arbre, eau&#10;&#10;Le contenu généré par l’IA peut être incorrect.">
            <a:extLst>
              <a:ext uri="{FF2B5EF4-FFF2-40B4-BE49-F238E27FC236}">
                <a16:creationId xmlns:a16="http://schemas.microsoft.com/office/drawing/2014/main" id="{2499FD5C-3FDC-E9D2-70DC-DD051AFC378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3904" y="3123306"/>
            <a:ext cx="3936000" cy="2952000"/>
          </a:xfrm>
          <a:prstGeom prst="rect">
            <a:avLst/>
          </a:prstGeom>
          <a:ln w="88900" cap="sq" cmpd="thickThin">
            <a:solidFill>
              <a:srgbClr val="00B05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C68DCEC5-0352-F4DB-EFD1-5446137B725D}"/>
              </a:ext>
            </a:extLst>
          </p:cNvPr>
          <p:cNvSpPr txBox="1"/>
          <p:nvPr/>
        </p:nvSpPr>
        <p:spPr>
          <a:xfrm>
            <a:off x="5498592" y="1880617"/>
            <a:ext cx="6559296" cy="954107"/>
          </a:xfrm>
          <a:prstGeom prst="rect">
            <a:avLst/>
          </a:prstGeom>
          <a:noFill/>
        </p:spPr>
        <p:txBody>
          <a:bodyPr wrap="square" rtlCol="0">
            <a:spAutoFit/>
          </a:bodyPr>
          <a:lstStyle/>
          <a:p>
            <a:r>
              <a:rPr lang="fr-FR" sz="2800" b="1" dirty="0">
                <a:solidFill>
                  <a:srgbClr val="FFFF00"/>
                </a:solidFill>
              </a:rPr>
              <a:t>Les Plus Beau Paysages Au Pays – Bas</a:t>
            </a:r>
          </a:p>
          <a:p>
            <a:r>
              <a:rPr lang="fr-FR" sz="2800" b="1" dirty="0">
                <a:solidFill>
                  <a:srgbClr val="FFFF00"/>
                </a:solidFill>
              </a:rPr>
              <a:t>     à Suivre</a:t>
            </a: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5" name="Image 4" descr="Une image contenant plein air, plante, ciel, bâtiment&#10;&#10;Le contenu généré par l’IA peut être incorrect.">
            <a:extLst>
              <a:ext uri="{FF2B5EF4-FFF2-40B4-BE49-F238E27FC236}">
                <a16:creationId xmlns:a16="http://schemas.microsoft.com/office/drawing/2014/main" id="{F4D278B3-B927-38A2-F4EA-05997B48FA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52567" y="585260"/>
            <a:ext cx="4426615" cy="2952000"/>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44CF1AC-DC00-81B3-3346-1B507245AB55}"/>
              </a:ext>
            </a:extLst>
          </p:cNvPr>
          <p:cNvSpPr txBox="1"/>
          <p:nvPr/>
        </p:nvSpPr>
        <p:spPr>
          <a:xfrm>
            <a:off x="8717280" y="3677493"/>
            <a:ext cx="5205984" cy="461665"/>
          </a:xfrm>
          <a:prstGeom prst="rect">
            <a:avLst/>
          </a:prstGeom>
          <a:noFill/>
        </p:spPr>
        <p:txBody>
          <a:bodyPr wrap="square" rtlCol="0">
            <a:spAutoFit/>
          </a:bodyPr>
          <a:lstStyle/>
          <a:p>
            <a:r>
              <a:rPr lang="fr-FR" sz="2400" b="1">
                <a:solidFill>
                  <a:srgbClr val="FFFF00"/>
                </a:solidFill>
              </a:rPr>
              <a:t>Giethoorn</a:t>
            </a:r>
            <a:endParaRPr lang="fr-FR" sz="2400" b="1" dirty="0">
              <a:solidFill>
                <a:srgbClr val="FFFF00"/>
              </a:solidFill>
            </a:endParaRPr>
          </a:p>
        </p:txBody>
      </p:sp>
      <p:pic>
        <p:nvPicPr>
          <p:cNvPr id="8" name="Image 7" descr="Une image contenant plein air, ciel, nuage, eau&#10;&#10;Le contenu généré par l’IA peut être incorrect.">
            <a:extLst>
              <a:ext uri="{FF2B5EF4-FFF2-40B4-BE49-F238E27FC236}">
                <a16:creationId xmlns:a16="http://schemas.microsoft.com/office/drawing/2014/main" id="{09AEDD8A-C186-0CEC-AD33-AA72290ED7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0433" y="3429000"/>
            <a:ext cx="4723200" cy="2952000"/>
          </a:xfrm>
          <a:prstGeom prst="rect">
            <a:avLst/>
          </a:prstGeom>
          <a:ln w="88900" cap="sq" cmpd="thickThin">
            <a:solidFill>
              <a:srgbClr val="00B05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DCAF12D1-798B-B3B6-5578-02EB65E8F8DF}"/>
              </a:ext>
            </a:extLst>
          </p:cNvPr>
          <p:cNvSpPr txBox="1"/>
          <p:nvPr/>
        </p:nvSpPr>
        <p:spPr>
          <a:xfrm>
            <a:off x="1576506" y="2967335"/>
            <a:ext cx="4881863" cy="461665"/>
          </a:xfrm>
          <a:prstGeom prst="rect">
            <a:avLst/>
          </a:prstGeom>
          <a:noFill/>
        </p:spPr>
        <p:txBody>
          <a:bodyPr wrap="square" rtlCol="0">
            <a:spAutoFit/>
          </a:bodyPr>
          <a:lstStyle/>
          <a:p>
            <a:r>
              <a:rPr lang="fr-FR" sz="2400" b="1">
                <a:solidFill>
                  <a:srgbClr val="FFFF00"/>
                </a:solidFill>
              </a:rPr>
              <a:t>Les paysages de Veere</a:t>
            </a:r>
            <a:endParaRPr lang="fr-FR" sz="2400" b="1" dirty="0">
              <a:solidFill>
                <a:srgbClr val="FFFF00"/>
              </a:solidFill>
            </a:endParaRP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plante, plein air, arbre, nuage&#10;&#10;Le contenu généré par l’IA peut être incorrect.">
            <a:extLst>
              <a:ext uri="{FF2B5EF4-FFF2-40B4-BE49-F238E27FC236}">
                <a16:creationId xmlns:a16="http://schemas.microsoft.com/office/drawing/2014/main" id="{3712FFB2-B4AA-3E12-556C-4BBA9AF35F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1570" y="536545"/>
            <a:ext cx="4790739" cy="2988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ante, arbre, herbe, paysage&#10;&#10;Le contenu généré par l’IA peut être incorrect.">
            <a:extLst>
              <a:ext uri="{FF2B5EF4-FFF2-40B4-BE49-F238E27FC236}">
                <a16:creationId xmlns:a16="http://schemas.microsoft.com/office/drawing/2014/main" id="{D0597B42-7BB0-D279-165D-4E02038E93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17587" y="3429000"/>
            <a:ext cx="5112624" cy="2952000"/>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B0F0059A-56AB-DAA8-7B47-0863B567CECE}"/>
              </a:ext>
            </a:extLst>
          </p:cNvPr>
          <p:cNvSpPr txBox="1"/>
          <p:nvPr/>
        </p:nvSpPr>
        <p:spPr>
          <a:xfrm>
            <a:off x="3304032" y="4048780"/>
            <a:ext cx="5132832" cy="523220"/>
          </a:xfrm>
          <a:prstGeom prst="rect">
            <a:avLst/>
          </a:prstGeom>
          <a:noFill/>
        </p:spPr>
        <p:txBody>
          <a:bodyPr wrap="square" rtlCol="0">
            <a:spAutoFit/>
          </a:bodyPr>
          <a:lstStyle/>
          <a:p>
            <a:r>
              <a:rPr lang="fr-FR" sz="2800" b="1" dirty="0" err="1">
                <a:solidFill>
                  <a:srgbClr val="FFFF00"/>
                </a:solidFill>
              </a:rPr>
              <a:t>Giethoorn</a:t>
            </a:r>
            <a:r>
              <a:rPr lang="fr-FR" sz="2800" b="1" dirty="0">
                <a:solidFill>
                  <a:srgbClr val="FFFF00"/>
                </a:solidFill>
              </a:rPr>
              <a:t> 1 et 2</a:t>
            </a:r>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herbe, nuage, plein air, ciel&#10;&#10;Le contenu généré par l’IA peut être incorrect.">
            <a:extLst>
              <a:ext uri="{FF2B5EF4-FFF2-40B4-BE49-F238E27FC236}">
                <a16:creationId xmlns:a16="http://schemas.microsoft.com/office/drawing/2014/main" id="{A40A3CFB-42E8-38AE-D08A-00AEB0078B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015" y="3429000"/>
            <a:ext cx="4430123" cy="2952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plein air, arbre, printemps, Jardin botanique&#10;&#10;Le contenu généré par l’IA peut être incorrect.">
            <a:extLst>
              <a:ext uri="{FF2B5EF4-FFF2-40B4-BE49-F238E27FC236}">
                <a16:creationId xmlns:a16="http://schemas.microsoft.com/office/drawing/2014/main" id="{9A061B37-CC15-155D-312E-C025C5D7F3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71799" y="477000"/>
            <a:ext cx="4422474" cy="2952000"/>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8EB4129-9011-5A34-8698-03E9EF1E39A9}"/>
              </a:ext>
            </a:extLst>
          </p:cNvPr>
          <p:cNvSpPr txBox="1"/>
          <p:nvPr/>
        </p:nvSpPr>
        <p:spPr>
          <a:xfrm>
            <a:off x="6827520" y="3617726"/>
            <a:ext cx="6681216" cy="523220"/>
          </a:xfrm>
          <a:prstGeom prst="rect">
            <a:avLst/>
          </a:prstGeom>
          <a:noFill/>
        </p:spPr>
        <p:txBody>
          <a:bodyPr wrap="square" rtlCol="0">
            <a:spAutoFit/>
          </a:bodyPr>
          <a:lstStyle/>
          <a:p>
            <a:r>
              <a:rPr lang="fr-FR" sz="2800" b="1" dirty="0">
                <a:solidFill>
                  <a:srgbClr val="FFFF00"/>
                </a:solidFill>
              </a:rPr>
              <a:t>Une Visite au Parc </a:t>
            </a:r>
            <a:r>
              <a:rPr lang="fr-FR" sz="2800" b="1" dirty="0" err="1">
                <a:solidFill>
                  <a:srgbClr val="FFFF00"/>
                </a:solidFill>
              </a:rPr>
              <a:t>Keukenhof</a:t>
            </a:r>
            <a:endParaRPr lang="fr-FR" sz="2800" b="1" dirty="0">
              <a:solidFill>
                <a:srgbClr val="FFFF00"/>
              </a:solidFill>
            </a:endParaRPr>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arbre, plein air, Jardin botanique, plante&#10;&#10;Le contenu généré par l’IA peut être incorrect.">
            <a:extLst>
              <a:ext uri="{FF2B5EF4-FFF2-40B4-BE49-F238E27FC236}">
                <a16:creationId xmlns:a16="http://schemas.microsoft.com/office/drawing/2014/main" id="{E20A269B-B6BB-C3EB-8E06-F6C8D1250C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0164" y="477000"/>
            <a:ext cx="4428000" cy="2952000"/>
          </a:xfrm>
          <a:prstGeom prst="rect">
            <a:avLst/>
          </a:prstGeom>
          <a:ln w="88900" cap="sq" cmpd="thickThin">
            <a:solidFill>
              <a:srgbClr val="00B050"/>
            </a:solidFill>
            <a:prstDash val="solid"/>
            <a:miter lim="800000"/>
          </a:ln>
          <a:effectLst>
            <a:innerShdw blurRad="76200">
              <a:srgbClr val="000000"/>
            </a:innerShdw>
          </a:effectLst>
        </p:spPr>
      </p:pic>
      <p:pic>
        <p:nvPicPr>
          <p:cNvPr id="5" name="Image 4" descr="Une image contenant arbre, plein air, Jardin botanique, jardin&#10;&#10;Le contenu généré par l’IA peut être incorrect.">
            <a:extLst>
              <a:ext uri="{FF2B5EF4-FFF2-40B4-BE49-F238E27FC236}">
                <a16:creationId xmlns:a16="http://schemas.microsoft.com/office/drawing/2014/main" id="{328A4645-F3D5-3EE5-1A87-F828BD3767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0966" y="3429000"/>
            <a:ext cx="5178406" cy="2952000"/>
          </a:xfrm>
          <a:prstGeom prst="rect">
            <a:avLst/>
          </a:prstGeom>
          <a:ln w="88900" cap="sq" cmpd="thickThin">
            <a:solidFill>
              <a:srgbClr val="00B05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40C9093-1A3D-E667-FC02-8E456E5AD81D}"/>
              </a:ext>
            </a:extLst>
          </p:cNvPr>
          <p:cNvSpPr txBox="1"/>
          <p:nvPr/>
        </p:nvSpPr>
        <p:spPr>
          <a:xfrm>
            <a:off x="255886" y="3603254"/>
            <a:ext cx="8351665" cy="523220"/>
          </a:xfrm>
          <a:prstGeom prst="rect">
            <a:avLst/>
          </a:prstGeom>
          <a:noFill/>
        </p:spPr>
        <p:txBody>
          <a:bodyPr wrap="square" rtlCol="0">
            <a:spAutoFit/>
          </a:bodyPr>
          <a:lstStyle/>
          <a:p>
            <a:r>
              <a:rPr lang="fr-FR" sz="2800" b="1" dirty="0">
                <a:solidFill>
                  <a:srgbClr val="FFFF00"/>
                </a:solidFill>
              </a:rPr>
              <a:t>Une Visite Au Parc </a:t>
            </a:r>
            <a:r>
              <a:rPr lang="fr-FR" sz="2800" b="1" dirty="0" err="1">
                <a:solidFill>
                  <a:srgbClr val="FFFF00"/>
                </a:solidFill>
              </a:rPr>
              <a:t>Keukenhof</a:t>
            </a:r>
            <a:r>
              <a:rPr lang="fr-FR" sz="2800" b="1" dirty="0">
                <a:solidFill>
                  <a:srgbClr val="FFFF00"/>
                </a:solidFill>
              </a:rPr>
              <a:t> 1 et 2</a:t>
            </a:r>
          </a:p>
        </p:txBody>
      </p:sp>
      <p:sp>
        <p:nvSpPr>
          <p:cNvPr id="7" name="ZoneTexte 6">
            <a:extLst>
              <a:ext uri="{FF2B5EF4-FFF2-40B4-BE49-F238E27FC236}">
                <a16:creationId xmlns:a16="http://schemas.microsoft.com/office/drawing/2014/main" id="{9A77BA6B-F139-9E15-9D4E-2C94F39F2302}"/>
              </a:ext>
            </a:extLst>
          </p:cNvPr>
          <p:cNvSpPr txBox="1"/>
          <p:nvPr/>
        </p:nvSpPr>
        <p:spPr>
          <a:xfrm>
            <a:off x="6278880" y="1348728"/>
            <a:ext cx="6035041" cy="1200329"/>
          </a:xfrm>
          <a:prstGeom prst="rect">
            <a:avLst/>
          </a:prstGeom>
          <a:noFill/>
        </p:spPr>
        <p:txBody>
          <a:bodyPr wrap="square" rtlCol="0">
            <a:spAutoFit/>
          </a:bodyPr>
          <a:lstStyle/>
          <a:p>
            <a:r>
              <a:rPr lang="fr-FR" sz="2400" b="1" dirty="0">
                <a:solidFill>
                  <a:srgbClr val="FFFF00"/>
                </a:solidFill>
              </a:rPr>
              <a:t>Lorient Vous  A Proposé  Les Moulins De </a:t>
            </a:r>
            <a:r>
              <a:rPr lang="fr-FR" sz="2400" b="1" dirty="0" err="1">
                <a:solidFill>
                  <a:srgbClr val="FFFF00"/>
                </a:solidFill>
              </a:rPr>
              <a:t>Kinderdijk</a:t>
            </a:r>
            <a:r>
              <a:rPr lang="fr-FR" sz="2400" b="1" dirty="0">
                <a:solidFill>
                  <a:srgbClr val="FFFF00"/>
                </a:solidFill>
              </a:rPr>
              <a:t> Et Ses </a:t>
            </a:r>
            <a:r>
              <a:rPr lang="fr-FR" sz="2400" b="1">
                <a:solidFill>
                  <a:srgbClr val="FFFF00"/>
                </a:solidFill>
              </a:rPr>
              <a:t>Alentours Pays Bas</a:t>
            </a:r>
            <a:endParaRPr lang="fr-FR" sz="2400" b="1" dirty="0">
              <a:solidFill>
                <a:srgbClr val="FFFF00"/>
              </a:solidFill>
            </a:endParaRPr>
          </a:p>
          <a:p>
            <a:r>
              <a:rPr lang="fr-FR" sz="2400" b="1" dirty="0">
                <a:solidFill>
                  <a:srgbClr val="FFFF00"/>
                </a:solidFill>
              </a:rPr>
              <a:t>Sur Une Suggestion De </a:t>
            </a:r>
            <a:r>
              <a:rPr lang="fr-FR" sz="2400" b="1" dirty="0" err="1">
                <a:solidFill>
                  <a:srgbClr val="FFFF00"/>
                </a:solidFill>
              </a:rPr>
              <a:t>JackDidier</a:t>
            </a:r>
            <a:endParaRPr lang="fr-FR" sz="2400" b="1" dirty="0">
              <a:solidFill>
                <a:srgbClr val="FFFF00"/>
              </a:solidFill>
            </a:endParaRPr>
          </a:p>
        </p:txBody>
      </p:sp>
      <p:sp>
        <p:nvSpPr>
          <p:cNvPr id="8" name="ZoneTexte 7">
            <a:extLst>
              <a:ext uri="{FF2B5EF4-FFF2-40B4-BE49-F238E27FC236}">
                <a16:creationId xmlns:a16="http://schemas.microsoft.com/office/drawing/2014/main" id="{44A1B205-16EA-E0B1-A668-983A9912F48B}"/>
              </a:ext>
            </a:extLst>
          </p:cNvPr>
          <p:cNvSpPr txBox="1"/>
          <p:nvPr/>
        </p:nvSpPr>
        <p:spPr>
          <a:xfrm>
            <a:off x="402336" y="4395340"/>
            <a:ext cx="5693664" cy="1200329"/>
          </a:xfrm>
          <a:prstGeom prst="rect">
            <a:avLst/>
          </a:prstGeom>
          <a:noFill/>
        </p:spPr>
        <p:txBody>
          <a:bodyPr wrap="square" rtlCol="0">
            <a:spAutoFit/>
          </a:bodyPr>
          <a:lstStyle/>
          <a:p>
            <a:r>
              <a:rPr lang="fr-FR" sz="2400" b="1" dirty="0">
                <a:solidFill>
                  <a:srgbClr val="FFFF00"/>
                </a:solidFill>
              </a:rPr>
              <a:t>Les Images Et Le Son Du Net</a:t>
            </a:r>
          </a:p>
          <a:p>
            <a:endParaRPr lang="fr-FR" sz="2400" b="1" dirty="0">
              <a:solidFill>
                <a:srgbClr val="FFFF00"/>
              </a:solidFill>
            </a:endParaRPr>
          </a:p>
          <a:p>
            <a:r>
              <a:rPr lang="fr-FR" sz="2400" b="1" dirty="0">
                <a:solidFill>
                  <a:srgbClr val="FFFF00"/>
                </a:solidFill>
              </a:rPr>
              <a:t>                       Daniel</a:t>
            </a:r>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209</TotalTime>
  <Words>168</Words>
  <Application>Microsoft Office PowerPoint</Application>
  <PresentationFormat>Grand écran</PresentationFormat>
  <Paragraphs>23</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2025-02-28T10:54:19Z</dcterms:created>
  <dcterms:modified xsi:type="dcterms:W3CDTF">2025-06-28T05:31:11Z</dcterms:modified>
</cp:coreProperties>
</file>