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7" r:id="rId3"/>
    <p:sldId id="271" r:id="rId4"/>
    <p:sldId id="272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8" r:id="rId18"/>
    <p:sldId id="257" r:id="rId19"/>
    <p:sldId id="273" r:id="rId20"/>
    <p:sldId id="274" r:id="rId21"/>
    <p:sldId id="275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59" autoAdjust="0"/>
    <p:restoredTop sz="94660"/>
  </p:normalViewPr>
  <p:slideViewPr>
    <p:cSldViewPr snapToGrid="0">
      <p:cViewPr varScale="1">
        <p:scale>
          <a:sx n="63" d="100"/>
          <a:sy n="63" d="100"/>
        </p:scale>
        <p:origin x="466" y="18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26/06/2025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26/06/2025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26/06/2025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26/06/2025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26/06/2025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26/06/2025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26/06/2025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26/06/2025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26/06/2025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26/06/2025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26/06/2025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26/06/2025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ortrait, peinture, habits&#10;&#10;Le contenu généré par l’IA peut être incorrect.">
            <a:extLst>
              <a:ext uri="{FF2B5EF4-FFF2-40B4-BE49-F238E27FC236}">
                <a16:creationId xmlns:a16="http://schemas.microsoft.com/office/drawing/2014/main" id="{3BDC6A47-65F0-5FF8-0E6C-D6387AE2B93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2153" y="369000"/>
            <a:ext cx="4707693" cy="6120000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15DE98-FF15-DE71-4406-02DC87F5B8E0}"/>
              </a:ext>
            </a:extLst>
          </p:cNvPr>
          <p:cNvSpPr txBox="1"/>
          <p:nvPr/>
        </p:nvSpPr>
        <p:spPr>
          <a:xfrm>
            <a:off x="8571766" y="1426464"/>
            <a:ext cx="3389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FFFF00"/>
                </a:solidFill>
              </a:rPr>
              <a:t>Joseph_Mallord_William_Turner_auto-retrato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  <p:sndAc>
          <p:stSnd loop="1">
            <p:snd r:embed="rId2" name="Nicole Rieu - Et Bonjour a Toi LArtiste.wav"/>
          </p:stSnd>
        </p:sndAc>
      </p:transition>
    </mc:Choice>
    <mc:Fallback>
      <p:transition spd="slow" advClick="0" advTm="9000">
        <p:wipe/>
        <p:sndAc>
          <p:stSnd loop="1">
            <p:snd r:embed="rId2" name="Nicole Rieu - Et Bonjour a Toi LArtist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, bâtiment&#10;&#10;Le contenu généré par l’IA peut être incorrect.">
            <a:extLst>
              <a:ext uri="{FF2B5EF4-FFF2-40B4-BE49-F238E27FC236}">
                <a16:creationId xmlns:a16="http://schemas.microsoft.com/office/drawing/2014/main" id="{198D67C1-F80F-38FC-3A52-CFCD48A7F3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512" y="1262246"/>
            <a:ext cx="6480000" cy="4333507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05BCEA-6772-3335-2772-A8927D56AE1D}"/>
              </a:ext>
            </a:extLst>
          </p:cNvPr>
          <p:cNvSpPr txBox="1"/>
          <p:nvPr/>
        </p:nvSpPr>
        <p:spPr>
          <a:xfrm>
            <a:off x="7098184" y="1877568"/>
            <a:ext cx="471830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Joseph </a:t>
            </a:r>
            <a:r>
              <a:rPr lang="fr-FR" sz="2400" b="1" dirty="0" err="1">
                <a:solidFill>
                  <a:schemeClr val="bg1"/>
                </a:solidFill>
              </a:rPr>
              <a:t>Mallord</a:t>
            </a:r>
            <a:r>
              <a:rPr lang="fr-FR" sz="2400" b="1" dirty="0">
                <a:solidFill>
                  <a:schemeClr val="bg1"/>
                </a:solidFill>
              </a:rPr>
              <a:t> William Turner, plus connu sous le nom de William Turner ou de ses initiales J. M. W. Turner[a], est un peintre, aquarelliste et graveur britannique, né vers le 23 avril 1775 à Londres, où il est mort le 19 décembre 1851.</a:t>
            </a:r>
          </a:p>
          <a:p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E208162-F683-D779-A93E-BEDC63ACAFAF}"/>
              </a:ext>
            </a:extLst>
          </p:cNvPr>
          <p:cNvSpPr txBox="1"/>
          <p:nvPr/>
        </p:nvSpPr>
        <p:spPr>
          <a:xfrm>
            <a:off x="1365504" y="5642890"/>
            <a:ext cx="6392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Venise, le Pont des Soupirs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462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plein air, arbre, ciel&#10;&#10;Le contenu généré par l’IA peut être incorrect.">
            <a:extLst>
              <a:ext uri="{FF2B5EF4-FFF2-40B4-BE49-F238E27FC236}">
                <a16:creationId xmlns:a16="http://schemas.microsoft.com/office/drawing/2014/main" id="{5EE95DEC-A6D0-F42F-960A-24D482FAC1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7184" y="369000"/>
            <a:ext cx="8487093" cy="61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44114F2-6250-0F37-0CC6-08C2AC21A0C5}"/>
              </a:ext>
            </a:extLst>
          </p:cNvPr>
          <p:cNvSpPr txBox="1"/>
          <p:nvPr/>
        </p:nvSpPr>
        <p:spPr>
          <a:xfrm>
            <a:off x="987552" y="3194304"/>
            <a:ext cx="3230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Palais de l'archevêque à Lambeth, 1790.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iel, nuage, plein air&#10;&#10;Le contenu généré par l’IA peut être incorrect.">
            <a:extLst>
              <a:ext uri="{FF2B5EF4-FFF2-40B4-BE49-F238E27FC236}">
                <a16:creationId xmlns:a16="http://schemas.microsoft.com/office/drawing/2014/main" id="{D259ACBD-E005-39BA-90A6-CB0D287EE3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5106" y="369000"/>
            <a:ext cx="8121788" cy="612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6A7889-6263-6439-1781-F00320DD7BC8}"/>
              </a:ext>
            </a:extLst>
          </p:cNvPr>
          <p:cNvSpPr txBox="1"/>
          <p:nvPr/>
        </p:nvSpPr>
        <p:spPr>
          <a:xfrm>
            <a:off x="4547616" y="6144768"/>
            <a:ext cx="3901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Pêcheurs en mer, 1796.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, croquis&#10;&#10;Le contenu généré par l’IA peut être incorrect.">
            <a:extLst>
              <a:ext uri="{FF2B5EF4-FFF2-40B4-BE49-F238E27FC236}">
                <a16:creationId xmlns:a16="http://schemas.microsoft.com/office/drawing/2014/main" id="{DCCA970C-1439-3433-34C4-36C1938113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6376" y="369000"/>
            <a:ext cx="4379248" cy="612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921F1E-2E38-A66E-7200-C234AA35E1D6}"/>
              </a:ext>
            </a:extLst>
          </p:cNvPr>
          <p:cNvSpPr txBox="1"/>
          <p:nvPr/>
        </p:nvSpPr>
        <p:spPr>
          <a:xfrm>
            <a:off x="4369672" y="6027335"/>
            <a:ext cx="4379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Abbaye de Tintern, 1794.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ortrait, peinture, habits&#10;&#10;Le contenu généré par l’IA peut être incorrect.">
            <a:extLst>
              <a:ext uri="{FF2B5EF4-FFF2-40B4-BE49-F238E27FC236}">
                <a16:creationId xmlns:a16="http://schemas.microsoft.com/office/drawing/2014/main" id="{D4D04DEC-9795-A968-63D5-C973C3C0DA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9877" y="369000"/>
            <a:ext cx="5063080" cy="612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9D21A3-35E6-3B4D-59BA-C1DACA16D1A0}"/>
              </a:ext>
            </a:extLst>
          </p:cNvPr>
          <p:cNvSpPr txBox="1"/>
          <p:nvPr/>
        </p:nvSpPr>
        <p:spPr>
          <a:xfrm>
            <a:off x="8583168" y="3572713"/>
            <a:ext cx="28651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FFFF00"/>
                </a:solidFill>
              </a:rPr>
              <a:t>Joseph Mallord William Turner - Autoportrait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plein air, art&#10;&#10;Le contenu généré par l’IA peut être incorrect.">
            <a:extLst>
              <a:ext uri="{FF2B5EF4-FFF2-40B4-BE49-F238E27FC236}">
                <a16:creationId xmlns:a16="http://schemas.microsoft.com/office/drawing/2014/main" id="{D8DC1682-4CED-0A64-B556-C762F9FB13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3852" y="369000"/>
            <a:ext cx="7896775" cy="612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2A076E-6AA9-446D-CDC7-B7ED08350444}"/>
              </a:ext>
            </a:extLst>
          </p:cNvPr>
          <p:cNvSpPr txBox="1"/>
          <p:nvPr/>
        </p:nvSpPr>
        <p:spPr>
          <a:xfrm>
            <a:off x="441373" y="4011168"/>
            <a:ext cx="3864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St. Augustine's Gate, Canterbury, 1792-1793.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peinture, croquis, arbre&#10;&#10;Le contenu généré par l’IA peut être incorrect.">
            <a:extLst>
              <a:ext uri="{FF2B5EF4-FFF2-40B4-BE49-F238E27FC236}">
                <a16:creationId xmlns:a16="http://schemas.microsoft.com/office/drawing/2014/main" id="{8A1BA99C-843B-326A-7BA5-57FDF5D891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74" y="369000"/>
            <a:ext cx="8675089" cy="612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AFF328-55E2-AF19-A604-B9F5F21CC134}"/>
              </a:ext>
            </a:extLst>
          </p:cNvPr>
          <p:cNvSpPr txBox="1"/>
          <p:nvPr/>
        </p:nvSpPr>
        <p:spPr>
          <a:xfrm>
            <a:off x="9363456" y="3986784"/>
            <a:ext cx="24505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	</a:t>
            </a:r>
          </a:p>
          <a:p>
            <a:r>
              <a:rPr lang="fr-FR" sz="2400" b="1">
                <a:solidFill>
                  <a:srgbClr val="FFFF00"/>
                </a:solidFill>
              </a:rPr>
              <a:t>Paysage avec cascade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dessin, croquis, Œuvre d’art&#10;&#10;Le contenu généré par l’IA peut être incorrect.">
            <a:extLst>
              <a:ext uri="{FF2B5EF4-FFF2-40B4-BE49-F238E27FC236}">
                <a16:creationId xmlns:a16="http://schemas.microsoft.com/office/drawing/2014/main" id="{595BDB4D-E36C-DFFE-FEB3-A931E6E549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032" y="674376"/>
            <a:ext cx="4503270" cy="3096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einture, dessin, bâtiment, maison&#10;&#10;Le contenu généré par l’IA peut être incorrect.">
            <a:extLst>
              <a:ext uri="{FF2B5EF4-FFF2-40B4-BE49-F238E27FC236}">
                <a16:creationId xmlns:a16="http://schemas.microsoft.com/office/drawing/2014/main" id="{DD764152-F3DC-D98A-F3FF-3ACDE02D4D5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61504" y="3307464"/>
            <a:ext cx="4030464" cy="2952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7CB402A-8526-250B-E360-ABCA84E51638}"/>
              </a:ext>
            </a:extLst>
          </p:cNvPr>
          <p:cNvSpPr txBox="1"/>
          <p:nvPr/>
        </p:nvSpPr>
        <p:spPr>
          <a:xfrm>
            <a:off x="7461504" y="2845799"/>
            <a:ext cx="4503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Église Saint-Jean, Margate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645F1325-D92D-04C8-55D6-7BBF1D486E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1151" y="351000"/>
            <a:ext cx="8585774" cy="6156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3E9E2A-F0C3-DB6D-F7A3-57016BE7161E}"/>
              </a:ext>
            </a:extLst>
          </p:cNvPr>
          <p:cNvSpPr txBox="1"/>
          <p:nvPr/>
        </p:nvSpPr>
        <p:spPr>
          <a:xfrm>
            <a:off x="134112" y="3657600"/>
            <a:ext cx="2877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Transept du Prieuré d'</a:t>
            </a:r>
            <a:r>
              <a:rPr lang="fr-FR" sz="2400" b="1" dirty="0" err="1">
                <a:solidFill>
                  <a:schemeClr val="bg1"/>
                </a:solidFill>
              </a:rPr>
              <a:t>Ewenny</a:t>
            </a:r>
            <a:r>
              <a:rPr lang="fr-FR" sz="2400" b="1" dirty="0">
                <a:solidFill>
                  <a:schemeClr val="bg1"/>
                </a:solidFill>
              </a:rPr>
              <a:t>, Glamorganshire</a:t>
            </a: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lein air, nuage, ciel&#10;&#10;Le contenu généré par l’IA peut être incorrect.">
            <a:extLst>
              <a:ext uri="{FF2B5EF4-FFF2-40B4-BE49-F238E27FC236}">
                <a16:creationId xmlns:a16="http://schemas.microsoft.com/office/drawing/2014/main" id="{07F2866C-DF82-5BD8-504F-A063A21EF9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865" y="369000"/>
            <a:ext cx="9415377" cy="612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D3CF92-232D-E310-9B58-BEF0C5C5A01E}"/>
              </a:ext>
            </a:extLst>
          </p:cNvPr>
          <p:cNvSpPr txBox="1"/>
          <p:nvPr/>
        </p:nvSpPr>
        <p:spPr>
          <a:xfrm>
            <a:off x="10082784" y="2624328"/>
            <a:ext cx="21092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L'abbaye de Fonthill dans le Wiltshire , en Angleterre , vue du sud-ouest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grotte, nature&#10;&#10;Le contenu généré par l’IA peut être incorrect.">
            <a:extLst>
              <a:ext uri="{FF2B5EF4-FFF2-40B4-BE49-F238E27FC236}">
                <a16:creationId xmlns:a16="http://schemas.microsoft.com/office/drawing/2014/main" id="{A2086765-4168-E93A-26EB-E37B48B1C6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0848" y="369000"/>
            <a:ext cx="9270548" cy="612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C103BC-A5B8-3E63-3A58-6188806A6326}"/>
              </a:ext>
            </a:extLst>
          </p:cNvPr>
          <p:cNvSpPr txBox="1"/>
          <p:nvPr/>
        </p:nvSpPr>
        <p:spPr>
          <a:xfrm>
            <a:off x="182880" y="3435387"/>
            <a:ext cx="24379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Cinquième Plaie d'Égypte, 1800.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nuage, eau, lac&#10;&#10;Le contenu généré par l’IA peut être incorrect.">
            <a:extLst>
              <a:ext uri="{FF2B5EF4-FFF2-40B4-BE49-F238E27FC236}">
                <a16:creationId xmlns:a16="http://schemas.microsoft.com/office/drawing/2014/main" id="{92B3F5E4-32EA-EF1F-8511-37B8F179F3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825" y="369000"/>
            <a:ext cx="8100925" cy="61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1C03BA-374E-A5DD-ADAA-2B78DADC3F14}"/>
              </a:ext>
            </a:extLst>
          </p:cNvPr>
          <p:cNvSpPr txBox="1"/>
          <p:nvPr/>
        </p:nvSpPr>
        <p:spPr>
          <a:xfrm>
            <a:off x="8705088" y="3291840"/>
            <a:ext cx="33893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Lac Buttermere, avec parc de Cromackwater, Cumberland, une douche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aysage, nuage, art&#10;&#10;Le contenu généré par l’IA peut être incorrect.">
            <a:extLst>
              <a:ext uri="{FF2B5EF4-FFF2-40B4-BE49-F238E27FC236}">
                <a16:creationId xmlns:a16="http://schemas.microsoft.com/office/drawing/2014/main" id="{6268BAD2-0746-4C23-9E61-0B80CF5711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1227" y="369000"/>
            <a:ext cx="8126140" cy="612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7726DF-B0D5-4BD1-6158-4D768CE87C77}"/>
              </a:ext>
            </a:extLst>
          </p:cNvPr>
          <p:cNvSpPr txBox="1"/>
          <p:nvPr/>
        </p:nvSpPr>
        <p:spPr>
          <a:xfrm>
            <a:off x="755904" y="3964477"/>
            <a:ext cx="34571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Bonneville, Savoie, 1803.</a:t>
            </a:r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grotte, géologie, peinture&#10;&#10;Le contenu généré par l’IA peut être incorrect.">
            <a:extLst>
              <a:ext uri="{FF2B5EF4-FFF2-40B4-BE49-F238E27FC236}">
                <a16:creationId xmlns:a16="http://schemas.microsoft.com/office/drawing/2014/main" id="{F7E67BE0-4AF3-BA7E-AB68-A82C521CE6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4630" y="369000"/>
            <a:ext cx="4781251" cy="61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9FD0F9-DE84-B443-42E0-1E5945E13A0F}"/>
              </a:ext>
            </a:extLst>
          </p:cNvPr>
          <p:cNvSpPr txBox="1"/>
          <p:nvPr/>
        </p:nvSpPr>
        <p:spPr>
          <a:xfrm>
            <a:off x="8295881" y="3961887"/>
            <a:ext cx="36644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Col du Saint-Gothard, 1803-1804.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, bateau&#10;&#10;Le contenu généré par l’IA peut être incorrect.">
            <a:extLst>
              <a:ext uri="{FF2B5EF4-FFF2-40B4-BE49-F238E27FC236}">
                <a16:creationId xmlns:a16="http://schemas.microsoft.com/office/drawing/2014/main" id="{2A0D3EC3-21DC-F8B8-97A9-4AA5461662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3916" y="369000"/>
            <a:ext cx="8237229" cy="612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2EBD4A-928D-DDE2-5A30-3DFC9C54460A}"/>
              </a:ext>
            </a:extLst>
          </p:cNvPr>
          <p:cNvSpPr txBox="1"/>
          <p:nvPr/>
        </p:nvSpPr>
        <p:spPr>
          <a:xfrm>
            <a:off x="78652" y="3429000"/>
            <a:ext cx="33339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marché aux poissons de Hastings Beach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dessin, embarcation&#10;&#10;Le contenu généré par l’IA peut être incorrect.">
            <a:extLst>
              <a:ext uri="{FF2B5EF4-FFF2-40B4-BE49-F238E27FC236}">
                <a16:creationId xmlns:a16="http://schemas.microsoft.com/office/drawing/2014/main" id="{EAC87588-DF41-5340-AE43-D494BC2E2D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8427" y="369000"/>
            <a:ext cx="8570726" cy="612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9CCC96-5DDD-6C5A-8E82-9215CA61AC95}"/>
              </a:ext>
            </a:extLst>
          </p:cNvPr>
          <p:cNvSpPr txBox="1"/>
          <p:nvPr/>
        </p:nvSpPr>
        <p:spPr>
          <a:xfrm>
            <a:off x="9139153" y="4002024"/>
            <a:ext cx="29260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Naufrage du Minotaur, 1810.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Peinture acrylique, Peinture artistique&#10;&#10;Le contenu généré par l’IA peut être incorrect.">
            <a:extLst>
              <a:ext uri="{FF2B5EF4-FFF2-40B4-BE49-F238E27FC236}">
                <a16:creationId xmlns:a16="http://schemas.microsoft.com/office/drawing/2014/main" id="{0945C9C7-8FCE-5072-D4BD-3C343AF6FD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7812" y="351000"/>
            <a:ext cx="10037803" cy="6156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7FABBE-078A-DB28-12A0-A9162F80A5AE}"/>
              </a:ext>
            </a:extLst>
          </p:cNvPr>
          <p:cNvSpPr txBox="1"/>
          <p:nvPr/>
        </p:nvSpPr>
        <p:spPr>
          <a:xfrm>
            <a:off x="3229116" y="6102767"/>
            <a:ext cx="7705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Hannibal traversant les Alpes, 1810-1812.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mbarcation, transport, peinture, bateau&#10;&#10;Le contenu généré par l’IA peut être incorrect.">
            <a:extLst>
              <a:ext uri="{FF2B5EF4-FFF2-40B4-BE49-F238E27FC236}">
                <a16:creationId xmlns:a16="http://schemas.microsoft.com/office/drawing/2014/main" id="{286CA98F-C98F-52FE-DE92-006DC4D25D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6289" y="369000"/>
            <a:ext cx="9056178" cy="612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E3F1E3-392D-D92A-05FD-92688937B0E3}"/>
              </a:ext>
            </a:extLst>
          </p:cNvPr>
          <p:cNvSpPr txBox="1"/>
          <p:nvPr/>
        </p:nvSpPr>
        <p:spPr>
          <a:xfrm>
            <a:off x="272957" y="3153186"/>
            <a:ext cx="26578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Victoire au retour de Trafalgar, en trois positions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bateau, art&#10;&#10;Le contenu généré par l’IA peut être incorrect.">
            <a:extLst>
              <a:ext uri="{FF2B5EF4-FFF2-40B4-BE49-F238E27FC236}">
                <a16:creationId xmlns:a16="http://schemas.microsoft.com/office/drawing/2014/main" id="{A0058B2D-BA80-AD59-C21C-B33AFE8B1D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648" y="369000"/>
            <a:ext cx="8684705" cy="612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01D1AA-6CBB-C4FB-A92D-99E0C568DCC6}"/>
              </a:ext>
            </a:extLst>
          </p:cNvPr>
          <p:cNvSpPr txBox="1"/>
          <p:nvPr/>
        </p:nvSpPr>
        <p:spPr>
          <a:xfrm>
            <a:off x="9485376" y="3694176"/>
            <a:ext cx="27066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Bataille de Trafalgar, 1822-1825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Peinture artistique, Peinture acrylique&#10;&#10;Le contenu généré par l’IA peut être incorrect.">
            <a:extLst>
              <a:ext uri="{FF2B5EF4-FFF2-40B4-BE49-F238E27FC236}">
                <a16:creationId xmlns:a16="http://schemas.microsoft.com/office/drawing/2014/main" id="{71DC5F5B-9017-F33C-D04D-19D5D828B8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5531" y="369000"/>
            <a:ext cx="8219929" cy="612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051ED8-6829-AFB5-DB3D-6656E9A50204}"/>
              </a:ext>
            </a:extLst>
          </p:cNvPr>
          <p:cNvSpPr txBox="1"/>
          <p:nvPr/>
        </p:nvSpPr>
        <p:spPr>
          <a:xfrm>
            <a:off x="393147" y="3255264"/>
            <a:ext cx="30723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L'Incendie de la Chambre des lords et des communes, le 16 octobre 1834, 1835.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bateau, art, dessin&#10;&#10;Le contenu généré par l’IA peut être incorrect.">
            <a:extLst>
              <a:ext uri="{FF2B5EF4-FFF2-40B4-BE49-F238E27FC236}">
                <a16:creationId xmlns:a16="http://schemas.microsoft.com/office/drawing/2014/main" id="{E659D241-ED5C-C5F7-3C8C-37AB6B0EC8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785" y="369706"/>
            <a:ext cx="8244000" cy="6118587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80954F-B725-DF3D-08DB-764274CC055B}"/>
              </a:ext>
            </a:extLst>
          </p:cNvPr>
          <p:cNvSpPr txBox="1"/>
          <p:nvPr/>
        </p:nvSpPr>
        <p:spPr>
          <a:xfrm>
            <a:off x="8802624" y="3831337"/>
            <a:ext cx="30845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Dernier Voyage du Téméraire, 1839.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einture artistique, Peinture acrylique, Art moderne&#10;&#10;Le contenu généré par l’IA peut être incorrect.">
            <a:extLst>
              <a:ext uri="{FF2B5EF4-FFF2-40B4-BE49-F238E27FC236}">
                <a16:creationId xmlns:a16="http://schemas.microsoft.com/office/drawing/2014/main" id="{F4B467FA-3E62-0C4D-FD15-03EA48313D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2629" y="369000"/>
            <a:ext cx="8151510" cy="612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7137D7-AD49-BE95-567C-3A3E944E67B1}"/>
              </a:ext>
            </a:extLst>
          </p:cNvPr>
          <p:cNvSpPr txBox="1"/>
          <p:nvPr/>
        </p:nvSpPr>
        <p:spPr>
          <a:xfrm>
            <a:off x="804672" y="4230623"/>
            <a:ext cx="34185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Négrier, 1840.</a:t>
            </a:r>
          </a:p>
        </p:txBody>
      </p:sp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Visage humain, Arts visuels&#10;&#10;Le contenu généré par l’IA peut être incorrect.">
            <a:extLst>
              <a:ext uri="{FF2B5EF4-FFF2-40B4-BE49-F238E27FC236}">
                <a16:creationId xmlns:a16="http://schemas.microsoft.com/office/drawing/2014/main" id="{A3495799-DA87-6E85-AFA6-4F8F4F3C36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668" y="369000"/>
            <a:ext cx="8405150" cy="61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44F499-FB60-EAC4-DCC4-C84C5288D419}"/>
              </a:ext>
            </a:extLst>
          </p:cNvPr>
          <p:cNvSpPr txBox="1"/>
          <p:nvPr/>
        </p:nvSpPr>
        <p:spPr>
          <a:xfrm>
            <a:off x="9070848" y="3779520"/>
            <a:ext cx="3035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Turner dans son atelier, vers 1815-1830.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embarcation, transport, bateau&#10;&#10;Le contenu généré par l’IA peut être incorrect.">
            <a:extLst>
              <a:ext uri="{FF2B5EF4-FFF2-40B4-BE49-F238E27FC236}">
                <a16:creationId xmlns:a16="http://schemas.microsoft.com/office/drawing/2014/main" id="{F2418E7C-9B58-22C2-84CE-8DE356B5F0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8139" y="369000"/>
            <a:ext cx="8514782" cy="612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A4414B-6B82-6BDF-B56D-94538B3AD24F}"/>
              </a:ext>
            </a:extLst>
          </p:cNvPr>
          <p:cNvSpPr txBox="1"/>
          <p:nvPr/>
        </p:nvSpPr>
        <p:spPr>
          <a:xfrm>
            <a:off x="121920" y="4011168"/>
            <a:ext cx="29870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Jetée de Calais, 1803.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nuage, bateau, transport&#10;&#10;Le contenu généré par l’IA peut être incorrect.">
            <a:extLst>
              <a:ext uri="{FF2B5EF4-FFF2-40B4-BE49-F238E27FC236}">
                <a16:creationId xmlns:a16="http://schemas.microsoft.com/office/drawing/2014/main" id="{76824787-1379-E239-261D-AE6A9951A9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989" y="351000"/>
            <a:ext cx="8794279" cy="6156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AEC460-3020-141F-4D64-9CA2D9C38A16}"/>
              </a:ext>
            </a:extLst>
          </p:cNvPr>
          <p:cNvSpPr txBox="1"/>
          <p:nvPr/>
        </p:nvSpPr>
        <p:spPr>
          <a:xfrm>
            <a:off x="9619488" y="3429000"/>
            <a:ext cx="26578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transparence vue depuis le Nore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mbarcation, transport, bateau, peinture&#10;&#10;Le contenu généré par l’IA peut être incorrect.">
            <a:extLst>
              <a:ext uri="{FF2B5EF4-FFF2-40B4-BE49-F238E27FC236}">
                <a16:creationId xmlns:a16="http://schemas.microsoft.com/office/drawing/2014/main" id="{EB90C598-3352-D761-5757-4B038CEA96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8734" y="369000"/>
            <a:ext cx="8194142" cy="612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AB36CB-2493-BC19-8401-9B11A2F44DC2}"/>
              </a:ext>
            </a:extLst>
          </p:cNvPr>
          <p:cNvSpPr txBox="1"/>
          <p:nvPr/>
        </p:nvSpPr>
        <p:spPr>
          <a:xfrm>
            <a:off x="841248" y="3668821"/>
            <a:ext cx="32186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Rotterdam Ferry-Boat, 1833.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habits, Arts visuels&#10;&#10;Le contenu généré par l’IA peut être incorrect.">
            <a:extLst>
              <a:ext uri="{FF2B5EF4-FFF2-40B4-BE49-F238E27FC236}">
                <a16:creationId xmlns:a16="http://schemas.microsoft.com/office/drawing/2014/main" id="{927E6945-6F32-F7B9-8738-241234AFA9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9672" y="369000"/>
            <a:ext cx="5992655" cy="612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D19C3F-F70E-D4D0-D9E7-0AA461F74C3D}"/>
              </a:ext>
            </a:extLst>
          </p:cNvPr>
          <p:cNvSpPr txBox="1"/>
          <p:nvPr/>
        </p:nvSpPr>
        <p:spPr>
          <a:xfrm>
            <a:off x="9293209" y="2977896"/>
            <a:ext cx="2999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Turner peignant, en public, sur ses tableaux exposés à la Royal Academy.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embarcation, bateau, peinture&#10;&#10;Le contenu généré par l’IA peut être incorrect.">
            <a:extLst>
              <a:ext uri="{FF2B5EF4-FFF2-40B4-BE49-F238E27FC236}">
                <a16:creationId xmlns:a16="http://schemas.microsoft.com/office/drawing/2014/main" id="{EFD2FA4D-B089-CF12-E8EA-9775FAE583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1771" y="369000"/>
            <a:ext cx="8911949" cy="61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1A0882-2688-DC68-D326-DBDF9C73EDBF}"/>
              </a:ext>
            </a:extLst>
          </p:cNvPr>
          <p:cNvSpPr txBox="1"/>
          <p:nvPr/>
        </p:nvSpPr>
        <p:spPr>
          <a:xfrm>
            <a:off x="298027" y="3224784"/>
            <a:ext cx="25237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Bateaux sur une mer tempétueuse (vers 1672) de Willem van de Velde le Jeune.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Peinture acrylique, Œuvre d’art, Arts visuels&#10;&#10;Le contenu généré par l’IA peut être incorrect.">
            <a:extLst>
              <a:ext uri="{FF2B5EF4-FFF2-40B4-BE49-F238E27FC236}">
                <a16:creationId xmlns:a16="http://schemas.microsoft.com/office/drawing/2014/main" id="{46F003D1-B898-9254-C85E-5F04D1E39B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752" y="369000"/>
            <a:ext cx="9205164" cy="612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72C1DAB-C133-7435-CB89-126B2755E797}"/>
              </a:ext>
            </a:extLst>
          </p:cNvPr>
          <p:cNvSpPr txBox="1"/>
          <p:nvPr/>
        </p:nvSpPr>
        <p:spPr>
          <a:xfrm>
            <a:off x="10034016" y="2572512"/>
            <a:ext cx="215798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Didon construisant Carthage ou l'Ascension de l'Empire carthaginois (1815) de Turner.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iel, nuage, dessin&#10;&#10;Le contenu généré par l’IA peut être incorrect.">
            <a:extLst>
              <a:ext uri="{FF2B5EF4-FFF2-40B4-BE49-F238E27FC236}">
                <a16:creationId xmlns:a16="http://schemas.microsoft.com/office/drawing/2014/main" id="{C7A6D094-B95D-D6B3-E961-3E18B2759A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808" y="369000"/>
            <a:ext cx="8050983" cy="61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5631FE-0531-587F-D1C9-EE3AC4457D9C}"/>
              </a:ext>
            </a:extLst>
          </p:cNvPr>
          <p:cNvSpPr txBox="1"/>
          <p:nvPr/>
        </p:nvSpPr>
        <p:spPr>
          <a:xfrm>
            <a:off x="1621600" y="5672327"/>
            <a:ext cx="4827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L'Embarquement de la reine de Saba (1648) de Claude Gellée.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BDF0EA8-0408-3D13-57D5-4E0192410F86}"/>
              </a:ext>
            </a:extLst>
          </p:cNvPr>
          <p:cNvSpPr txBox="1"/>
          <p:nvPr/>
        </p:nvSpPr>
        <p:spPr>
          <a:xfrm>
            <a:off x="8668512" y="1478281"/>
            <a:ext cx="360883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Proposé  Par  Lorient 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C696CCD-C1BC-47FA-4573-A69B2AA120CA}"/>
              </a:ext>
            </a:extLst>
          </p:cNvPr>
          <p:cNvSpPr txBox="1"/>
          <p:nvPr/>
        </p:nvSpPr>
        <p:spPr>
          <a:xfrm>
            <a:off x="9826752" y="4376928"/>
            <a:ext cx="3352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327</Words>
  <Application>Microsoft Office PowerPoint</Application>
  <PresentationFormat>Grand écran</PresentationFormat>
  <Paragraphs>40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2025-02-28T10:54:19Z</dcterms:created>
  <dcterms:modified xsi:type="dcterms:W3CDTF">2025-06-26T08:42:58Z</dcterms:modified>
</cp:coreProperties>
</file>