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0" r:id="rId3"/>
    <p:sldId id="259" r:id="rId4"/>
    <p:sldId id="258" r:id="rId5"/>
    <p:sldId id="319" r:id="rId6"/>
    <p:sldId id="273" r:id="rId7"/>
    <p:sldId id="261" r:id="rId8"/>
    <p:sldId id="263" r:id="rId9"/>
    <p:sldId id="264" r:id="rId10"/>
    <p:sldId id="265" r:id="rId11"/>
    <p:sldId id="266" r:id="rId12"/>
    <p:sldId id="267" r:id="rId13"/>
    <p:sldId id="268" r:id="rId14"/>
    <p:sldId id="269" r:id="rId15"/>
    <p:sldId id="271" r:id="rId16"/>
    <p:sldId id="272" r:id="rId17"/>
    <p:sldId id="274" r:id="rId18"/>
    <p:sldId id="275" r:id="rId19"/>
    <p:sldId id="276" r:id="rId20"/>
    <p:sldId id="277" r:id="rId21"/>
    <p:sldId id="278" r:id="rId22"/>
    <p:sldId id="279" r:id="rId23"/>
    <p:sldId id="280" r:id="rId24"/>
    <p:sldId id="322" r:id="rId25"/>
    <p:sldId id="331" r:id="rId26"/>
    <p:sldId id="281" r:id="rId27"/>
    <p:sldId id="270" r:id="rId28"/>
    <p:sldId id="282" r:id="rId29"/>
    <p:sldId id="283" r:id="rId30"/>
    <p:sldId id="284" r:id="rId31"/>
    <p:sldId id="305" r:id="rId32"/>
    <p:sldId id="286" r:id="rId33"/>
    <p:sldId id="287" r:id="rId34"/>
    <p:sldId id="332" r:id="rId35"/>
    <p:sldId id="288" r:id="rId36"/>
    <p:sldId id="329" r:id="rId37"/>
    <p:sldId id="289" r:id="rId38"/>
    <p:sldId id="290" r:id="rId39"/>
    <p:sldId id="291" r:id="rId40"/>
    <p:sldId id="292" r:id="rId41"/>
    <p:sldId id="323" r:id="rId42"/>
    <p:sldId id="293" r:id="rId43"/>
    <p:sldId id="328" r:id="rId44"/>
    <p:sldId id="295" r:id="rId45"/>
    <p:sldId id="296" r:id="rId46"/>
    <p:sldId id="285" r:id="rId47"/>
    <p:sldId id="297" r:id="rId48"/>
    <p:sldId id="298" r:id="rId49"/>
    <p:sldId id="299" r:id="rId50"/>
    <p:sldId id="300" r:id="rId51"/>
    <p:sldId id="320" r:id="rId52"/>
    <p:sldId id="302" r:id="rId53"/>
    <p:sldId id="303" r:id="rId54"/>
    <p:sldId id="304" r:id="rId55"/>
    <p:sldId id="301" r:id="rId56"/>
    <p:sldId id="306" r:id="rId57"/>
    <p:sldId id="307" r:id="rId58"/>
    <p:sldId id="308" r:id="rId59"/>
    <p:sldId id="309" r:id="rId60"/>
    <p:sldId id="310" r:id="rId61"/>
    <p:sldId id="326" r:id="rId62"/>
    <p:sldId id="327" r:id="rId63"/>
    <p:sldId id="346" r:id="rId64"/>
    <p:sldId id="311" r:id="rId65"/>
    <p:sldId id="348" r:id="rId66"/>
    <p:sldId id="330" r:id="rId67"/>
    <p:sldId id="313" r:id="rId68"/>
    <p:sldId id="314" r:id="rId69"/>
    <p:sldId id="315" r:id="rId70"/>
    <p:sldId id="316" r:id="rId71"/>
    <p:sldId id="340" r:id="rId72"/>
    <p:sldId id="341" r:id="rId73"/>
    <p:sldId id="317" r:id="rId74"/>
    <p:sldId id="321" r:id="rId75"/>
    <p:sldId id="318" r:id="rId76"/>
    <p:sldId id="333" r:id="rId77"/>
    <p:sldId id="334" r:id="rId78"/>
    <p:sldId id="335" r:id="rId79"/>
    <p:sldId id="336" r:id="rId80"/>
    <p:sldId id="337" r:id="rId81"/>
    <p:sldId id="338" r:id="rId82"/>
    <p:sldId id="339" r:id="rId83"/>
    <p:sldId id="342" r:id="rId84"/>
    <p:sldId id="345" r:id="rId85"/>
    <p:sldId id="344" r:id="rId86"/>
    <p:sldId id="343" r:id="rId87"/>
    <p:sldId id="347" r:id="rId8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dzV0xeeiuW7xXGszooctQ==" hashData="u3J9DrcJTl7ZCfhnK/LooSQi1SvyNsEcBU6k165SYMK3J5bxFEibDx7XfW/eq/x+6DCNcKjillk0AihEjIWBP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viewProps" Target="viewProps.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ableStyles" Target="tableStyle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E9150BCA-0E72-44D6-9DEF-A759D045AC72}" type="datetimeFigureOut">
              <a:rPr lang="fr-FR" smtClean="0"/>
              <a:pPr/>
              <a:t>16/06/2025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9150BCA-0E72-44D6-9DEF-A759D045AC72}" type="datetimeFigureOut">
              <a:rPr lang="fr-FR" smtClean="0"/>
              <a:pPr/>
              <a:t>16/06/2025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E9150BCA-0E72-44D6-9DEF-A759D045AC72}" type="datetimeFigureOut">
              <a:rPr lang="fr-FR" smtClean="0"/>
              <a:pPr/>
              <a:t>16/06/2025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9150BCA-0E72-44D6-9DEF-A759D045AC72}" type="datetimeFigureOut">
              <a:rPr lang="fr-FR" smtClean="0"/>
              <a:pPr/>
              <a:t>16/06/2025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9150BCA-0E72-44D6-9DEF-A759D045AC72}" type="datetimeFigureOut">
              <a:rPr lang="fr-FR" smtClean="0"/>
              <a:pPr/>
              <a:t>16/06/2025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E9150BCA-0E72-44D6-9DEF-A759D045AC72}" type="datetimeFigureOut">
              <a:rPr lang="fr-FR" smtClean="0"/>
              <a:pPr/>
              <a:t>16/06/2025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9150BCA-0E72-44D6-9DEF-A759D045AC72}" type="datetimeFigureOut">
              <a:rPr lang="fr-FR" smtClean="0"/>
              <a:pPr/>
              <a:t>16/06/2025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E9150BCA-0E72-44D6-9DEF-A759D045AC72}" type="datetimeFigureOut">
              <a:rPr lang="fr-FR" smtClean="0"/>
              <a:pPr/>
              <a:t>16/06/2025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E9150BCA-0E72-44D6-9DEF-A759D045AC72}" type="datetimeFigureOut">
              <a:rPr lang="fr-FR" smtClean="0"/>
              <a:pPr/>
              <a:t>16/06/2025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9150BCA-0E72-44D6-9DEF-A759D045AC72}" type="datetimeFigureOut">
              <a:rPr lang="fr-FR" smtClean="0"/>
              <a:pPr/>
              <a:t>16/06/2025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9150BCA-0E72-44D6-9DEF-A759D045AC72}" type="datetimeFigureOut">
              <a:rPr lang="fr-FR" smtClean="0"/>
              <a:pPr/>
              <a:t>16/06/2025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390D1DD-3A38-48AC-B4D3-A38E905C648E}"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150BCA-0E72-44D6-9DEF-A759D045AC72}" type="datetimeFigureOut">
              <a:rPr lang="fr-FR" smtClean="0"/>
              <a:pPr/>
              <a:t>16/06/2025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0D1DD-3A38-48AC-B4D3-A38E905C648E}"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fr.wikipedia.org/wiki/Monument_aux_morts_du_P%C3%A8re-Lachaise"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hyperlink" Target="http://fr.wikipedia.org/wiki/1897" TargetMode="External"/><Relationship Id="rId3" Type="http://schemas.openxmlformats.org/officeDocument/2006/relationships/hyperlink" Target="http://fr.wikipedia.org/wiki/Sophie-Charlotte_en_Bavi%C3%A8re" TargetMode="External"/><Relationship Id="rId7" Type="http://schemas.openxmlformats.org/officeDocument/2006/relationships/hyperlink" Target="http://fr.wikipedia.org/wiki/Mai_1897" TargetMode="External"/><Relationship Id="rId2" Type="http://schemas.openxmlformats.org/officeDocument/2006/relationships/image" Target="../media/image24.jpeg"/><Relationship Id="rId1" Type="http://schemas.openxmlformats.org/officeDocument/2006/relationships/slideLayout" Target="../slideLayouts/slideLayout7.xml"/><Relationship Id="rId6" Type="http://schemas.openxmlformats.org/officeDocument/2006/relationships/hyperlink" Target="http://fr.wikipedia.org/wiki/4_mai" TargetMode="External"/><Relationship Id="rId5" Type="http://schemas.openxmlformats.org/officeDocument/2006/relationships/hyperlink" Target="http://fr.wikipedia.org/wiki/Camille_Moreau-N%C3%A9laton" TargetMode="External"/><Relationship Id="rId4" Type="http://schemas.openxmlformats.org/officeDocument/2006/relationships/hyperlink" Target="http://fr.wikipedia.org/wiki/Elisabeth_de_Wittelsbach"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fr.wikipedia.org/wiki/Avion" TargetMode="External"/><Relationship Id="rId7" Type="http://schemas.openxmlformats.org/officeDocument/2006/relationships/hyperlink" Target="http://fr.wikipedia.org/wiki/Charm_el-Cheikh" TargetMode="External"/><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hyperlink" Target="http://fr.wikipedia.org/wiki/2004" TargetMode="External"/><Relationship Id="rId5" Type="http://schemas.openxmlformats.org/officeDocument/2006/relationships/hyperlink" Target="http://fr.wikipedia.org/wiki/3_janvier" TargetMode="External"/><Relationship Id="rId4" Type="http://schemas.openxmlformats.org/officeDocument/2006/relationships/hyperlink" Target="http://fr.wikipedia.org/wiki/Flash_Airlines"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hyperlink" Target="http://fr.wikipedia.org/wiki/Ndjamena" TargetMode="External"/><Relationship Id="rId13" Type="http://schemas.openxmlformats.org/officeDocument/2006/relationships/hyperlink" Target="http://fr.wikipedia.org/wiki/T%C3%A9n%C3%A9r%C3%A9" TargetMode="External"/><Relationship Id="rId3" Type="http://schemas.openxmlformats.org/officeDocument/2006/relationships/hyperlink" Target="http://fr.wikipedia.org/wiki/McDonnell_Douglas_DC-10" TargetMode="External"/><Relationship Id="rId7" Type="http://schemas.openxmlformats.org/officeDocument/2006/relationships/hyperlink" Target="http://fr.wikipedia.org/wiki/Paris" TargetMode="External"/><Relationship Id="rId12" Type="http://schemas.openxmlformats.org/officeDocument/2006/relationships/hyperlink" Target="http://fr.wikipedia.org/wiki/1989" TargetMode="External"/><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hyperlink" Target="http://fr.wikipedia.org/wiki/R%C3%A9publique_du_Congo" TargetMode="External"/><Relationship Id="rId11" Type="http://schemas.openxmlformats.org/officeDocument/2006/relationships/hyperlink" Target="http://fr.wikipedia.org/wiki/Septembre_1989" TargetMode="External"/><Relationship Id="rId5" Type="http://schemas.openxmlformats.org/officeDocument/2006/relationships/hyperlink" Target="http://fr.wikipedia.org/wiki/Brazzaville" TargetMode="External"/><Relationship Id="rId10" Type="http://schemas.openxmlformats.org/officeDocument/2006/relationships/hyperlink" Target="http://fr.wikipedia.org/wiki/19_septembre" TargetMode="External"/><Relationship Id="rId4" Type="http://schemas.openxmlformats.org/officeDocument/2006/relationships/hyperlink" Target="http://fr.wikipedia.org/wiki/Union_de_transports_a%C3%A9riens" TargetMode="External"/><Relationship Id="rId9" Type="http://schemas.openxmlformats.org/officeDocument/2006/relationships/hyperlink" Target="http://fr.wikipedia.org/wiki/Tchad" TargetMode="External"/><Relationship Id="rId14" Type="http://schemas.openxmlformats.org/officeDocument/2006/relationships/hyperlink" Target="http://fr.wikipedia.org/wiki/Niger"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hyperlink" Target="http://fr.wikipedia.org/wiki/Janvier_1885" TargetMode="External"/><Relationship Id="rId3" Type="http://schemas.openxmlformats.org/officeDocument/2006/relationships/hyperlink" Target="http://fr.wikipedia.org/wiki/F%C3%A9vrier_1828" TargetMode="External"/><Relationship Id="rId7" Type="http://schemas.openxmlformats.org/officeDocument/2006/relationships/hyperlink" Target="http://fr.wikipedia.org/wiki/16_janvier" TargetMode="External"/><Relationship Id="rId12" Type="http://schemas.openxmlformats.org/officeDocument/2006/relationships/image" Target="../media/image29.jpeg"/><Relationship Id="rId2" Type="http://schemas.openxmlformats.org/officeDocument/2006/relationships/hyperlink" Target="http://fr.wikipedia.org/wiki/14_f%C3%A9vrier" TargetMode="External"/><Relationship Id="rId1" Type="http://schemas.openxmlformats.org/officeDocument/2006/relationships/slideLayout" Target="../slideLayouts/slideLayout7.xml"/><Relationship Id="rId6" Type="http://schemas.openxmlformats.org/officeDocument/2006/relationships/hyperlink" Target="http://fr.wikipedia.org/wiki/Moselle_(d%C3%A9partement)" TargetMode="External"/><Relationship Id="rId11" Type="http://schemas.openxmlformats.org/officeDocument/2006/relationships/hyperlink" Target="http://fr.wikipedia.org/wiki/Acad%C3%A9mie_fran%C3%A7aise" TargetMode="External"/><Relationship Id="rId5" Type="http://schemas.openxmlformats.org/officeDocument/2006/relationships/hyperlink" Target="http://fr.wikipedia.org/wiki/Dieuze" TargetMode="External"/><Relationship Id="rId10" Type="http://schemas.openxmlformats.org/officeDocument/2006/relationships/hyperlink" Target="http://fr.wikipedia.org/wiki/Paris" TargetMode="External"/><Relationship Id="rId4" Type="http://schemas.openxmlformats.org/officeDocument/2006/relationships/hyperlink" Target="http://fr.wikipedia.org/wiki/1828" TargetMode="External"/><Relationship Id="rId9" Type="http://schemas.openxmlformats.org/officeDocument/2006/relationships/hyperlink" Target="http://fr.wikipedia.org/wiki/1885"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hyperlink" Target="http://fr.wikipedia.org/wiki/Ao%C3%BBt_1935" TargetMode="External"/><Relationship Id="rId13" Type="http://schemas.openxmlformats.org/officeDocument/2006/relationships/image" Target="../media/image36.jpeg"/><Relationship Id="rId3" Type="http://schemas.openxmlformats.org/officeDocument/2006/relationships/hyperlink" Target="http://fr.wikipedia.org/wiki/17_mai" TargetMode="External"/><Relationship Id="rId7" Type="http://schemas.openxmlformats.org/officeDocument/2006/relationships/hyperlink" Target="http://fr.wikipedia.org/wiki/30_ao%C3%BBt" TargetMode="External"/><Relationship Id="rId12" Type="http://schemas.openxmlformats.org/officeDocument/2006/relationships/hyperlink" Target="http://fr.wikipedia.org/wiki/Anduze" TargetMode="External"/><Relationship Id="rId2" Type="http://schemas.openxmlformats.org/officeDocument/2006/relationships/hyperlink" Target="http://fr.wikipedia.org/wiki/Asni%C3%A8res-sur-Seine" TargetMode="External"/><Relationship Id="rId1" Type="http://schemas.openxmlformats.org/officeDocument/2006/relationships/slideLayout" Target="../slideLayouts/slideLayout7.xml"/><Relationship Id="rId6" Type="http://schemas.openxmlformats.org/officeDocument/2006/relationships/hyperlink" Target="http://fr.wikipedia.org/wiki/Moscou" TargetMode="External"/><Relationship Id="rId11" Type="http://schemas.openxmlformats.org/officeDocument/2006/relationships/hyperlink" Target="http://fr.wikipedia.org/wiki/C%C3%A9vennes" TargetMode="External"/><Relationship Id="rId5" Type="http://schemas.openxmlformats.org/officeDocument/2006/relationships/hyperlink" Target="http://fr.wikipedia.org/wiki/1873_en_litt%C3%A9rature" TargetMode="External"/><Relationship Id="rId10" Type="http://schemas.openxmlformats.org/officeDocument/2006/relationships/hyperlink" Target="http://fr.wikipedia.org/wiki/Protestantisme" TargetMode="External"/><Relationship Id="rId4" Type="http://schemas.openxmlformats.org/officeDocument/2006/relationships/hyperlink" Target="http://fr.wikipedia.org/wiki/Mai_1873" TargetMode="External"/><Relationship Id="rId9" Type="http://schemas.openxmlformats.org/officeDocument/2006/relationships/hyperlink" Target="http://fr.wikipedia.org/wiki/1935_en_litt%C3%A9rature"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http://fr.wikipedia.org/wiki/Tombe_d'Oscar_Wilde"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8" Type="http://schemas.openxmlformats.org/officeDocument/2006/relationships/hyperlink" Target="http://fr.wikipedia.org/wiki/Seine_(d%C3%A9partement)" TargetMode="External"/><Relationship Id="rId13" Type="http://schemas.openxmlformats.org/officeDocument/2006/relationships/hyperlink" Target="http://fr.wikipedia.org/wiki/Romantisme" TargetMode="External"/><Relationship Id="rId3" Type="http://schemas.openxmlformats.org/officeDocument/2006/relationships/hyperlink" Target="http://fr.wikipedia.org/wiki/26_avril" TargetMode="External"/><Relationship Id="rId7" Type="http://schemas.openxmlformats.org/officeDocument/2006/relationships/hyperlink" Target="http://fr.wikipedia.org/wiki/Eug%C3%A8ne_Delacroix" TargetMode="External"/><Relationship Id="rId12" Type="http://schemas.openxmlformats.org/officeDocument/2006/relationships/hyperlink" Target="http://fr.wikipedia.org/wiki/Paris" TargetMode="External"/><Relationship Id="rId2" Type="http://schemas.openxmlformats.org/officeDocument/2006/relationships/image" Target="../media/image44.jpeg"/><Relationship Id="rId1" Type="http://schemas.openxmlformats.org/officeDocument/2006/relationships/slideLayout" Target="../slideLayouts/slideLayout7.xml"/><Relationship Id="rId6" Type="http://schemas.openxmlformats.org/officeDocument/2006/relationships/hyperlink" Target="http://fr.wikipedia.org/wiki/Saint-Maurice_(Val-de-Marne)" TargetMode="External"/><Relationship Id="rId11" Type="http://schemas.openxmlformats.org/officeDocument/2006/relationships/hyperlink" Target="http://fr.wikipedia.org/wiki/1863" TargetMode="External"/><Relationship Id="rId5" Type="http://schemas.openxmlformats.org/officeDocument/2006/relationships/hyperlink" Target="http://fr.wikipedia.org/wiki/1798" TargetMode="External"/><Relationship Id="rId15" Type="http://schemas.openxmlformats.org/officeDocument/2006/relationships/hyperlink" Target="http://fr.wikipedia.org/wiki/XIXe_si%C3%A8cle" TargetMode="External"/><Relationship Id="rId10" Type="http://schemas.openxmlformats.org/officeDocument/2006/relationships/hyperlink" Target="http://fr.wikipedia.org/wiki/Ao%C3%BBt_1863" TargetMode="External"/><Relationship Id="rId4" Type="http://schemas.openxmlformats.org/officeDocument/2006/relationships/hyperlink" Target="http://fr.wikipedia.org/wiki/Avril_1798" TargetMode="External"/><Relationship Id="rId9" Type="http://schemas.openxmlformats.org/officeDocument/2006/relationships/hyperlink" Target="http://fr.wikipedia.org/wiki/13_ao%C3%BBt" TargetMode="External"/><Relationship Id="rId14" Type="http://schemas.openxmlformats.org/officeDocument/2006/relationships/hyperlink" Target="http://fr.wikipedia.org/wiki/France"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openxmlformats.org/officeDocument/2006/relationships/hyperlink" Target="http://fr.wikipedia.org/wiki/Paris" TargetMode="External"/><Relationship Id="rId13" Type="http://schemas.openxmlformats.org/officeDocument/2006/relationships/hyperlink" Target="http://fr.wikipedia.org/wiki/Lib%C3%A9ralisme" TargetMode="External"/><Relationship Id="rId18" Type="http://schemas.openxmlformats.org/officeDocument/2006/relationships/image" Target="../media/image50.jpeg"/><Relationship Id="rId3" Type="http://schemas.openxmlformats.org/officeDocument/2006/relationships/hyperlink" Target="http://fr.wikipedia.org/wiki/France" TargetMode="External"/><Relationship Id="rId7" Type="http://schemas.openxmlformats.org/officeDocument/2006/relationships/hyperlink" Target="http://fr.wikipedia.org/wiki/1767" TargetMode="External"/><Relationship Id="rId12" Type="http://schemas.openxmlformats.org/officeDocument/2006/relationships/hyperlink" Target="http://fr.wikipedia.org/wiki/Banque_de_France" TargetMode="External"/><Relationship Id="rId17" Type="http://schemas.openxmlformats.org/officeDocument/2006/relationships/hyperlink" Target="http://fr.wikipedia.org/wiki/Louis-Philippe_Ier" TargetMode="External"/><Relationship Id="rId2" Type="http://schemas.openxmlformats.org/officeDocument/2006/relationships/hyperlink" Target="http://fr.wikipedia.org/wiki/Homme_politique" TargetMode="External"/><Relationship Id="rId16" Type="http://schemas.openxmlformats.org/officeDocument/2006/relationships/hyperlink" Target="http://fr.wikipedia.org/wiki/Pr%C3%A9sident_du_Conseil" TargetMode="External"/><Relationship Id="rId1" Type="http://schemas.openxmlformats.org/officeDocument/2006/relationships/slideLayout" Target="../slideLayouts/slideLayout7.xml"/><Relationship Id="rId6" Type="http://schemas.openxmlformats.org/officeDocument/2006/relationships/hyperlink" Target="http://fr.wikipedia.org/wiki/24_octobre" TargetMode="External"/><Relationship Id="rId11" Type="http://schemas.openxmlformats.org/officeDocument/2006/relationships/hyperlink" Target="http://fr.wikipedia.org/wiki/1844" TargetMode="External"/><Relationship Id="rId5" Type="http://schemas.openxmlformats.org/officeDocument/2006/relationships/hyperlink" Target="http://fr.wikipedia.org/wiki/Pyr%C3%A9n%C3%A9es-Atlantiques" TargetMode="External"/><Relationship Id="rId15" Type="http://schemas.openxmlformats.org/officeDocument/2006/relationships/hyperlink" Target="http://fr.wikipedia.org/wiki/1830" TargetMode="External"/><Relationship Id="rId10" Type="http://schemas.openxmlformats.org/officeDocument/2006/relationships/hyperlink" Target="http://fr.wikipedia.org/wiki/Mai_1844" TargetMode="External"/><Relationship Id="rId4" Type="http://schemas.openxmlformats.org/officeDocument/2006/relationships/hyperlink" Target="http://fr.wikipedia.org/wiki/Bayonne" TargetMode="External"/><Relationship Id="rId9" Type="http://schemas.openxmlformats.org/officeDocument/2006/relationships/hyperlink" Target="http://fr.wikipedia.org/wiki/26_mai" TargetMode="External"/><Relationship Id="rId14" Type="http://schemas.openxmlformats.org/officeDocument/2006/relationships/hyperlink" Target="http://fr.wikipedia.org/wiki/Trois_Glorieuses" TargetMode="External"/></Relationships>
</file>

<file path=ppt/slides/_rels/slide49.xml.rels><?xml version="1.0" encoding="UTF-8" standalone="yes"?>
<Relationships xmlns="http://schemas.openxmlformats.org/package/2006/relationships"><Relationship Id="rId3" Type="http://schemas.openxmlformats.org/officeDocument/2006/relationships/hyperlink" Target="http://fr.wikipedia.org/wiki/Arm%C3%A9nien" TargetMode="External"/><Relationship Id="rId2" Type="http://schemas.openxmlformats.org/officeDocument/2006/relationships/image" Target="../media/image51.jpeg"/><Relationship Id="rId1" Type="http://schemas.openxmlformats.org/officeDocument/2006/relationships/slideLayout" Target="../slideLayouts/slideLayout7.xml"/><Relationship Id="rId6" Type="http://schemas.openxmlformats.org/officeDocument/2006/relationships/hyperlink" Target="http://fr.wikipedia.org/wiki/1927" TargetMode="External"/><Relationship Id="rId5" Type="http://schemas.openxmlformats.org/officeDocument/2006/relationships/hyperlink" Target="http://fr.wikipedia.org/wiki/1865" TargetMode="External"/><Relationship Id="rId4" Type="http://schemas.openxmlformats.org/officeDocument/2006/relationships/hyperlink" Target="http://fr.wikipedia.org/wiki/Arm%C3%A9nie" TargetMode="Externa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openxmlformats.org/officeDocument/2006/relationships/hyperlink" Target="http://fr.wikipedia.org/wiki/D%C3%A9cembre_2001" TargetMode="External"/><Relationship Id="rId13" Type="http://schemas.openxmlformats.org/officeDocument/2006/relationships/hyperlink" Target="http://fr.wikipedia.org/wiki/Acteur" TargetMode="External"/><Relationship Id="rId3" Type="http://schemas.openxmlformats.org/officeDocument/2006/relationships/hyperlink" Target="http://fr.wikipedia.org/wiki/24_octobre" TargetMode="External"/><Relationship Id="rId7" Type="http://schemas.openxmlformats.org/officeDocument/2006/relationships/hyperlink" Target="http://fr.wikipedia.org/wiki/18_d%C3%A9cembre" TargetMode="External"/><Relationship Id="rId12" Type="http://schemas.openxmlformats.org/officeDocument/2006/relationships/hyperlink" Target="http://fr.wikipedia.org/wiki/Pianiste" TargetMode="External"/><Relationship Id="rId17" Type="http://schemas.openxmlformats.org/officeDocument/2006/relationships/hyperlink" Target="http://fr.wikipedia.org/wiki/Cravate" TargetMode="External"/><Relationship Id="rId2" Type="http://schemas.openxmlformats.org/officeDocument/2006/relationships/image" Target="../media/image53.jpeg"/><Relationship Id="rId16" Type="http://schemas.openxmlformats.org/officeDocument/2006/relationships/hyperlink" Target="http://fr.wikipedia.org/wiki/Gilbert_B%C3%A9caud" TargetMode="External"/><Relationship Id="rId1" Type="http://schemas.openxmlformats.org/officeDocument/2006/relationships/slideLayout" Target="../slideLayouts/slideLayout7.xml"/><Relationship Id="rId6" Type="http://schemas.openxmlformats.org/officeDocument/2006/relationships/hyperlink" Target="http://fr.wikipedia.org/wiki/Toulon" TargetMode="External"/><Relationship Id="rId11" Type="http://schemas.openxmlformats.org/officeDocument/2006/relationships/hyperlink" Target="http://fr.wikipedia.org/wiki/Chanteur" TargetMode="External"/><Relationship Id="rId5" Type="http://schemas.openxmlformats.org/officeDocument/2006/relationships/hyperlink" Target="http://fr.wikipedia.org/wiki/1927" TargetMode="External"/><Relationship Id="rId15" Type="http://schemas.openxmlformats.org/officeDocument/2006/relationships/hyperlink" Target="http://fr.wikipedia.org/wiki/Swing_(musique)" TargetMode="External"/><Relationship Id="rId10" Type="http://schemas.openxmlformats.org/officeDocument/2006/relationships/hyperlink" Target="http://fr.wikipedia.org/wiki/Paris" TargetMode="External"/><Relationship Id="rId4" Type="http://schemas.openxmlformats.org/officeDocument/2006/relationships/hyperlink" Target="http://fr.wikipedia.org/wiki/Octobre_1927" TargetMode="External"/><Relationship Id="rId9" Type="http://schemas.openxmlformats.org/officeDocument/2006/relationships/hyperlink" Target="http://fr.wikipedia.org/wiki/2001" TargetMode="External"/><Relationship Id="rId14" Type="http://schemas.openxmlformats.org/officeDocument/2006/relationships/hyperlink" Target="http://fr.wikipedia.org/wiki/L'Olympia" TargetMode="External"/></Relationships>
</file>

<file path=ppt/slides/_rels/slide53.xml.rels><?xml version="1.0" encoding="UTF-8" standalone="yes"?>
<Relationships xmlns="http://schemas.openxmlformats.org/package/2006/relationships"><Relationship Id="rId8" Type="http://schemas.openxmlformats.org/officeDocument/2006/relationships/hyperlink" Target="http://fr.wikipedia.org/wiki/Juin_1994" TargetMode="External"/><Relationship Id="rId13" Type="http://schemas.openxmlformats.org/officeDocument/2006/relationships/hyperlink" Target="http://fr.wikipedia.org/wiki/Acteur" TargetMode="External"/><Relationship Id="rId3" Type="http://schemas.openxmlformats.org/officeDocument/2006/relationships/hyperlink" Target="http://fr.wikipedia.org/wiki/16_septembre" TargetMode="External"/><Relationship Id="rId7" Type="http://schemas.openxmlformats.org/officeDocument/2006/relationships/hyperlink" Target="http://fr.wikipedia.org/wiki/14_juin" TargetMode="External"/><Relationship Id="rId12" Type="http://schemas.openxmlformats.org/officeDocument/2006/relationships/hyperlink" Target="http://fr.wikipedia.org/wiki/Auteur-compositeur-interpr%C3%A8te" TargetMode="External"/><Relationship Id="rId2" Type="http://schemas.openxmlformats.org/officeDocument/2006/relationships/image" Target="../media/image54.jpeg"/><Relationship Id="rId1" Type="http://schemas.openxmlformats.org/officeDocument/2006/relationships/slideLayout" Target="../slideLayouts/slideLayout7.xml"/><Relationship Id="rId6" Type="http://schemas.openxmlformats.org/officeDocument/2006/relationships/hyperlink" Target="http://fr.wikipedia.org/wiki/Paris" TargetMode="External"/><Relationship Id="rId11" Type="http://schemas.openxmlformats.org/officeDocument/2006/relationships/hyperlink" Target="http://fr.wikipedia.org/wiki/Chanteur" TargetMode="External"/><Relationship Id="rId5" Type="http://schemas.openxmlformats.org/officeDocument/2006/relationships/hyperlink" Target="http://fr.wikipedia.org/wiki/1922" TargetMode="External"/><Relationship Id="rId10" Type="http://schemas.openxmlformats.org/officeDocument/2006/relationships/hyperlink" Target="http://fr.wikipedia.org/wiki/Neuilly-sur-Seine" TargetMode="External"/><Relationship Id="rId4" Type="http://schemas.openxmlformats.org/officeDocument/2006/relationships/hyperlink" Target="http://fr.wikipedia.org/wiki/Septembre_1922" TargetMode="External"/><Relationship Id="rId9" Type="http://schemas.openxmlformats.org/officeDocument/2006/relationships/hyperlink" Target="http://fr.wikipedia.org/wiki/1994" TargetMode="External"/><Relationship Id="rId14" Type="http://schemas.openxmlformats.org/officeDocument/2006/relationships/hyperlink" Target="http://fr.wikipedia.org/wiki/France" TargetMode="External"/></Relationships>
</file>

<file path=ppt/slides/_rels/slide54.xml.rels><?xml version="1.0" encoding="UTF-8" standalone="yes"?>
<Relationships xmlns="http://schemas.openxmlformats.org/package/2006/relationships"><Relationship Id="rId8" Type="http://schemas.openxmlformats.org/officeDocument/2006/relationships/hyperlink" Target="http://fr.wikipedia.org/wiki/11_octobre" TargetMode="External"/><Relationship Id="rId3" Type="http://schemas.openxmlformats.org/officeDocument/2006/relationships/hyperlink" Target="http://fr.wikipedia.org/wiki/12_octobre" TargetMode="External"/><Relationship Id="rId7" Type="http://schemas.openxmlformats.org/officeDocument/2006/relationships/hyperlink" Target="http://fr.wikipedia.org/wiki/Franck_Alamo" TargetMode="External"/><Relationship Id="rId12" Type="http://schemas.openxmlformats.org/officeDocument/2006/relationships/hyperlink" Target="http://fr.wikipedia.org/wiki/France" TargetMode="External"/><Relationship Id="rId2" Type="http://schemas.openxmlformats.org/officeDocument/2006/relationships/image" Target="../media/image55.jpeg"/><Relationship Id="rId1" Type="http://schemas.openxmlformats.org/officeDocument/2006/relationships/slideLayout" Target="../slideLayouts/slideLayout7.xml"/><Relationship Id="rId6" Type="http://schemas.openxmlformats.org/officeDocument/2006/relationships/hyperlink" Target="http://fr.wikipedia.org/wiki/Paris" TargetMode="External"/><Relationship Id="rId11" Type="http://schemas.openxmlformats.org/officeDocument/2006/relationships/hyperlink" Target="http://fr.wikipedia.org/wiki/Chanteur" TargetMode="External"/><Relationship Id="rId5" Type="http://schemas.openxmlformats.org/officeDocument/2006/relationships/hyperlink" Target="http://fr.wikipedia.org/wiki/1941_en_musique" TargetMode="External"/><Relationship Id="rId10" Type="http://schemas.openxmlformats.org/officeDocument/2006/relationships/hyperlink" Target="http://fr.wikipedia.org/wiki/2012" TargetMode="External"/><Relationship Id="rId4" Type="http://schemas.openxmlformats.org/officeDocument/2006/relationships/hyperlink" Target="http://fr.wikipedia.org/wiki/Octobre_1941" TargetMode="External"/><Relationship Id="rId9" Type="http://schemas.openxmlformats.org/officeDocument/2006/relationships/hyperlink" Target="http://fr.wikipedia.org/wiki/Octobre_2012" TargetMode="Externa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hyperlink" Target="http://fr.wikipedia.org/wiki/Octobre_1963" TargetMode="External"/><Relationship Id="rId13" Type="http://schemas.openxmlformats.org/officeDocument/2006/relationships/hyperlink" Target="http://fr.wikipedia.org/wiki/Music-hall" TargetMode="External"/><Relationship Id="rId18" Type="http://schemas.openxmlformats.org/officeDocument/2006/relationships/hyperlink" Target="http://fr.wikipedia.org/wiki/Mon_l%C3%A9gionnaire" TargetMode="External"/><Relationship Id="rId3" Type="http://schemas.openxmlformats.org/officeDocument/2006/relationships/hyperlink" Target="http://fr.wikipedia.org/wiki/19_d%C3%A9cembre" TargetMode="External"/><Relationship Id="rId21" Type="http://schemas.openxmlformats.org/officeDocument/2006/relationships/hyperlink" Target="http://fr.wikipedia.org/wiki/Mon_Dieu" TargetMode="External"/><Relationship Id="rId7" Type="http://schemas.openxmlformats.org/officeDocument/2006/relationships/hyperlink" Target="http://fr.wikipedia.org/wiki/10_octobre" TargetMode="External"/><Relationship Id="rId12" Type="http://schemas.openxmlformats.org/officeDocument/2006/relationships/hyperlink" Target="http://fr.wikipedia.org/wiki/France" TargetMode="External"/><Relationship Id="rId17" Type="http://schemas.openxmlformats.org/officeDocument/2006/relationships/hyperlink" Target="http://fr.wikipedia.org/wiki/Hymne_%C3%A0_l'amour" TargetMode="External"/><Relationship Id="rId2" Type="http://schemas.openxmlformats.org/officeDocument/2006/relationships/image" Target="../media/image58.jpeg"/><Relationship Id="rId16" Type="http://schemas.openxmlformats.org/officeDocument/2006/relationships/hyperlink" Target="http://fr.wikipedia.org/wiki/Non,_je_ne_regrette_rien" TargetMode="External"/><Relationship Id="rId20" Type="http://schemas.openxmlformats.org/officeDocument/2006/relationships/hyperlink" Target="http://fr.wikipedia.org/wiki/Milord" TargetMode="External"/><Relationship Id="rId1" Type="http://schemas.openxmlformats.org/officeDocument/2006/relationships/slideLayout" Target="../slideLayouts/slideLayout7.xml"/><Relationship Id="rId6" Type="http://schemas.openxmlformats.org/officeDocument/2006/relationships/hyperlink" Target="http://fr.wikipedia.org/wiki/Paris" TargetMode="External"/><Relationship Id="rId11" Type="http://schemas.openxmlformats.org/officeDocument/2006/relationships/hyperlink" Target="http://fr.wikipedia.org/wiki/Chanteuse" TargetMode="External"/><Relationship Id="rId5" Type="http://schemas.openxmlformats.org/officeDocument/2006/relationships/hyperlink" Target="http://fr.wikipedia.org/wiki/1915" TargetMode="External"/><Relationship Id="rId15" Type="http://schemas.openxmlformats.org/officeDocument/2006/relationships/hyperlink" Target="http://fr.wikipedia.org/wiki/La_Vie_en_rose" TargetMode="External"/><Relationship Id="rId10" Type="http://schemas.openxmlformats.org/officeDocument/2006/relationships/hyperlink" Target="http://fr.wikipedia.org/wiki/Grasse" TargetMode="External"/><Relationship Id="rId19" Type="http://schemas.openxmlformats.org/officeDocument/2006/relationships/hyperlink" Target="http://fr.wikipedia.org/wiki/La_Foule_(chanson)" TargetMode="External"/><Relationship Id="rId4" Type="http://schemas.openxmlformats.org/officeDocument/2006/relationships/hyperlink" Target="http://fr.wikipedia.org/wiki/D%C3%A9cembre_1915" TargetMode="External"/><Relationship Id="rId9" Type="http://schemas.openxmlformats.org/officeDocument/2006/relationships/hyperlink" Target="http://fr.wikipedia.org/wiki/1963" TargetMode="External"/><Relationship Id="rId14" Type="http://schemas.openxmlformats.org/officeDocument/2006/relationships/hyperlink" Target="http://fr.wikipedia.org/wiki/Chanson_r%C3%A9aliste" TargetMode="External"/><Relationship Id="rId22" Type="http://schemas.openxmlformats.org/officeDocument/2006/relationships/hyperlink" Target="http://fr.wikipedia.org/wiki/L'Accord%C3%A9oniste" TargetMode="External"/></Relationships>
</file>

<file path=ppt/slides/_rels/slide58.xml.rels><?xml version="1.0" encoding="UTF-8" standalone="yes"?>
<Relationships xmlns="http://schemas.openxmlformats.org/package/2006/relationships"><Relationship Id="rId8" Type="http://schemas.openxmlformats.org/officeDocument/2006/relationships/hyperlink" Target="http://fr.wikipedia.org/wiki/2009" TargetMode="External"/><Relationship Id="rId13" Type="http://schemas.openxmlformats.org/officeDocument/2006/relationships/hyperlink" Target="http://fr.wikipedia.org/wiki/Rock_fran%C3%A7ais" TargetMode="External"/><Relationship Id="rId3" Type="http://schemas.openxmlformats.org/officeDocument/2006/relationships/hyperlink" Target="http://fr.wikipedia.org/wiki/1er_d%C3%A9cembre" TargetMode="External"/><Relationship Id="rId7" Type="http://schemas.openxmlformats.org/officeDocument/2006/relationships/hyperlink" Target="http://fr.wikipedia.org/wiki/Mars_2009" TargetMode="External"/><Relationship Id="rId12" Type="http://schemas.openxmlformats.org/officeDocument/2006/relationships/hyperlink" Target="http://fr.wikipedia.org/wiki/Chanson_fran%C3%A7aise" TargetMode="External"/><Relationship Id="rId2" Type="http://schemas.openxmlformats.org/officeDocument/2006/relationships/image" Target="../media/image59.jpeg"/><Relationship Id="rId1" Type="http://schemas.openxmlformats.org/officeDocument/2006/relationships/slideLayout" Target="../slideLayouts/slideLayout7.xml"/><Relationship Id="rId6" Type="http://schemas.openxmlformats.org/officeDocument/2006/relationships/hyperlink" Target="http://fr.wikipedia.org/wiki/14_mars" TargetMode="External"/><Relationship Id="rId11" Type="http://schemas.openxmlformats.org/officeDocument/2006/relationships/hyperlink" Target="http://fr.wikipedia.org/wiki/France" TargetMode="External"/><Relationship Id="rId5" Type="http://schemas.openxmlformats.org/officeDocument/2006/relationships/hyperlink" Target="http://fr.wikipedia.org/wiki/1947" TargetMode="External"/><Relationship Id="rId15" Type="http://schemas.openxmlformats.org/officeDocument/2006/relationships/hyperlink" Target="http://fr.wikipedia.org/wiki/Victoires_de_la_musique" TargetMode="External"/><Relationship Id="rId10" Type="http://schemas.openxmlformats.org/officeDocument/2006/relationships/hyperlink" Target="http://fr.wikipedia.org/wiki/Auteur-compositeur-interpr%C3%A8te" TargetMode="External"/><Relationship Id="rId4" Type="http://schemas.openxmlformats.org/officeDocument/2006/relationships/hyperlink" Target="http://fr.wikipedia.org/wiki/D%C3%A9cembre_1947" TargetMode="External"/><Relationship Id="rId9" Type="http://schemas.openxmlformats.org/officeDocument/2006/relationships/hyperlink" Target="http://fr.wikipedia.org/wiki/Alain_Bashung" TargetMode="External"/><Relationship Id="rId14" Type="http://schemas.openxmlformats.org/officeDocument/2006/relationships/hyperlink" Target="http://fr.wikipedia.org/wiki/Ann%C3%A9es_1980" TargetMode="External"/></Relationships>
</file>

<file path=ppt/slides/_rels/slide59.xml.rels><?xml version="1.0" encoding="UTF-8" standalone="yes"?>
<Relationships xmlns="http://schemas.openxmlformats.org/package/2006/relationships"><Relationship Id="rId8" Type="http://schemas.openxmlformats.org/officeDocument/2006/relationships/hyperlink" Target="http://fr.wikipedia.org/wiki/Janvier_2010" TargetMode="External"/><Relationship Id="rId13" Type="http://schemas.openxmlformats.org/officeDocument/2006/relationships/hyperlink" Target="http://fr.wikipedia.org/wiki/Artiste_peintre" TargetMode="External"/><Relationship Id="rId3" Type="http://schemas.openxmlformats.org/officeDocument/2006/relationships/hyperlink" Target="http://fr.wikipedia.org/wiki/Ch%C3%A2lons-sur-Marne" TargetMode="External"/><Relationship Id="rId7" Type="http://schemas.openxmlformats.org/officeDocument/2006/relationships/hyperlink" Target="http://fr.wikipedia.org/wiki/10_janvier" TargetMode="External"/><Relationship Id="rId12" Type="http://schemas.openxmlformats.org/officeDocument/2006/relationships/hyperlink" Target="http://fr.wikipedia.org/wiki/Dessinateur" TargetMode="External"/><Relationship Id="rId2" Type="http://schemas.openxmlformats.org/officeDocument/2006/relationships/image" Target="../media/image60.jpeg"/><Relationship Id="rId1" Type="http://schemas.openxmlformats.org/officeDocument/2006/relationships/slideLayout" Target="../slideLayouts/slideLayout7.xml"/><Relationship Id="rId6" Type="http://schemas.openxmlformats.org/officeDocument/2006/relationships/hyperlink" Target="http://fr.wikipedia.org/wiki/1963" TargetMode="External"/><Relationship Id="rId11" Type="http://schemas.openxmlformats.org/officeDocument/2006/relationships/hyperlink" Target="http://fr.wikipedia.org/wiki/Chanteur" TargetMode="External"/><Relationship Id="rId5" Type="http://schemas.openxmlformats.org/officeDocument/2006/relationships/hyperlink" Target="http://fr.wikipedia.org/wiki/Avril_1963" TargetMode="External"/><Relationship Id="rId15" Type="http://schemas.openxmlformats.org/officeDocument/2006/relationships/hyperlink" Target="http://fr.wikipedia.org/wiki/France" TargetMode="External"/><Relationship Id="rId10" Type="http://schemas.openxmlformats.org/officeDocument/2006/relationships/hyperlink" Target="http://fr.wikipedia.org/wiki/Paris" TargetMode="External"/><Relationship Id="rId4" Type="http://schemas.openxmlformats.org/officeDocument/2006/relationships/hyperlink" Target="http://fr.wikipedia.org/wiki/24_avril" TargetMode="External"/><Relationship Id="rId9" Type="http://schemas.openxmlformats.org/officeDocument/2006/relationships/hyperlink" Target="http://fr.wikipedia.org/wiki/2010" TargetMode="External"/><Relationship Id="rId14" Type="http://schemas.openxmlformats.org/officeDocument/2006/relationships/hyperlink" Target="http://fr.wikipedia.org/wiki/Po%C3%A8te" TargetMode="External"/></Relationships>
</file>

<file path=ppt/slides/_rels/slide6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hyperlink" Target="http://fr.wikipedia.org/wiki/31_mai" TargetMode="External"/><Relationship Id="rId13" Type="http://schemas.openxmlformats.org/officeDocument/2006/relationships/hyperlink" Target="http://fr.wikipedia.org/wiki/F%C3%A9vrier_1903" TargetMode="External"/><Relationship Id="rId3" Type="http://schemas.openxmlformats.org/officeDocument/2006/relationships/hyperlink" Target="http://fr.wikipedia.org/wiki/Chansonnier_(humoriste)" TargetMode="External"/><Relationship Id="rId7" Type="http://schemas.openxmlformats.org/officeDocument/2006/relationships/hyperlink" Target="http://fr.wikipedia.org/wiki/Seine_(d%C3%A9partement)" TargetMode="External"/><Relationship Id="rId12" Type="http://schemas.openxmlformats.org/officeDocument/2006/relationships/hyperlink" Target="http://fr.wikipedia.org/wiki/23_f%C3%A9vrier" TargetMode="External"/><Relationship Id="rId2" Type="http://schemas.openxmlformats.org/officeDocument/2006/relationships/image" Target="../media/image64.jpeg"/><Relationship Id="rId16" Type="http://schemas.openxmlformats.org/officeDocument/2006/relationships/hyperlink" Target="http://fr.wikipedia.org/wiki/La_Semaine_sanglante" TargetMode="External"/><Relationship Id="rId1" Type="http://schemas.openxmlformats.org/officeDocument/2006/relationships/slideLayout" Target="../slideLayouts/slideLayout7.xml"/><Relationship Id="rId6" Type="http://schemas.openxmlformats.org/officeDocument/2006/relationships/hyperlink" Target="http://fr.wikipedia.org/wiki/Boulogne-Billancourt" TargetMode="External"/><Relationship Id="rId11" Type="http://schemas.openxmlformats.org/officeDocument/2006/relationships/hyperlink" Target="http://fr.wikipedia.org/wiki/Paris" TargetMode="External"/><Relationship Id="rId5" Type="http://schemas.openxmlformats.org/officeDocument/2006/relationships/hyperlink" Target="http://fr.wikipedia.org/wiki/Commune_de_Paris_(1871)" TargetMode="External"/><Relationship Id="rId15" Type="http://schemas.openxmlformats.org/officeDocument/2006/relationships/hyperlink" Target="http://fr.wikipedia.org/wiki/Le_Temps_des_cerises_(chanson)" TargetMode="External"/><Relationship Id="rId10" Type="http://schemas.openxmlformats.org/officeDocument/2006/relationships/hyperlink" Target="http://fr.wikipedia.org/wiki/1836" TargetMode="External"/><Relationship Id="rId4" Type="http://schemas.openxmlformats.org/officeDocument/2006/relationships/hyperlink" Target="http://fr.wikipedia.org/wiki/Montmartre" TargetMode="External"/><Relationship Id="rId9" Type="http://schemas.openxmlformats.org/officeDocument/2006/relationships/hyperlink" Target="http://fr.wikipedia.org/wiki/Mai_1836" TargetMode="External"/><Relationship Id="rId14" Type="http://schemas.openxmlformats.org/officeDocument/2006/relationships/hyperlink" Target="http://fr.wikipedia.org/wiki/1903" TargetMode="Externa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67.jpeg"/></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8" Type="http://schemas.openxmlformats.org/officeDocument/2006/relationships/hyperlink" Target="http://fr.wikipedia.org/wiki/Octobre_1899" TargetMode="External"/><Relationship Id="rId13" Type="http://schemas.openxmlformats.org/officeDocument/2006/relationships/hyperlink" Target="http://fr.wikipedia.org/wiki/1974" TargetMode="External"/><Relationship Id="rId3" Type="http://schemas.openxmlformats.org/officeDocument/2006/relationships/hyperlink" Target="http://fr.wikipedia.org/wiki/%C3%89crivain" TargetMode="External"/><Relationship Id="rId7" Type="http://schemas.openxmlformats.org/officeDocument/2006/relationships/hyperlink" Target="http://fr.wikipedia.org/wiki/19_octobre" TargetMode="External"/><Relationship Id="rId12" Type="http://schemas.openxmlformats.org/officeDocument/2006/relationships/hyperlink" Target="http://fr.wikipedia.org/wiki/Juin_1974" TargetMode="External"/><Relationship Id="rId2" Type="http://schemas.openxmlformats.org/officeDocument/2006/relationships/hyperlink" Target="http://fr.wikipedia.org/wiki/Po%C3%A8te" TargetMode="External"/><Relationship Id="rId16" Type="http://schemas.openxmlformats.org/officeDocument/2006/relationships/image" Target="../media/image70.jpeg"/><Relationship Id="rId1" Type="http://schemas.openxmlformats.org/officeDocument/2006/relationships/slideLayout" Target="../slideLayouts/slideLayout7.xml"/><Relationship Id="rId6" Type="http://schemas.openxmlformats.org/officeDocument/2006/relationships/hyperlink" Target="http://fr.wikipedia.org/wiki/Guatemala_(ville)" TargetMode="External"/><Relationship Id="rId11" Type="http://schemas.openxmlformats.org/officeDocument/2006/relationships/hyperlink" Target="http://fr.wikipedia.org/wiki/9_juin" TargetMode="External"/><Relationship Id="rId5" Type="http://schemas.openxmlformats.org/officeDocument/2006/relationships/hyperlink" Target="http://fr.wikipedia.org/wiki/Prix_Nobel_de_litt%C3%A9rature" TargetMode="External"/><Relationship Id="rId15" Type="http://schemas.openxmlformats.org/officeDocument/2006/relationships/hyperlink" Target="http://fr.wikipedia.org/wiki/Cimeti%C3%A8re_du_P%C3%A8re-Lachaise" TargetMode="External"/><Relationship Id="rId10" Type="http://schemas.openxmlformats.org/officeDocument/2006/relationships/hyperlink" Target="http://fr.wikipedia.org/wiki/Madrid" TargetMode="External"/><Relationship Id="rId4" Type="http://schemas.openxmlformats.org/officeDocument/2006/relationships/hyperlink" Target="http://fr.wikipedia.org/wiki/Diplomatie" TargetMode="External"/><Relationship Id="rId9" Type="http://schemas.openxmlformats.org/officeDocument/2006/relationships/hyperlink" Target="http://fr.wikipedia.org/wiki/1899" TargetMode="External"/><Relationship Id="rId14" Type="http://schemas.openxmlformats.org/officeDocument/2006/relationships/hyperlink" Target="http://fr.wikipedia.org/wiki/Paris" TargetMode="External"/></Relationships>
</file>

<file path=ppt/slides/_rels/slide69.xml.rels><?xml version="1.0" encoding="UTF-8" standalone="yes"?>
<Relationships xmlns="http://schemas.openxmlformats.org/package/2006/relationships"><Relationship Id="rId8" Type="http://schemas.openxmlformats.org/officeDocument/2006/relationships/hyperlink" Target="http://fr.wikipedia.org/wiki/Chamb%C3%A9ry" TargetMode="External"/><Relationship Id="rId3" Type="http://schemas.openxmlformats.org/officeDocument/2006/relationships/hyperlink" Target="http://fr.wikipedia.org/wiki/Producteur_de_cin%C3%A9ma" TargetMode="External"/><Relationship Id="rId7" Type="http://schemas.openxmlformats.org/officeDocument/2006/relationships/hyperlink" Target="http://fr.wikipedia.org/wiki/1941" TargetMode="External"/><Relationship Id="rId12" Type="http://schemas.openxmlformats.org/officeDocument/2006/relationships/hyperlink" Target="http://fr.wikipedia.org/wiki/Berlinale" TargetMode="External"/><Relationship Id="rId2" Type="http://schemas.openxmlformats.org/officeDocument/2006/relationships/image" Target="../media/image71.jpeg"/><Relationship Id="rId1" Type="http://schemas.openxmlformats.org/officeDocument/2006/relationships/slideLayout" Target="../slideLayouts/slideLayout7.xml"/><Relationship Id="rId6" Type="http://schemas.openxmlformats.org/officeDocument/2006/relationships/hyperlink" Target="http://fr.wikipedia.org/wiki/Avril_1941" TargetMode="External"/><Relationship Id="rId11" Type="http://schemas.openxmlformats.org/officeDocument/2006/relationships/hyperlink" Target="http://fr.wikipedia.org/wiki/2003" TargetMode="External"/><Relationship Id="rId5" Type="http://schemas.openxmlformats.org/officeDocument/2006/relationships/hyperlink" Target="http://fr.wikipedia.org/wiki/7_avril" TargetMode="External"/><Relationship Id="rId10" Type="http://schemas.openxmlformats.org/officeDocument/2006/relationships/hyperlink" Target="http://fr.wikipedia.org/wiki/F%C3%A9vrier_2003" TargetMode="External"/><Relationship Id="rId4" Type="http://schemas.openxmlformats.org/officeDocument/2006/relationships/hyperlink" Target="http://fr.wikipedia.org/wiki/France" TargetMode="External"/><Relationship Id="rId9" Type="http://schemas.openxmlformats.org/officeDocument/2006/relationships/hyperlink" Target="http://fr.wikipedia.org/wiki/11_f%C3%A9vrier" TargetMode="External"/></Relationships>
</file>

<file path=ppt/slides/_rels/slide7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8" Type="http://schemas.openxmlformats.org/officeDocument/2006/relationships/hyperlink" Target="http://fr.wikipedia.org/wiki/12_janvier" TargetMode="External"/><Relationship Id="rId13" Type="http://schemas.openxmlformats.org/officeDocument/2006/relationships/hyperlink" Target="http://fr.wikipedia.org/wiki/Ob%C3%A9lisque_de_Louxor" TargetMode="External"/><Relationship Id="rId18" Type="http://schemas.openxmlformats.org/officeDocument/2006/relationships/image" Target="../media/image75.jpeg"/><Relationship Id="rId3" Type="http://schemas.openxmlformats.org/officeDocument/2006/relationships/hyperlink" Target="http://fr.wikipedia.org/wiki/France" TargetMode="External"/><Relationship Id="rId7" Type="http://schemas.openxmlformats.org/officeDocument/2006/relationships/hyperlink" Target="http://fr.wikipedia.org/wiki/Le_Luc" TargetMode="External"/><Relationship Id="rId12" Type="http://schemas.openxmlformats.org/officeDocument/2006/relationships/hyperlink" Target="http://fr.wikipedia.org/wiki/%C3%89cole_polytechnique_(France)" TargetMode="External"/><Relationship Id="rId17" Type="http://schemas.openxmlformats.org/officeDocument/2006/relationships/hyperlink" Target="http://fr.wikipedia.org/wiki/Louis-Philippe_Ier" TargetMode="External"/><Relationship Id="rId2" Type="http://schemas.openxmlformats.org/officeDocument/2006/relationships/hyperlink" Target="http://fr.wikipedia.org/wiki/Ing%C3%A9nieur" TargetMode="External"/><Relationship Id="rId16" Type="http://schemas.openxmlformats.org/officeDocument/2006/relationships/hyperlink" Target="http://fr.wikipedia.org/wiki/1836" TargetMode="External"/><Relationship Id="rId1" Type="http://schemas.openxmlformats.org/officeDocument/2006/relationships/slideLayout" Target="../slideLayouts/slideLayout7.xml"/><Relationship Id="rId6" Type="http://schemas.openxmlformats.org/officeDocument/2006/relationships/hyperlink" Target="http://fr.wikipedia.org/wiki/1797" TargetMode="External"/><Relationship Id="rId11" Type="http://schemas.openxmlformats.org/officeDocument/2006/relationships/hyperlink" Target="http://fr.wikipedia.org/wiki/Paris" TargetMode="External"/><Relationship Id="rId5" Type="http://schemas.openxmlformats.org/officeDocument/2006/relationships/hyperlink" Target="http://fr.wikipedia.org/wiki/Ao%C3%BBt_1797" TargetMode="External"/><Relationship Id="rId15" Type="http://schemas.openxmlformats.org/officeDocument/2006/relationships/hyperlink" Target="http://fr.wikipedia.org/wiki/25_octobre" TargetMode="External"/><Relationship Id="rId10" Type="http://schemas.openxmlformats.org/officeDocument/2006/relationships/hyperlink" Target="http://fr.wikipedia.org/wiki/1873" TargetMode="External"/><Relationship Id="rId4" Type="http://schemas.openxmlformats.org/officeDocument/2006/relationships/hyperlink" Target="http://fr.wikipedia.org/wiki/13_ao%C3%BBt" TargetMode="External"/><Relationship Id="rId9" Type="http://schemas.openxmlformats.org/officeDocument/2006/relationships/hyperlink" Target="http://fr.wikipedia.org/wiki/Janvier_1873" TargetMode="External"/><Relationship Id="rId14" Type="http://schemas.openxmlformats.org/officeDocument/2006/relationships/hyperlink" Target="http://fr.wikipedia.org/wiki/Place_de_la_Concorde" TargetMode="Externa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8" Type="http://schemas.openxmlformats.org/officeDocument/2006/relationships/hyperlink" Target="http://fr.wikipedia.org/wiki/1988" TargetMode="External"/><Relationship Id="rId13" Type="http://schemas.openxmlformats.org/officeDocument/2006/relationships/hyperlink" Target="http://fr.wikipedia.org/wiki/Absurde" TargetMode="External"/><Relationship Id="rId3" Type="http://schemas.openxmlformats.org/officeDocument/2006/relationships/hyperlink" Target="http://fr.wikipedia.org/wiki/Mai_1939" TargetMode="External"/><Relationship Id="rId7" Type="http://schemas.openxmlformats.org/officeDocument/2006/relationships/hyperlink" Target="http://fr.wikipedia.org/wiki/Avril_1988" TargetMode="External"/><Relationship Id="rId12" Type="http://schemas.openxmlformats.org/officeDocument/2006/relationships/hyperlink" Target="http://fr.wikipedia.org/wiki/Anticonformisme" TargetMode="External"/><Relationship Id="rId2" Type="http://schemas.openxmlformats.org/officeDocument/2006/relationships/hyperlink" Target="http://fr.wikipedia.org/wiki/9_mai" TargetMode="External"/><Relationship Id="rId1" Type="http://schemas.openxmlformats.org/officeDocument/2006/relationships/slideLayout" Target="../slideLayouts/slideLayout7.xml"/><Relationship Id="rId6" Type="http://schemas.openxmlformats.org/officeDocument/2006/relationships/hyperlink" Target="http://fr.wikipedia.org/wiki/18_avril" TargetMode="External"/><Relationship Id="rId11" Type="http://schemas.openxmlformats.org/officeDocument/2006/relationships/hyperlink" Target="http://fr.wikipedia.org/wiki/Humour_noir" TargetMode="External"/><Relationship Id="rId5" Type="http://schemas.openxmlformats.org/officeDocument/2006/relationships/hyperlink" Target="http://fr.wikipedia.org/wiki/Pantin" TargetMode="External"/><Relationship Id="rId10" Type="http://schemas.openxmlformats.org/officeDocument/2006/relationships/hyperlink" Target="http://fr.wikipedia.org/wiki/Humoriste" TargetMode="External"/><Relationship Id="rId4" Type="http://schemas.openxmlformats.org/officeDocument/2006/relationships/hyperlink" Target="http://fr.wikipedia.org/wiki/1939" TargetMode="External"/><Relationship Id="rId9" Type="http://schemas.openxmlformats.org/officeDocument/2006/relationships/hyperlink" Target="http://fr.wikipedia.org/wiki/Paris" TargetMode="External"/><Relationship Id="rId14" Type="http://schemas.openxmlformats.org/officeDocument/2006/relationships/image" Target="../media/image77.jpeg"/></Relationships>
</file>

<file path=ppt/slides/_rels/slide76.xml.rels><?xml version="1.0" encoding="UTF-8" standalone="yes"?>
<Relationships xmlns="http://schemas.openxmlformats.org/package/2006/relationships"><Relationship Id="rId8" Type="http://schemas.openxmlformats.org/officeDocument/2006/relationships/hyperlink" Target="http://fr.wikipedia.org/wiki/Boulogne-sur-Mer" TargetMode="External"/><Relationship Id="rId13" Type="http://schemas.openxmlformats.org/officeDocument/2006/relationships/hyperlink" Target="http://fr.wikipedia.org/wiki/Sophie_Daumier" TargetMode="External"/><Relationship Id="rId3" Type="http://schemas.openxmlformats.org/officeDocument/2006/relationships/hyperlink" Target="http://fr.wikipedia.org/wiki/Cin%C3%A9ma" TargetMode="External"/><Relationship Id="rId7" Type="http://schemas.openxmlformats.org/officeDocument/2006/relationships/hyperlink" Target="http://fr.wikipedia.org/wiki/1934" TargetMode="External"/><Relationship Id="rId12" Type="http://schemas.openxmlformats.org/officeDocument/2006/relationships/hyperlink" Target="http://fr.wikipedia.org/wiki/Paris" TargetMode="External"/><Relationship Id="rId2" Type="http://schemas.openxmlformats.org/officeDocument/2006/relationships/image" Target="../media/image78.jpeg"/><Relationship Id="rId1" Type="http://schemas.openxmlformats.org/officeDocument/2006/relationships/slideLayout" Target="../slideLayouts/slideLayout7.xml"/><Relationship Id="rId6" Type="http://schemas.openxmlformats.org/officeDocument/2006/relationships/hyperlink" Target="http://fr.wikipedia.org/wiki/Novembre_1934" TargetMode="External"/><Relationship Id="rId11" Type="http://schemas.openxmlformats.org/officeDocument/2006/relationships/hyperlink" Target="http://fr.wikipedia.org/wiki/2004" TargetMode="External"/><Relationship Id="rId5" Type="http://schemas.openxmlformats.org/officeDocument/2006/relationships/hyperlink" Target="http://fr.wikipedia.org/wiki/24_novembre" TargetMode="External"/><Relationship Id="rId10" Type="http://schemas.openxmlformats.org/officeDocument/2006/relationships/hyperlink" Target="http://fr.wikipedia.org/wiki/Janvier_2004" TargetMode="External"/><Relationship Id="rId4" Type="http://schemas.openxmlformats.org/officeDocument/2006/relationships/hyperlink" Target="http://fr.wikipedia.org/wiki/France" TargetMode="External"/><Relationship Id="rId9" Type="http://schemas.openxmlformats.org/officeDocument/2006/relationships/hyperlink" Target="http://fr.wikipedia.org/wiki/1er_janvier" TargetMode="External"/><Relationship Id="rId14" Type="http://schemas.openxmlformats.org/officeDocument/2006/relationships/hyperlink" Target="http://fr.wikipedia.org/wiki/Maladie_de_Huntington" TargetMode="External"/></Relationships>
</file>

<file path=ppt/slides/_rels/slide77.xml.rels><?xml version="1.0" encoding="UTF-8" standalone="yes"?>
<Relationships xmlns="http://schemas.openxmlformats.org/package/2006/relationships"><Relationship Id="rId8" Type="http://schemas.openxmlformats.org/officeDocument/2006/relationships/hyperlink" Target="http://fr.wikipedia.org/wiki/1er_ao%C3%BBt" TargetMode="External"/><Relationship Id="rId13" Type="http://schemas.openxmlformats.org/officeDocument/2006/relationships/hyperlink" Target="http://fr.wikipedia.org/wiki/Nadine_Trintignant" TargetMode="External"/><Relationship Id="rId3" Type="http://schemas.openxmlformats.org/officeDocument/2006/relationships/hyperlink" Target="http://fr.wikipedia.org/wiki/Paris" TargetMode="External"/><Relationship Id="rId7" Type="http://schemas.openxmlformats.org/officeDocument/2006/relationships/hyperlink" Target="http://fr.wikipedia.org/wiki/Neuilly-sur-Seine" TargetMode="External"/><Relationship Id="rId12" Type="http://schemas.openxmlformats.org/officeDocument/2006/relationships/hyperlink" Target="http://fr.wikipedia.org/wiki/France" TargetMode="External"/><Relationship Id="rId2" Type="http://schemas.openxmlformats.org/officeDocument/2006/relationships/image" Target="../media/image79.jpeg"/><Relationship Id="rId1" Type="http://schemas.openxmlformats.org/officeDocument/2006/relationships/slideLayout" Target="../slideLayouts/slideLayout7.xml"/><Relationship Id="rId6" Type="http://schemas.openxmlformats.org/officeDocument/2006/relationships/hyperlink" Target="http://fr.wikipedia.org/wiki/1962" TargetMode="External"/><Relationship Id="rId11" Type="http://schemas.openxmlformats.org/officeDocument/2006/relationships/hyperlink" Target="http://fr.wikipedia.org/wiki/Actrice" TargetMode="External"/><Relationship Id="rId5" Type="http://schemas.openxmlformats.org/officeDocument/2006/relationships/hyperlink" Target="http://fr.wikipedia.org/wiki/Janvier_1962" TargetMode="External"/><Relationship Id="rId10" Type="http://schemas.openxmlformats.org/officeDocument/2006/relationships/hyperlink" Target="http://fr.wikipedia.org/wiki/2003" TargetMode="External"/><Relationship Id="rId4" Type="http://schemas.openxmlformats.org/officeDocument/2006/relationships/hyperlink" Target="http://fr.wikipedia.org/wiki/21_janvier" TargetMode="External"/><Relationship Id="rId9" Type="http://schemas.openxmlformats.org/officeDocument/2006/relationships/hyperlink" Target="http://fr.wikipedia.org/wiki/Ao%C3%BBt_2003" TargetMode="External"/><Relationship Id="rId14" Type="http://schemas.openxmlformats.org/officeDocument/2006/relationships/hyperlink" Target="http://fr.wikipedia.org/wiki/Jean-Louis_Trintignant" TargetMode="External"/></Relationships>
</file>

<file path=ppt/slides/_rels/slide7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8" Type="http://schemas.openxmlformats.org/officeDocument/2006/relationships/hyperlink" Target="http://fr.wikipedia.org/wiki/29_janvier" TargetMode="External"/><Relationship Id="rId13" Type="http://schemas.openxmlformats.org/officeDocument/2006/relationships/hyperlink" Target="http://fr.wikipedia.org/wiki/Une_famille_formidable" TargetMode="External"/><Relationship Id="rId3" Type="http://schemas.openxmlformats.org/officeDocument/2006/relationships/hyperlink" Target="http://fr.wikipedia.org/wiki/Acteur" TargetMode="External"/><Relationship Id="rId7" Type="http://schemas.openxmlformats.org/officeDocument/2006/relationships/hyperlink" Target="http://fr.wikipedia.org/wiki/1948" TargetMode="External"/><Relationship Id="rId12" Type="http://schemas.openxmlformats.org/officeDocument/2006/relationships/hyperlink" Target="http://fr.wikipedia.org/wiki/Palace_(s%C3%A9rie_t%C3%A9l%C3%A9vis%C3%A9e)" TargetMode="External"/><Relationship Id="rId2" Type="http://schemas.openxmlformats.org/officeDocument/2006/relationships/image" Target="../media/image81.jpeg"/><Relationship Id="rId1" Type="http://schemas.openxmlformats.org/officeDocument/2006/relationships/slideLayout" Target="../slideLayouts/slideLayout7.xml"/><Relationship Id="rId6" Type="http://schemas.openxmlformats.org/officeDocument/2006/relationships/hyperlink" Target="http://fr.wikipedia.org/wiki/F%C3%A9vrier_1948" TargetMode="External"/><Relationship Id="rId11" Type="http://schemas.openxmlformats.org/officeDocument/2006/relationships/hyperlink" Target="http://fr.wikipedia.org/wiki/Jean-Michel_Ribes" TargetMode="External"/><Relationship Id="rId5" Type="http://schemas.openxmlformats.org/officeDocument/2006/relationships/hyperlink" Target="http://fr.wikipedia.org/wiki/17_f%C3%A9vrier" TargetMode="External"/><Relationship Id="rId10" Type="http://schemas.openxmlformats.org/officeDocument/2006/relationships/hyperlink" Target="http://fr.wikipedia.org/wiki/2008" TargetMode="External"/><Relationship Id="rId4" Type="http://schemas.openxmlformats.org/officeDocument/2006/relationships/hyperlink" Target="http://fr.wikipedia.org/wiki/France" TargetMode="External"/><Relationship Id="rId9" Type="http://schemas.openxmlformats.org/officeDocument/2006/relationships/hyperlink" Target="http://fr.wikipedia.org/wiki/Janvier_2008" TargetMode="External"/></Relationships>
</file>

<file path=ppt/slides/_rels/slide80.xml.rels><?xml version="1.0" encoding="UTF-8" standalone="yes"?>
<Relationships xmlns="http://schemas.openxmlformats.org/package/2006/relationships"><Relationship Id="rId8" Type="http://schemas.openxmlformats.org/officeDocument/2006/relationships/hyperlink" Target="http://fr.wikipedia.org/wiki/Janvier_2004" TargetMode="External"/><Relationship Id="rId3" Type="http://schemas.openxmlformats.org/officeDocument/2006/relationships/hyperlink" Target="http://fr.wikipedia.org/wiki/24_juin" TargetMode="External"/><Relationship Id="rId7" Type="http://schemas.openxmlformats.org/officeDocument/2006/relationships/hyperlink" Target="http://fr.wikipedia.org/wiki/22_janvier" TargetMode="External"/><Relationship Id="rId2" Type="http://schemas.openxmlformats.org/officeDocument/2006/relationships/image" Target="../media/image82.jpeg"/><Relationship Id="rId1" Type="http://schemas.openxmlformats.org/officeDocument/2006/relationships/slideLayout" Target="../slideLayouts/slideLayout7.xml"/><Relationship Id="rId6" Type="http://schemas.openxmlformats.org/officeDocument/2006/relationships/hyperlink" Target="http://fr.wikipedia.org/wiki/Toulouse" TargetMode="External"/><Relationship Id="rId11" Type="http://schemas.openxmlformats.org/officeDocument/2006/relationships/hyperlink" Target="http://fr.wikipedia.org/wiki/France" TargetMode="External"/><Relationship Id="rId5" Type="http://schemas.openxmlformats.org/officeDocument/2006/relationships/hyperlink" Target="http://fr.wikipedia.org/wiki/1944" TargetMode="External"/><Relationship Id="rId10" Type="http://schemas.openxmlformats.org/officeDocument/2006/relationships/hyperlink" Target="http://fr.wikipedia.org/wiki/Paris" TargetMode="External"/><Relationship Id="rId4" Type="http://schemas.openxmlformats.org/officeDocument/2006/relationships/hyperlink" Target="http://fr.wikipedia.org/wiki/Juin_1944" TargetMode="External"/><Relationship Id="rId9" Type="http://schemas.openxmlformats.org/officeDocument/2006/relationships/hyperlink" Target="http://fr.wikipedia.org/wiki/2004" TargetMode="External"/></Relationships>
</file>

<file path=ppt/slides/_rels/slide8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c.imdoc.fr/1/voyages/cimetiere-pere-lachaise/photo/4424027442/14778423b76/cimetiere-pere-lachaise-entree-pere-lachaise-img.jpg"/>
          <p:cNvPicPr>
            <a:picLocks noChangeAspect="1" noChangeArrowheads="1"/>
          </p:cNvPicPr>
          <p:nvPr/>
        </p:nvPicPr>
        <p:blipFill>
          <a:blip r:embed="rId3" cstate="email"/>
          <a:srcRect/>
          <a:stretch>
            <a:fillRect/>
          </a:stretch>
        </p:blipFill>
        <p:spPr bwMode="auto">
          <a:xfrm>
            <a:off x="0" y="0"/>
            <a:ext cx="9144000" cy="3501008"/>
          </a:xfrm>
          <a:prstGeom prst="rect">
            <a:avLst/>
          </a:prstGeom>
          <a:noFill/>
        </p:spPr>
      </p:pic>
      <p:sp>
        <p:nvSpPr>
          <p:cNvPr id="3" name="Rectangle 2"/>
          <p:cNvSpPr/>
          <p:nvPr/>
        </p:nvSpPr>
        <p:spPr>
          <a:xfrm>
            <a:off x="0" y="3441680"/>
            <a:ext cx="9144000" cy="3416320"/>
          </a:xfrm>
          <a:prstGeom prst="rect">
            <a:avLst/>
          </a:prstGeom>
        </p:spPr>
        <p:txBody>
          <a:bodyPr wrap="square">
            <a:spAutoFit/>
          </a:bodyPr>
          <a:lstStyle/>
          <a:p>
            <a:r>
              <a:rPr lang="fr-FR" dirty="0" smtClean="0"/>
              <a:t>Le succès du cimetière Père Lachaise est sans aucun doute lié à sa beauté. Au 12e siècle, la colline sur laquelle il s'étend, est un vaste terrain cultivé. Plus tard, le père François d'Aix de La Chaise, confesseur de Louis XIV depuis 1 675, vient souvent s'y reposer. Il contribue largement, grâce aux libéralités du roi, à l'embellissement et à l'agrandissement du domaine auquel son nom reste attaché. L'heureuse harmonie qui règne ici entre nature et sculpture fait du cimetière du Père Lachaise un remarquable musée en plein air de l'art funéraire du 19e siècle. Tous les styles y sont représentés. Entre la flamboyante tombe gothique, le pompeux caveau</a:t>
            </a:r>
          </a:p>
          <a:p>
            <a:r>
              <a:rPr lang="fr-FR" dirty="0" smtClean="0"/>
              <a:t>haussmannien, le somptueux mausolée à l'antique, la simple pierre tombale, les marbres les plus rares et les fers forgés délicats, Le cimetière du Père Lachaise compte aussi de nombreux monuments funéraires signés par les architectes et les sculpteurs les plus représentatifs de leur époque. Enfin, certaines tombes sont de véritables curiosités, du fait de l'inspiration sans limites de leurs créateurs ou de leurs commanditaires.</a:t>
            </a:r>
            <a:endParaRPr lang="fr-FR" dirty="0"/>
          </a:p>
        </p:txBody>
      </p:sp>
      <p:pic>
        <p:nvPicPr>
          <p:cNvPr id="4" name="Image 3" descr="belle-ile-en-mer-ng2011_001.png"/>
          <p:cNvPicPr>
            <a:picLocks noChangeAspect="1"/>
          </p:cNvPicPr>
          <p:nvPr/>
        </p:nvPicPr>
        <p:blipFill>
          <a:blip r:embed="rId4" cstate="print">
            <a:duotone>
              <a:prstClr val="black"/>
              <a:schemeClr val="accent2">
                <a:tint val="45000"/>
                <a:satMod val="400000"/>
              </a:schemeClr>
            </a:duotone>
          </a:blip>
          <a:stretch>
            <a:fillRect/>
          </a:stretch>
        </p:blipFill>
        <p:spPr>
          <a:xfrm>
            <a:off x="395536" y="-171400"/>
            <a:ext cx="3237257" cy="3237257"/>
          </a:xfrm>
          <a:prstGeom prst="rect">
            <a:avLst/>
          </a:prstGeom>
        </p:spPr>
      </p:pic>
      <p:sp>
        <p:nvSpPr>
          <p:cNvPr id="5" name="Rectangle 4"/>
          <p:cNvSpPr/>
          <p:nvPr/>
        </p:nvSpPr>
        <p:spPr>
          <a:xfrm>
            <a:off x="2195736" y="2708920"/>
            <a:ext cx="4864153" cy="923330"/>
          </a:xfrm>
          <a:prstGeom prst="rect">
            <a:avLst/>
          </a:prstGeom>
          <a:noFill/>
        </p:spPr>
        <p:txBody>
          <a:bodyPr wrap="none" lIns="91440" tIns="45720" rIns="91440" bIns="45720">
            <a:spAutoFit/>
          </a:bodyPr>
          <a:lstStyle/>
          <a:p>
            <a:pPr algn="ctr"/>
            <a:r>
              <a:rPr lang="fr-FR"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228600">
                    <a:schemeClr val="accent1">
                      <a:satMod val="175000"/>
                      <a:alpha val="40000"/>
                    </a:schemeClr>
                  </a:glow>
                  <a:outerShdw blurRad="50800" algn="tl" rotWithShape="0">
                    <a:srgbClr val="000000"/>
                  </a:outerShdw>
                </a:effectLst>
              </a:rPr>
              <a:t>Le Père Lachaise</a:t>
            </a:r>
            <a:endParaRPr lang="fr-FR"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228600">
                  <a:schemeClr val="accent1">
                    <a:satMod val="175000"/>
                    <a:alpha val="40000"/>
                  </a:schemeClr>
                </a:glow>
                <a:outerShdw blurRad="50800" algn="tl" rotWithShape="0">
                  <a:srgbClr val="000000"/>
                </a:outerShdw>
              </a:effectLst>
            </a:endParaRPr>
          </a:p>
        </p:txBody>
      </p:sp>
      <p:pic>
        <p:nvPicPr>
          <p:cNvPr id="6" name="Image 5" descr="Venise_Delia_004.png"/>
          <p:cNvPicPr>
            <a:picLocks noChangeAspect="1"/>
          </p:cNvPicPr>
          <p:nvPr/>
        </p:nvPicPr>
        <p:blipFill>
          <a:blip r:embed="rId5" cstate="print"/>
          <a:stretch>
            <a:fillRect/>
          </a:stretch>
        </p:blipFill>
        <p:spPr>
          <a:xfrm>
            <a:off x="7596336" y="2348880"/>
            <a:ext cx="647700" cy="819150"/>
          </a:xfrm>
          <a:prstGeom prst="rect">
            <a:avLst/>
          </a:prstGeom>
        </p:spPr>
      </p:pic>
    </p:spTree>
  </p:cSld>
  <p:clrMapOvr>
    <a:masterClrMapping/>
  </p:clrMapOvr>
  <p:transition>
    <p:sndAc>
      <p:stSnd>
        <p:snd r:embed="rId2" name="Carmina Burana ~ O Fortuna _ Carl Orff ~ André Rieu.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838.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0" y="4303455"/>
            <a:ext cx="9396536" cy="2554545"/>
          </a:xfrm>
          <a:prstGeom prst="rect">
            <a:avLst/>
          </a:prstGeom>
        </p:spPr>
        <p:txBody>
          <a:bodyPr wrap="square">
            <a:spAutoFit/>
          </a:bodyPr>
          <a:lstStyle/>
          <a:p>
            <a:r>
              <a:rPr lang="fr-FR" sz="3200" dirty="0" smtClean="0">
                <a:solidFill>
                  <a:schemeClr val="bg1"/>
                </a:solidFill>
              </a:rPr>
              <a:t>Le cimetière du Père-Lachaise est le plus grand cimetière de Paris intra muros et l'un des plus célèbres dans le monde. Situé dans le 20e arrondissement de la ville, de nombreuses personnes célèbres y sont</a:t>
            </a:r>
          </a:p>
          <a:p>
            <a:r>
              <a:rPr lang="fr-FR" sz="3200" dirty="0" smtClean="0">
                <a:solidFill>
                  <a:schemeClr val="bg1"/>
                </a:solidFill>
              </a:rPr>
              <a:t>enterrées</a:t>
            </a:r>
            <a:endParaRPr lang="fr-FR" sz="3200" dirty="0">
              <a:solidFill>
                <a:schemeClr val="bg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voyage-webguides.com/Paris/Pere-lachaise_files/Plan_Pere_Lachaise.jpg"/>
          <p:cNvPicPr>
            <a:picLocks noChangeAspect="1" noChangeArrowheads="1"/>
          </p:cNvPicPr>
          <p:nvPr/>
        </p:nvPicPr>
        <p:blipFill>
          <a:blip r:embed="rId2" cstate="email"/>
          <a:srcRect/>
          <a:stretch>
            <a:fillRect/>
          </a:stretch>
        </p:blipFill>
        <p:spPr bwMode="auto">
          <a:xfrm>
            <a:off x="0" y="1"/>
            <a:ext cx="9144000" cy="68580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0563" y="2276872"/>
            <a:ext cx="8622873" cy="923330"/>
          </a:xfrm>
          <a:prstGeom prst="rect">
            <a:avLst/>
          </a:prstGeom>
          <a:ln>
            <a:solidFill>
              <a:schemeClr val="bg1">
                <a:lumMod val="95000"/>
              </a:schemeClr>
            </a:solidFill>
          </a:ln>
        </p:spPr>
        <p:style>
          <a:lnRef idx="0">
            <a:schemeClr val="accent2"/>
          </a:lnRef>
          <a:fillRef idx="3">
            <a:schemeClr val="accent2"/>
          </a:fillRef>
          <a:effectRef idx="3">
            <a:schemeClr val="accent2"/>
          </a:effectRef>
          <a:fontRef idx="minor">
            <a:schemeClr val="lt1"/>
          </a:fontRef>
        </p:style>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4000" dirty="0" smtClean="0">
                <a:solidFill>
                  <a:schemeClr val="bg1"/>
                </a:solidFill>
                <a:latin typeface="Old English Text MT" pitchFamily="66" charset="0"/>
                <a:hlinkClick r:id="rId2" tooltip="Monument aux morts du Père-Lachaise"/>
              </a:rPr>
              <a:t>Monument aux morts du Père-Lachaise</a:t>
            </a:r>
            <a:r>
              <a:rPr lang="fr-FR" sz="5400" dirty="0" smtClean="0"/>
              <a:t>.</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17.JPG"/>
          <p:cNvPicPr>
            <a:picLocks noChangeAspect="1"/>
          </p:cNvPicPr>
          <p:nvPr/>
        </p:nvPicPr>
        <p:blipFill>
          <a:blip r:embed="rId2" cstate="email">
            <a:lum bright="20000" contrast="2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875.JPG"/>
          <p:cNvPicPr>
            <a:picLocks noChangeAspect="1"/>
          </p:cNvPicPr>
          <p:nvPr/>
        </p:nvPicPr>
        <p:blipFill>
          <a:blip r:embed="rId2" cstate="email">
            <a:lum bright="10000" contrast="10000"/>
          </a:blip>
          <a:stretch>
            <a:fillRect/>
          </a:stretch>
        </p:blipFill>
        <p:spPr>
          <a:xfrm>
            <a:off x="0" y="0"/>
            <a:ext cx="9144000" cy="6858000"/>
          </a:xfrm>
          <a:prstGeom prst="rect">
            <a:avLst/>
          </a:prstGeom>
        </p:spPr>
      </p:pic>
      <p:sp>
        <p:nvSpPr>
          <p:cNvPr id="4" name="Rectangle 3"/>
          <p:cNvSpPr/>
          <p:nvPr/>
        </p:nvSpPr>
        <p:spPr>
          <a:xfrm>
            <a:off x="0" y="5934670"/>
            <a:ext cx="9144000" cy="923330"/>
          </a:xfrm>
          <a:prstGeom prst="rect">
            <a:avLst/>
          </a:prstGeom>
        </p:spPr>
        <p:txBody>
          <a:bodyPr wrap="square">
            <a:spAutoFit/>
          </a:bodyPr>
          <a:lstStyle/>
          <a:p>
            <a:r>
              <a:rPr lang="fr-FR" b="1" dirty="0" smtClean="0">
                <a:solidFill>
                  <a:srgbClr val="FF0000"/>
                </a:solidFill>
              </a:rPr>
              <a:t>Monument aux morts : par Albert Bartholomé. Cet impressionnant groupe en marbre, inauguré en 1899, sert de fronton à l'ossuaire du Père-Lachaise. Il constitue l'</a:t>
            </a:r>
            <a:r>
              <a:rPr lang="fr-FR" b="1" dirty="0" err="1" smtClean="0">
                <a:solidFill>
                  <a:srgbClr val="FF0000"/>
                </a:solidFill>
              </a:rPr>
              <a:t>oeuvre</a:t>
            </a:r>
            <a:r>
              <a:rPr lang="fr-FR" b="1" dirty="0" smtClean="0">
                <a:solidFill>
                  <a:srgbClr val="FF0000"/>
                </a:solidFill>
              </a:rPr>
              <a:t>  majeure de ce sculpteur qui a beaucoup travaillé pour les cimetières parisiens.</a:t>
            </a:r>
            <a:endParaRPr lang="fr-FR" b="1" dirty="0">
              <a:solidFill>
                <a:srgbClr val="FF000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e cimetière du Père Lachaise et la Commune : visite guidée - Le mur des Fédérés - France Histoire"/>
          <p:cNvPicPr>
            <a:picLocks noChangeAspect="1" noChangeArrowheads="1"/>
          </p:cNvPicPr>
          <p:nvPr/>
        </p:nvPicPr>
        <p:blipFill>
          <a:blip r:embed="rId2" cstate="email">
            <a:lum bright="10000"/>
          </a:blip>
          <a:srcRect/>
          <a:stretch>
            <a:fillRect/>
          </a:stretch>
        </p:blipFill>
        <p:spPr bwMode="auto">
          <a:xfrm>
            <a:off x="0" y="0"/>
            <a:ext cx="9144000" cy="5373216"/>
          </a:xfrm>
          <a:prstGeom prst="rect">
            <a:avLst/>
          </a:prstGeom>
          <a:noFill/>
        </p:spPr>
      </p:pic>
      <p:sp>
        <p:nvSpPr>
          <p:cNvPr id="3" name="Rectangle 2"/>
          <p:cNvSpPr/>
          <p:nvPr/>
        </p:nvSpPr>
        <p:spPr>
          <a:xfrm>
            <a:off x="0" y="5380672"/>
            <a:ext cx="9144000" cy="1477328"/>
          </a:xfrm>
          <a:prstGeom prst="rect">
            <a:avLst/>
          </a:prstGeom>
        </p:spPr>
        <p:txBody>
          <a:bodyPr wrap="square">
            <a:spAutoFit/>
          </a:bodyPr>
          <a:lstStyle/>
          <a:p>
            <a:r>
              <a:rPr lang="fr-FR" dirty="0" smtClean="0"/>
              <a:t>Lors de la </a:t>
            </a:r>
            <a:r>
              <a:rPr lang="fr-FR" b="1" dirty="0" smtClean="0"/>
              <a:t>Commune de Paris</a:t>
            </a:r>
            <a:r>
              <a:rPr lang="fr-FR" dirty="0" smtClean="0"/>
              <a:t>, en mai 1871, le </a:t>
            </a:r>
            <a:r>
              <a:rPr lang="fr-FR" b="1" dirty="0" smtClean="0"/>
              <a:t>Père-Lachaise</a:t>
            </a:r>
            <a:r>
              <a:rPr lang="fr-FR" dirty="0" smtClean="0"/>
              <a:t> fut le théâtre d’une véritable guerre civile, en raison de sa localisation stratégique sur la colline. Les Fédérés installèrent leur artillerie en plein cœur du cimetière, mais furent rapidement encerclés par les Versaillais de Thiers d’un côté et les prussiens de l’autre. Les 147 survivants furent fusillés le 28 mai 1871 devant le mur qui prit ensuite le nom de « mur des Fédérés », au sud du cimetière.</a:t>
            </a:r>
            <a:endParaRPr lang="fr-FR" dirty="0"/>
          </a:p>
        </p:txBody>
      </p:sp>
      <p:pic>
        <p:nvPicPr>
          <p:cNvPr id="2052" name="Picture 4" descr="File:Mur des fédérés 03.jpg"/>
          <p:cNvPicPr>
            <a:picLocks noChangeAspect="1" noChangeArrowheads="1"/>
          </p:cNvPicPr>
          <p:nvPr/>
        </p:nvPicPr>
        <p:blipFill>
          <a:blip r:embed="rId3" cstate="email">
            <a:lum bright="10000"/>
          </a:blip>
          <a:srcRect/>
          <a:stretch>
            <a:fillRect/>
          </a:stretch>
        </p:blipFill>
        <p:spPr bwMode="auto">
          <a:xfrm>
            <a:off x="0" y="3501008"/>
            <a:ext cx="2699792" cy="1844824"/>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34.JPG"/>
          <p:cNvPicPr>
            <a:picLocks noChangeAspect="1"/>
          </p:cNvPicPr>
          <p:nvPr/>
        </p:nvPicPr>
        <p:blipFill>
          <a:blip r:embed="rId2" cstate="email">
            <a:lum bright="10000"/>
          </a:blip>
          <a:stretch>
            <a:fillRect/>
          </a:stretch>
        </p:blipFill>
        <p:spPr>
          <a:xfrm>
            <a:off x="4000500" y="0"/>
            <a:ext cx="5143500" cy="6021288"/>
          </a:xfrm>
          <a:prstGeom prst="rect">
            <a:avLst/>
          </a:prstGeom>
        </p:spPr>
      </p:pic>
      <p:pic>
        <p:nvPicPr>
          <p:cNvPr id="3" name="Image 2" descr="P1000936.JPG"/>
          <p:cNvPicPr>
            <a:picLocks noChangeAspect="1"/>
          </p:cNvPicPr>
          <p:nvPr/>
        </p:nvPicPr>
        <p:blipFill>
          <a:blip r:embed="rId3" cstate="email">
            <a:lum bright="20000"/>
          </a:blip>
          <a:stretch>
            <a:fillRect/>
          </a:stretch>
        </p:blipFill>
        <p:spPr>
          <a:xfrm>
            <a:off x="0" y="0"/>
            <a:ext cx="4860032" cy="6021288"/>
          </a:xfrm>
          <a:prstGeom prst="rect">
            <a:avLst/>
          </a:prstGeom>
        </p:spPr>
      </p:pic>
      <p:sp>
        <p:nvSpPr>
          <p:cNvPr id="4" name="Rectangle 3"/>
          <p:cNvSpPr/>
          <p:nvPr/>
        </p:nvSpPr>
        <p:spPr>
          <a:xfrm>
            <a:off x="0" y="5934670"/>
            <a:ext cx="9144000" cy="923330"/>
          </a:xfrm>
          <a:prstGeom prst="rect">
            <a:avLst/>
          </a:prstGeom>
        </p:spPr>
        <p:txBody>
          <a:bodyPr wrap="square">
            <a:spAutoFit/>
          </a:bodyPr>
          <a:lstStyle/>
          <a:p>
            <a:r>
              <a:rPr lang="fr-FR" b="1" dirty="0" smtClean="0"/>
              <a:t>Monument aux morts de Mauthausen. </a:t>
            </a:r>
            <a:r>
              <a:rPr lang="fr-FR" dirty="0" smtClean="0"/>
              <a:t>Par Gérard </a:t>
            </a:r>
            <a:r>
              <a:rPr lang="fr-FR" dirty="0" err="1" smtClean="0"/>
              <a:t>Choain</a:t>
            </a:r>
            <a:r>
              <a:rPr lang="fr-FR" dirty="0" smtClean="0"/>
              <a:t> (1958). Groupe en bronze et en granit montrant un homme écrasé par une charge trop lourde au bas des marches du camp qu'il lui faut pourtant gravir.</a:t>
            </a:r>
            <a:endParaRPr lang="fr-F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35.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38.JPG"/>
          <p:cNvPicPr>
            <a:picLocks noChangeAspect="1"/>
          </p:cNvPicPr>
          <p:nvPr/>
        </p:nvPicPr>
        <p:blipFill>
          <a:blip r:embed="rId2" cstate="email">
            <a:lum bright="20000" contrast="10000"/>
          </a:blip>
          <a:stretch>
            <a:fillRect/>
          </a:stretch>
        </p:blipFill>
        <p:spPr>
          <a:xfrm>
            <a:off x="0" y="0"/>
            <a:ext cx="9144000" cy="6858000"/>
          </a:xfrm>
          <a:prstGeom prst="rect">
            <a:avLst/>
          </a:prstGeom>
        </p:spPr>
      </p:pic>
      <p:sp>
        <p:nvSpPr>
          <p:cNvPr id="3" name="Rectangle 2"/>
          <p:cNvSpPr/>
          <p:nvPr/>
        </p:nvSpPr>
        <p:spPr>
          <a:xfrm>
            <a:off x="0" y="908720"/>
            <a:ext cx="1619672" cy="3693319"/>
          </a:xfrm>
          <a:prstGeom prst="rect">
            <a:avLst/>
          </a:prstGeom>
        </p:spPr>
        <p:txBody>
          <a:bodyPr wrap="square">
            <a:spAutoFit/>
          </a:bodyPr>
          <a:lstStyle/>
          <a:p>
            <a:r>
              <a:rPr lang="fr-FR" b="1" dirty="0" smtClean="0">
                <a:solidFill>
                  <a:schemeClr val="bg1"/>
                </a:solidFill>
              </a:rPr>
              <a:t>Monument aux 13 500 Français tués à Neuengamme</a:t>
            </a:r>
            <a:r>
              <a:rPr lang="fr-FR" dirty="0" smtClean="0">
                <a:solidFill>
                  <a:schemeClr val="bg1"/>
                </a:solidFill>
              </a:rPr>
              <a:t>. Par Pierre Honoré (1949). Femme agenouillée, en pierre, enserrant étroitement une imposante urne funéraire</a:t>
            </a:r>
            <a:endParaRPr lang="fr-FR" dirty="0">
              <a:solidFill>
                <a:schemeClr val="bg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37.JPG"/>
          <p:cNvPicPr>
            <a:picLocks noChangeAspect="1"/>
          </p:cNvPicPr>
          <p:nvPr/>
        </p:nvPicPr>
        <p:blipFill>
          <a:blip r:embed="rId2" cstate="email">
            <a:lum bright="20000" contrast="10000"/>
          </a:blip>
          <a:stretch>
            <a:fillRect/>
          </a:stretch>
        </p:blipFill>
        <p:spPr>
          <a:xfrm>
            <a:off x="0" y="0"/>
            <a:ext cx="9144000" cy="6858000"/>
          </a:xfrm>
          <a:prstGeom prst="rect">
            <a:avLst/>
          </a:prstGeom>
        </p:spPr>
      </p:pic>
      <p:sp>
        <p:nvSpPr>
          <p:cNvPr id="3" name="Rectangle 2"/>
          <p:cNvSpPr/>
          <p:nvPr/>
        </p:nvSpPr>
        <p:spPr>
          <a:xfrm>
            <a:off x="0" y="5934670"/>
            <a:ext cx="8783960" cy="923330"/>
          </a:xfrm>
          <a:prstGeom prst="rect">
            <a:avLst/>
          </a:prstGeom>
        </p:spPr>
        <p:txBody>
          <a:bodyPr wrap="square">
            <a:spAutoFit/>
          </a:bodyPr>
          <a:lstStyle/>
          <a:p>
            <a:r>
              <a:rPr lang="fr-FR" b="1" dirty="0" smtClean="0"/>
              <a:t>Monument aux Espagnols morts pour la Liberté. </a:t>
            </a:r>
            <a:r>
              <a:rPr lang="fr-FR" dirty="0" smtClean="0"/>
              <a:t>Par I. et J. Gallo (1969). Groupe en bronze montrant des bras tendus à travers des barreaux. Dans les mains des prisonniers, on peut voir une pomme de pin, des épis de blé et un rameau d'olivier.</a:t>
            </a:r>
            <a:endParaRPr lang="fr-F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39.JPG"/>
          <p:cNvPicPr>
            <a:picLocks noChangeAspect="1"/>
          </p:cNvPicPr>
          <p:nvPr/>
        </p:nvPicPr>
        <p:blipFill>
          <a:blip r:embed="rId2" cstate="email">
            <a:lum bright="20000" contrast="10000"/>
          </a:blip>
          <a:stretch>
            <a:fillRect/>
          </a:stretch>
        </p:blipFill>
        <p:spPr>
          <a:xfrm>
            <a:off x="4000500" y="0"/>
            <a:ext cx="5143500" cy="6858000"/>
          </a:xfrm>
          <a:prstGeom prst="rect">
            <a:avLst/>
          </a:prstGeom>
        </p:spPr>
      </p:pic>
      <p:pic>
        <p:nvPicPr>
          <p:cNvPr id="3" name="Image 2" descr="P1000943.JPG"/>
          <p:cNvPicPr>
            <a:picLocks noChangeAspect="1"/>
          </p:cNvPicPr>
          <p:nvPr/>
        </p:nvPicPr>
        <p:blipFill>
          <a:blip r:embed="rId3" cstate="email">
            <a:lum bright="20000" contrast="10000"/>
          </a:blip>
          <a:stretch>
            <a:fillRect/>
          </a:stretch>
        </p:blipFill>
        <p:spPr>
          <a:xfrm>
            <a:off x="0" y="0"/>
            <a:ext cx="4860032" cy="6858000"/>
          </a:xfrm>
          <a:prstGeom prst="rect">
            <a:avLst/>
          </a:prstGeom>
        </p:spPr>
      </p:pic>
      <p:sp>
        <p:nvSpPr>
          <p:cNvPr id="4" name="Rectangle 3"/>
          <p:cNvSpPr/>
          <p:nvPr/>
        </p:nvSpPr>
        <p:spPr>
          <a:xfrm>
            <a:off x="4932040" y="332656"/>
            <a:ext cx="4211960" cy="1200329"/>
          </a:xfrm>
          <a:prstGeom prst="rect">
            <a:avLst/>
          </a:prstGeom>
        </p:spPr>
        <p:txBody>
          <a:bodyPr wrap="square">
            <a:spAutoFit/>
          </a:bodyPr>
          <a:lstStyle/>
          <a:p>
            <a:r>
              <a:rPr lang="fr-FR" b="1" dirty="0" smtClean="0"/>
              <a:t>Monument aux morts de </a:t>
            </a:r>
            <a:r>
              <a:rPr lang="fr-FR" b="1" dirty="0" err="1" smtClean="0"/>
              <a:t>Ravensbrùck</a:t>
            </a:r>
            <a:r>
              <a:rPr lang="fr-FR" dirty="0" smtClean="0"/>
              <a:t>. Par E. Morlaix. Groupe en pierre composé de deux mains monumentales liées par une corde.</a:t>
            </a:r>
            <a:endParaRPr lang="fr-FR" dirty="0"/>
          </a:p>
        </p:txBody>
      </p:sp>
      <p:sp>
        <p:nvSpPr>
          <p:cNvPr id="5" name="Rectangle 4"/>
          <p:cNvSpPr/>
          <p:nvPr/>
        </p:nvSpPr>
        <p:spPr>
          <a:xfrm>
            <a:off x="0" y="0"/>
            <a:ext cx="4788024" cy="2031325"/>
          </a:xfrm>
          <a:prstGeom prst="rect">
            <a:avLst/>
          </a:prstGeom>
        </p:spPr>
        <p:txBody>
          <a:bodyPr wrap="square">
            <a:spAutoFit/>
          </a:bodyPr>
          <a:lstStyle/>
          <a:p>
            <a:r>
              <a:rPr lang="fr-FR" b="1" dirty="0" smtClean="0">
                <a:solidFill>
                  <a:srgbClr val="FF0000"/>
                </a:solidFill>
              </a:rPr>
              <a:t>Monument aux morts de Buchenwald-Dora</a:t>
            </a:r>
            <a:r>
              <a:rPr lang="fr-FR" dirty="0" smtClean="0">
                <a:solidFill>
                  <a:srgbClr val="FF0000"/>
                </a:solidFill>
              </a:rPr>
              <a:t>. Par Louis </a:t>
            </a:r>
            <a:r>
              <a:rPr lang="fr-FR" dirty="0" err="1" smtClean="0">
                <a:solidFill>
                  <a:srgbClr val="FF0000"/>
                </a:solidFill>
              </a:rPr>
              <a:t>Bancel</a:t>
            </a:r>
            <a:r>
              <a:rPr lang="fr-FR" dirty="0" smtClean="0">
                <a:solidFill>
                  <a:srgbClr val="FF0000"/>
                </a:solidFill>
              </a:rPr>
              <a:t> (1964). Groupe en bronze représentant trois hommes squelettiques soudés entre eux dans la douleur. Le premier personnage est encore debout serrant les poings, tandis que le deuxième tente de retenir le troisième qui s'est affaissé en expirant</a:t>
            </a:r>
            <a:endParaRPr lang="fr-FR" dirty="0">
              <a:solidFill>
                <a:srgbClr val="FF0000"/>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40.JPG"/>
          <p:cNvPicPr>
            <a:picLocks noChangeAspect="1"/>
          </p:cNvPicPr>
          <p:nvPr/>
        </p:nvPicPr>
        <p:blipFill>
          <a:blip r:embed="rId2" cstate="email">
            <a:lum bright="20000" contrast="1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41.JPG"/>
          <p:cNvPicPr>
            <a:picLocks noChangeAspect="1"/>
          </p:cNvPicPr>
          <p:nvPr/>
        </p:nvPicPr>
        <p:blipFill>
          <a:blip r:embed="rId2" cstate="email">
            <a:lum bright="10000" contrast="1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44.JPG"/>
          <p:cNvPicPr>
            <a:picLocks noChangeAspect="1"/>
          </p:cNvPicPr>
          <p:nvPr/>
        </p:nvPicPr>
        <p:blipFill>
          <a:blip r:embed="rId2" cstate="email">
            <a:lum bright="20000" contrast="2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45.JPG"/>
          <p:cNvPicPr>
            <a:picLocks noChangeAspect="1"/>
          </p:cNvPicPr>
          <p:nvPr/>
        </p:nvPicPr>
        <p:blipFill>
          <a:blip r:embed="rId2" cstate="email">
            <a:lum bright="10000" contrast="1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46.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File:Père-Lachaise - Division 64 - Monument guerre 1870 05.jpg"/>
          <p:cNvPicPr>
            <a:picLocks noChangeAspect="1" noChangeArrowheads="1"/>
          </p:cNvPicPr>
          <p:nvPr/>
        </p:nvPicPr>
        <p:blipFill>
          <a:blip r:embed="rId2" cstate="email">
            <a:lum bright="20000" contrast="10000"/>
          </a:blip>
          <a:srcRect/>
          <a:stretch>
            <a:fillRect/>
          </a:stretch>
        </p:blipFill>
        <p:spPr bwMode="auto">
          <a:xfrm>
            <a:off x="4788023" y="0"/>
            <a:ext cx="4355977" cy="6858000"/>
          </a:xfrm>
          <a:prstGeom prst="rect">
            <a:avLst/>
          </a:prstGeom>
          <a:noFill/>
        </p:spPr>
      </p:pic>
      <p:sp>
        <p:nvSpPr>
          <p:cNvPr id="3" name="Rectangle 2"/>
          <p:cNvSpPr/>
          <p:nvPr/>
        </p:nvSpPr>
        <p:spPr>
          <a:xfrm>
            <a:off x="4788024" y="6211669"/>
            <a:ext cx="4355976" cy="646331"/>
          </a:xfrm>
          <a:prstGeom prst="rect">
            <a:avLst/>
          </a:prstGeom>
        </p:spPr>
        <p:txBody>
          <a:bodyPr wrap="square">
            <a:spAutoFit/>
          </a:bodyPr>
          <a:lstStyle/>
          <a:p>
            <a:r>
              <a:rPr lang="fr-FR" dirty="0" smtClean="0"/>
              <a:t>Monument aux soldats morts pendant le siège de Paris de 1870-1871</a:t>
            </a:r>
            <a:endParaRPr lang="fr-FR" dirty="0"/>
          </a:p>
        </p:txBody>
      </p:sp>
      <p:pic>
        <p:nvPicPr>
          <p:cNvPr id="4" name="Image 3" descr="P1000948.JPG"/>
          <p:cNvPicPr>
            <a:picLocks noChangeAspect="1"/>
          </p:cNvPicPr>
          <p:nvPr/>
        </p:nvPicPr>
        <p:blipFill>
          <a:blip r:embed="rId3" cstate="email">
            <a:lum bright="20000" contrast="10000"/>
          </a:blip>
          <a:stretch>
            <a:fillRect/>
          </a:stretch>
        </p:blipFill>
        <p:spPr>
          <a:xfrm>
            <a:off x="0" y="0"/>
            <a:ext cx="4788024" cy="6858000"/>
          </a:xfrm>
          <a:prstGeom prst="rect">
            <a:avLst/>
          </a:prstGeom>
        </p:spPr>
      </p:pic>
      <p:sp>
        <p:nvSpPr>
          <p:cNvPr id="5" name="Rectangle 4"/>
          <p:cNvSpPr/>
          <p:nvPr/>
        </p:nvSpPr>
        <p:spPr>
          <a:xfrm>
            <a:off x="0" y="5103674"/>
            <a:ext cx="4644008" cy="1754326"/>
          </a:xfrm>
          <a:prstGeom prst="rect">
            <a:avLst/>
          </a:prstGeom>
        </p:spPr>
        <p:txBody>
          <a:bodyPr wrap="square">
            <a:spAutoFit/>
          </a:bodyPr>
          <a:lstStyle/>
          <a:p>
            <a:r>
              <a:rPr lang="fr-FR" b="1" dirty="0" smtClean="0"/>
              <a:t>Monument aux déportés du travail. </a:t>
            </a:r>
            <a:r>
              <a:rPr lang="fr-FR" dirty="0" smtClean="0"/>
              <a:t>Par I. et J. Gallo. Sur cette tombe où repose une victime inconnue, on peut voir un groupe en bronze représentant deux hommes enchaînés à une énorme roue crénelée. Celle-ci est en train de broyer un des deux personnages</a:t>
            </a:r>
            <a:endParaRPr lang="fr-FR"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File:Monument aux victimes non reconnues de l'incendie du Bazar de la Charité.jpg"/>
          <p:cNvPicPr>
            <a:picLocks noChangeAspect="1" noChangeArrowheads="1"/>
          </p:cNvPicPr>
          <p:nvPr/>
        </p:nvPicPr>
        <p:blipFill>
          <a:blip r:embed="rId2" cstate="email">
            <a:lum bright="20000"/>
          </a:blip>
          <a:srcRect/>
          <a:stretch>
            <a:fillRect/>
          </a:stretch>
        </p:blipFill>
        <p:spPr bwMode="auto">
          <a:xfrm>
            <a:off x="2987824" y="0"/>
            <a:ext cx="6156176" cy="6858000"/>
          </a:xfrm>
          <a:prstGeom prst="rect">
            <a:avLst/>
          </a:prstGeom>
          <a:noFill/>
        </p:spPr>
      </p:pic>
      <p:sp>
        <p:nvSpPr>
          <p:cNvPr id="3" name="Rectangle 2"/>
          <p:cNvSpPr/>
          <p:nvPr/>
        </p:nvSpPr>
        <p:spPr>
          <a:xfrm>
            <a:off x="0" y="2132856"/>
            <a:ext cx="2915816" cy="3693319"/>
          </a:xfrm>
          <a:prstGeom prst="rect">
            <a:avLst/>
          </a:prstGeom>
        </p:spPr>
        <p:txBody>
          <a:bodyPr wrap="square">
            <a:spAutoFit/>
          </a:bodyPr>
          <a:lstStyle/>
          <a:p>
            <a:r>
              <a:rPr lang="fr-FR" dirty="0" smtClean="0"/>
              <a:t>La catastrophe coûte la vie à plus de cent vingt personnes, la plupart étant des femmes charitables issues de la haute société parisienne. On retrouvera parmi les victimes, entre autres, </a:t>
            </a:r>
            <a:r>
              <a:rPr lang="fr-FR" dirty="0" smtClean="0">
                <a:hlinkClick r:id="rId3" tooltip="Sophie-Charlotte en Bavière"/>
              </a:rPr>
              <a:t>Sophie-Charlotte, duchesse d'Alençon</a:t>
            </a:r>
            <a:r>
              <a:rPr lang="fr-FR" dirty="0" smtClean="0"/>
              <a:t> (sœur de </a:t>
            </a:r>
            <a:r>
              <a:rPr lang="fr-FR" dirty="0" smtClean="0">
                <a:hlinkClick r:id="rId4" tooltip="Elisabeth de Wittelsbach"/>
              </a:rPr>
              <a:t>l'impératrice « Sissi »</a:t>
            </a:r>
            <a:r>
              <a:rPr lang="fr-FR" dirty="0" smtClean="0"/>
              <a:t>), la peintre et céramiste </a:t>
            </a:r>
            <a:r>
              <a:rPr lang="fr-FR" dirty="0" smtClean="0">
                <a:hlinkClick r:id="rId5" tooltip="Camille Moreau-Nélaton"/>
              </a:rPr>
              <a:t>Camille Moreau-Nélaton</a:t>
            </a:r>
            <a:r>
              <a:rPr lang="fr-FR" dirty="0" smtClean="0"/>
              <a:t> et Madame de Valence et ses deux filles.</a:t>
            </a:r>
            <a:endParaRPr lang="fr-FR" dirty="0"/>
          </a:p>
        </p:txBody>
      </p:sp>
      <p:sp>
        <p:nvSpPr>
          <p:cNvPr id="4" name="Rectangle 3"/>
          <p:cNvSpPr/>
          <p:nvPr/>
        </p:nvSpPr>
        <p:spPr>
          <a:xfrm>
            <a:off x="467544" y="692696"/>
            <a:ext cx="1969450" cy="369332"/>
          </a:xfrm>
          <a:prstGeom prst="rect">
            <a:avLst/>
          </a:prstGeom>
        </p:spPr>
        <p:txBody>
          <a:bodyPr wrap="none">
            <a:spAutoFit/>
          </a:bodyPr>
          <a:lstStyle/>
          <a:p>
            <a:r>
              <a:rPr lang="fr-FR" b="1" dirty="0" smtClean="0"/>
              <a:t>Bazar de la Charité</a:t>
            </a:r>
            <a:endParaRPr lang="fr-FR" b="1" dirty="0"/>
          </a:p>
        </p:txBody>
      </p:sp>
      <p:sp>
        <p:nvSpPr>
          <p:cNvPr id="5" name="Rectangle 4"/>
          <p:cNvSpPr/>
          <p:nvPr/>
        </p:nvSpPr>
        <p:spPr>
          <a:xfrm>
            <a:off x="0" y="1844824"/>
            <a:ext cx="1444626" cy="369332"/>
          </a:xfrm>
          <a:prstGeom prst="rect">
            <a:avLst/>
          </a:prstGeom>
        </p:spPr>
        <p:txBody>
          <a:bodyPr wrap="none">
            <a:spAutoFit/>
          </a:bodyPr>
          <a:lstStyle/>
          <a:p>
            <a:r>
              <a:rPr lang="fr-FR" dirty="0" smtClean="0"/>
              <a:t>le </a:t>
            </a:r>
            <a:r>
              <a:rPr lang="fr-FR" dirty="0" smtClean="0">
                <a:hlinkClick r:id="rId6" tooltip="4 mai"/>
              </a:rPr>
              <a:t>4</a:t>
            </a:r>
            <a:r>
              <a:rPr lang="fr-FR" dirty="0" smtClean="0"/>
              <a:t> </a:t>
            </a:r>
            <a:r>
              <a:rPr lang="fr-FR" dirty="0" smtClean="0">
                <a:hlinkClick r:id="rId7" tooltip="Mai 1897"/>
              </a:rPr>
              <a:t>mai</a:t>
            </a:r>
            <a:r>
              <a:rPr lang="fr-FR" dirty="0" smtClean="0"/>
              <a:t> </a:t>
            </a:r>
            <a:r>
              <a:rPr lang="fr-FR" dirty="0" smtClean="0">
                <a:hlinkClick r:id="rId8" tooltip="1897"/>
              </a:rPr>
              <a:t>1897</a:t>
            </a:r>
            <a:endParaRPr lang="fr-FR"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58.JPG"/>
          <p:cNvPicPr>
            <a:picLocks noChangeAspect="1"/>
          </p:cNvPicPr>
          <p:nvPr/>
        </p:nvPicPr>
        <p:blipFill>
          <a:blip r:embed="rId2" cstate="email"/>
          <a:stretch>
            <a:fillRect/>
          </a:stretch>
        </p:blipFill>
        <p:spPr>
          <a:xfrm>
            <a:off x="1763688" y="0"/>
            <a:ext cx="7380312" cy="6858000"/>
          </a:xfrm>
          <a:prstGeom prst="rect">
            <a:avLst/>
          </a:prstGeom>
        </p:spPr>
      </p:pic>
      <p:sp>
        <p:nvSpPr>
          <p:cNvPr id="3" name="Rectangle 2"/>
          <p:cNvSpPr/>
          <p:nvPr/>
        </p:nvSpPr>
        <p:spPr>
          <a:xfrm>
            <a:off x="0" y="1628800"/>
            <a:ext cx="1763688" cy="5078313"/>
          </a:xfrm>
          <a:prstGeom prst="rect">
            <a:avLst/>
          </a:prstGeom>
        </p:spPr>
        <p:txBody>
          <a:bodyPr wrap="square">
            <a:spAutoFit/>
          </a:bodyPr>
          <a:lstStyle/>
          <a:p>
            <a:r>
              <a:rPr lang="fr-FR" dirty="0" smtClean="0"/>
              <a:t>Le </a:t>
            </a:r>
            <a:r>
              <a:rPr lang="fr-FR" b="1" dirty="0" smtClean="0"/>
              <a:t>vol Flash Airlines 604</a:t>
            </a:r>
            <a:r>
              <a:rPr lang="fr-FR" dirty="0" smtClean="0"/>
              <a:t> est le nom du vol de l’</a:t>
            </a:r>
            <a:r>
              <a:rPr lang="fr-FR" dirty="0" smtClean="0">
                <a:hlinkClick r:id="rId3" tooltip="Avion"/>
              </a:rPr>
              <a:t>avion</a:t>
            </a:r>
            <a:r>
              <a:rPr lang="fr-FR" dirty="0" smtClean="0"/>
              <a:t> immatriculé SU-ZCF appartenant à la compagnie aérienne </a:t>
            </a:r>
            <a:r>
              <a:rPr lang="fr-FR" dirty="0" smtClean="0">
                <a:hlinkClick r:id="rId4" tooltip="Flash Airlines"/>
              </a:rPr>
              <a:t>Flash Airlines</a:t>
            </a:r>
            <a:r>
              <a:rPr lang="fr-FR" dirty="0" smtClean="0"/>
              <a:t>. Cet appareil fut victime d’un accident le </a:t>
            </a:r>
            <a:r>
              <a:rPr lang="fr-FR" dirty="0" smtClean="0">
                <a:hlinkClick r:id="rId5" tooltip="3 janvier"/>
              </a:rPr>
              <a:t>3 janvier</a:t>
            </a:r>
            <a:r>
              <a:rPr lang="fr-FR" dirty="0" smtClean="0"/>
              <a:t> </a:t>
            </a:r>
            <a:r>
              <a:rPr lang="fr-FR" dirty="0" smtClean="0">
                <a:hlinkClick r:id="rId6" tooltip="2004"/>
              </a:rPr>
              <a:t>2004</a:t>
            </a:r>
            <a:r>
              <a:rPr lang="fr-FR" dirty="0" smtClean="0"/>
              <a:t> au large de la station balnéaire de </a:t>
            </a:r>
            <a:r>
              <a:rPr lang="fr-FR" dirty="0" err="1" smtClean="0">
                <a:hlinkClick r:id="rId7" tooltip="Charm el-Cheikh"/>
              </a:rPr>
              <a:t>Charm</a:t>
            </a:r>
            <a:r>
              <a:rPr lang="fr-FR" dirty="0" smtClean="0">
                <a:hlinkClick r:id="rId7" tooltip="Charm el-Cheikh"/>
              </a:rPr>
              <a:t> el-Cheikh</a:t>
            </a:r>
            <a:r>
              <a:rPr lang="fr-FR" dirty="0" smtClean="0"/>
              <a:t>, tuant 148 personnes.</a:t>
            </a:r>
            <a:endParaRPr lang="fr-FR"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57.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56.JPG"/>
          <p:cNvPicPr>
            <a:picLocks noChangeAspect="1"/>
          </p:cNvPicPr>
          <p:nvPr/>
        </p:nvPicPr>
        <p:blipFill>
          <a:blip r:embed="rId2" cstate="email">
            <a:lum bright="10000" contrast="10000"/>
          </a:blip>
          <a:stretch>
            <a:fillRect/>
          </a:stretch>
        </p:blipFill>
        <p:spPr>
          <a:xfrm>
            <a:off x="2123728" y="0"/>
            <a:ext cx="7020272" cy="6858000"/>
          </a:xfrm>
          <a:prstGeom prst="rect">
            <a:avLst/>
          </a:prstGeom>
        </p:spPr>
      </p:pic>
      <p:sp>
        <p:nvSpPr>
          <p:cNvPr id="3" name="Rectangle 2"/>
          <p:cNvSpPr/>
          <p:nvPr/>
        </p:nvSpPr>
        <p:spPr>
          <a:xfrm>
            <a:off x="0" y="1052736"/>
            <a:ext cx="2123728" cy="4801314"/>
          </a:xfrm>
          <a:prstGeom prst="rect">
            <a:avLst/>
          </a:prstGeom>
        </p:spPr>
        <p:txBody>
          <a:bodyPr wrap="square">
            <a:spAutoFit/>
          </a:bodyPr>
          <a:lstStyle/>
          <a:p>
            <a:r>
              <a:rPr lang="fr-FR" dirty="0" smtClean="0"/>
              <a:t>une stèle en hommage aux 170 victimes du L'</a:t>
            </a:r>
            <a:r>
              <a:rPr lang="fr-FR" b="1" dirty="0" smtClean="0"/>
              <a:t>attentat du </a:t>
            </a:r>
            <a:r>
              <a:rPr lang="fr-FR" b="1" dirty="0" smtClean="0">
                <a:hlinkClick r:id="rId3" tooltip="McDonnell Douglas DC-10"/>
              </a:rPr>
              <a:t>DC-10</a:t>
            </a:r>
            <a:r>
              <a:rPr lang="fr-FR" b="1" dirty="0" smtClean="0"/>
              <a:t> d'</a:t>
            </a:r>
            <a:r>
              <a:rPr lang="fr-FR" b="1" dirty="0" smtClean="0">
                <a:hlinkClick r:id="rId4" tooltip="Union de transports aériens"/>
              </a:rPr>
              <a:t>UTA</a:t>
            </a:r>
            <a:r>
              <a:rPr lang="fr-FR" dirty="0" smtClean="0"/>
              <a:t> coûta la vie aux 170 passagers et membres d'équipages du vol UT-772 reliant </a:t>
            </a:r>
            <a:r>
              <a:rPr lang="fr-FR" dirty="0" smtClean="0">
                <a:hlinkClick r:id="rId5" tooltip="Brazzaville"/>
              </a:rPr>
              <a:t>Brazzaville</a:t>
            </a:r>
            <a:r>
              <a:rPr lang="fr-FR" dirty="0" smtClean="0"/>
              <a:t> (capitale du </a:t>
            </a:r>
            <a:r>
              <a:rPr lang="fr-FR" dirty="0" smtClean="0">
                <a:hlinkClick r:id="rId6" tooltip="République du Congo"/>
              </a:rPr>
              <a:t>Congo</a:t>
            </a:r>
            <a:r>
              <a:rPr lang="fr-FR" dirty="0" smtClean="0"/>
              <a:t>) à </a:t>
            </a:r>
            <a:r>
              <a:rPr lang="fr-FR" dirty="0" smtClean="0">
                <a:hlinkClick r:id="rId7" tooltip="Paris"/>
              </a:rPr>
              <a:t>Paris</a:t>
            </a:r>
            <a:r>
              <a:rPr lang="fr-FR" dirty="0" smtClean="0"/>
              <a:t>, via </a:t>
            </a:r>
            <a:r>
              <a:rPr lang="fr-FR" dirty="0" smtClean="0">
                <a:hlinkClick r:id="rId8" tooltip="Ndjamena"/>
              </a:rPr>
              <a:t>N'</a:t>
            </a:r>
            <a:r>
              <a:rPr lang="fr-FR" dirty="0" err="1" smtClean="0">
                <a:hlinkClick r:id="rId8" tooltip="Ndjamena"/>
              </a:rPr>
              <a:t>Djaména</a:t>
            </a:r>
            <a:r>
              <a:rPr lang="fr-FR" dirty="0" smtClean="0"/>
              <a:t> au </a:t>
            </a:r>
            <a:r>
              <a:rPr lang="fr-FR" dirty="0" smtClean="0">
                <a:hlinkClick r:id="rId9" tooltip="Tchad"/>
              </a:rPr>
              <a:t>Tchad</a:t>
            </a:r>
            <a:r>
              <a:rPr lang="fr-FR" dirty="0" smtClean="0"/>
              <a:t> le </a:t>
            </a:r>
            <a:r>
              <a:rPr lang="fr-FR" dirty="0" smtClean="0">
                <a:hlinkClick r:id="rId10" tooltip="19 septembre"/>
              </a:rPr>
              <a:t>19</a:t>
            </a:r>
            <a:r>
              <a:rPr lang="fr-FR" dirty="0" smtClean="0"/>
              <a:t> </a:t>
            </a:r>
            <a:r>
              <a:rPr lang="fr-FR" dirty="0" smtClean="0">
                <a:hlinkClick r:id="rId11" tooltip="Septembre 1989"/>
              </a:rPr>
              <a:t>septembre</a:t>
            </a:r>
            <a:r>
              <a:rPr lang="fr-FR" dirty="0" smtClean="0"/>
              <a:t> </a:t>
            </a:r>
            <a:r>
              <a:rPr lang="fr-FR" dirty="0" smtClean="0">
                <a:hlinkClick r:id="rId12" tooltip="1989"/>
              </a:rPr>
              <a:t>1989</a:t>
            </a:r>
            <a:r>
              <a:rPr lang="fr-FR" dirty="0" smtClean="0"/>
              <a:t>. Il a explosé au-dessus du désert du </a:t>
            </a:r>
            <a:r>
              <a:rPr lang="fr-FR" dirty="0" smtClean="0">
                <a:hlinkClick r:id="rId13" tooltip="Ténéré"/>
              </a:rPr>
              <a:t>Ténéré</a:t>
            </a:r>
            <a:r>
              <a:rPr lang="fr-FR" dirty="0" smtClean="0"/>
              <a:t> au </a:t>
            </a:r>
            <a:r>
              <a:rPr lang="fr-FR" dirty="0" smtClean="0">
                <a:hlinkClick r:id="rId14" tooltip="Niger"/>
              </a:rPr>
              <a:t>Niger</a:t>
            </a:r>
            <a:r>
              <a:rPr lang="fr-FR" dirty="0" smtClean="0"/>
              <a:t>.</a:t>
            </a:r>
            <a:endParaRPr lang="fr-FR"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5575" y="2967335"/>
            <a:ext cx="8832867" cy="923330"/>
          </a:xfrm>
          <a:prstGeom prst="rect">
            <a:avLst/>
          </a:prstGeom>
        </p:spPr>
        <p:style>
          <a:lnRef idx="0">
            <a:schemeClr val="accent2"/>
          </a:lnRef>
          <a:fillRef idx="3">
            <a:schemeClr val="accent2"/>
          </a:fillRef>
          <a:effectRef idx="3">
            <a:schemeClr val="accent2"/>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spc="50" dirty="0" err="1" smtClean="0">
                <a:ln w="11430"/>
                <a:solidFill>
                  <a:srgbClr val="0070C0"/>
                </a:solidFill>
                <a:effectLst>
                  <a:outerShdw blurRad="76200" dist="50800" dir="5400000" algn="tl" rotWithShape="0">
                    <a:srgbClr val="000000">
                      <a:alpha val="65000"/>
                    </a:srgbClr>
                  </a:outerShdw>
                </a:effectLst>
                <a:latin typeface="Old English Text MT" pitchFamily="66" charset="0"/>
              </a:rPr>
              <a:t>Poêtes,Ecrivains</a:t>
            </a:r>
            <a:r>
              <a:rPr lang="fr-FR" sz="5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Old English Text MT" pitchFamily="66" charset="0"/>
              </a:rPr>
              <a:t>,</a:t>
            </a:r>
            <a:r>
              <a:rPr lang="fr-FR" sz="5400" b="1" spc="50" dirty="0" err="1" smtClean="0">
                <a:ln w="11430"/>
                <a:solidFill>
                  <a:srgbClr val="0070C0"/>
                </a:solidFill>
                <a:effectLst>
                  <a:outerShdw blurRad="76200" dist="50800" dir="5400000" algn="tl" rotWithShape="0">
                    <a:srgbClr val="000000">
                      <a:alpha val="65000"/>
                    </a:srgbClr>
                  </a:outerShdw>
                </a:effectLst>
                <a:latin typeface="Old English Text MT" pitchFamily="66" charset="0"/>
              </a:rPr>
              <a:t>Philosophes</a:t>
            </a:r>
            <a:endParaRPr lang="fr-FR"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Old English Text MT" pitchFamily="66"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24.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060848"/>
            <a:ext cx="3995936" cy="3693319"/>
          </a:xfrm>
          <a:prstGeom prst="rect">
            <a:avLst/>
          </a:prstGeom>
        </p:spPr>
        <p:txBody>
          <a:bodyPr wrap="square">
            <a:spAutoFit/>
          </a:bodyPr>
          <a:lstStyle/>
          <a:p>
            <a:r>
              <a:rPr lang="fr-FR" b="1" dirty="0" smtClean="0"/>
              <a:t>Edmond About 1828-1885. </a:t>
            </a:r>
            <a:r>
              <a:rPr lang="fr-FR" dirty="0" smtClean="0"/>
              <a:t>L'auteur de l'Homme à l'oreille cassée est représenté assis sur sa tombe du Père Lachaise. C'est une statue en bronze, grandeur nature, par Gustave </a:t>
            </a:r>
            <a:r>
              <a:rPr lang="fr-FR" dirty="0" err="1" smtClean="0"/>
              <a:t>Crauk</a:t>
            </a:r>
            <a:r>
              <a:rPr lang="fr-FR" dirty="0" smtClean="0"/>
              <a:t> (1827-1905), auteur du groupe Le Crépuscule, dans le jardin de l'avenue de l'</a:t>
            </a:r>
            <a:r>
              <a:rPr lang="fr-FR" dirty="0" err="1" smtClean="0"/>
              <a:t>Observatoire.</a:t>
            </a:r>
            <a:r>
              <a:rPr lang="fr-FR" b="1" dirty="0" err="1" smtClean="0"/>
              <a:t>Edmond</a:t>
            </a:r>
            <a:r>
              <a:rPr lang="fr-FR" dirty="0" smtClean="0"/>
              <a:t> François Valentin </a:t>
            </a:r>
            <a:r>
              <a:rPr lang="fr-FR" b="1" dirty="0" smtClean="0"/>
              <a:t>About</a:t>
            </a:r>
            <a:r>
              <a:rPr lang="fr-FR" dirty="0" smtClean="0"/>
              <a:t>, né le </a:t>
            </a:r>
            <a:r>
              <a:rPr lang="fr-FR" dirty="0" smtClean="0">
                <a:hlinkClick r:id="rId2" tooltip="14 février"/>
              </a:rPr>
              <a:t>14</a:t>
            </a:r>
            <a:r>
              <a:rPr lang="fr-FR" dirty="0" smtClean="0"/>
              <a:t> </a:t>
            </a:r>
            <a:r>
              <a:rPr lang="fr-FR" dirty="0" smtClean="0">
                <a:hlinkClick r:id="rId3" tooltip="Février 1828"/>
              </a:rPr>
              <a:t>février</a:t>
            </a:r>
            <a:r>
              <a:rPr lang="fr-FR" dirty="0" smtClean="0"/>
              <a:t> </a:t>
            </a:r>
            <a:r>
              <a:rPr lang="fr-FR" dirty="0" smtClean="0">
                <a:hlinkClick r:id="rId4" tooltip="1828"/>
              </a:rPr>
              <a:t>1828</a:t>
            </a:r>
            <a:r>
              <a:rPr lang="fr-FR" dirty="0" smtClean="0"/>
              <a:t> à </a:t>
            </a:r>
            <a:r>
              <a:rPr lang="fr-FR" dirty="0" smtClean="0">
                <a:hlinkClick r:id="rId5" tooltip="Dieuze"/>
              </a:rPr>
              <a:t>Dieuze</a:t>
            </a:r>
            <a:r>
              <a:rPr lang="fr-FR" dirty="0" smtClean="0"/>
              <a:t> (</a:t>
            </a:r>
            <a:r>
              <a:rPr lang="fr-FR" dirty="0" smtClean="0">
                <a:hlinkClick r:id="rId6" tooltip="Moselle (département)"/>
              </a:rPr>
              <a:t>Moselle</a:t>
            </a:r>
            <a:r>
              <a:rPr lang="fr-FR" dirty="0" smtClean="0"/>
              <a:t>) et mort le </a:t>
            </a:r>
            <a:r>
              <a:rPr lang="fr-FR" dirty="0" smtClean="0">
                <a:hlinkClick r:id="rId7" tooltip="16 janvier"/>
              </a:rPr>
              <a:t>16</a:t>
            </a:r>
            <a:r>
              <a:rPr lang="fr-FR" dirty="0" smtClean="0"/>
              <a:t> </a:t>
            </a:r>
            <a:r>
              <a:rPr lang="fr-FR" dirty="0" smtClean="0">
                <a:hlinkClick r:id="rId8" tooltip="Janvier 1885"/>
              </a:rPr>
              <a:t>janvier</a:t>
            </a:r>
            <a:r>
              <a:rPr lang="fr-FR" dirty="0" smtClean="0"/>
              <a:t> </a:t>
            </a:r>
            <a:r>
              <a:rPr lang="fr-FR" dirty="0" smtClean="0">
                <a:hlinkClick r:id="rId9" tooltip="1885"/>
              </a:rPr>
              <a:t>1885</a:t>
            </a:r>
            <a:r>
              <a:rPr lang="fr-FR" dirty="0" smtClean="0"/>
              <a:t> à </a:t>
            </a:r>
            <a:r>
              <a:rPr lang="fr-FR" dirty="0" smtClean="0">
                <a:hlinkClick r:id="rId10" tooltip="Paris"/>
              </a:rPr>
              <a:t>Paris</a:t>
            </a:r>
            <a:r>
              <a:rPr lang="fr-FR" dirty="0" smtClean="0"/>
              <a:t>, est un écrivain, journaliste et critique d'art français, membre de l’</a:t>
            </a:r>
            <a:r>
              <a:rPr lang="fr-FR" dirty="0" smtClean="0">
                <a:hlinkClick r:id="rId11" tooltip="Académie française"/>
              </a:rPr>
              <a:t>Académie française</a:t>
            </a:r>
            <a:r>
              <a:rPr lang="fr-FR" dirty="0" smtClean="0"/>
              <a:t>.</a:t>
            </a:r>
            <a:endParaRPr lang="fr-FR" dirty="0"/>
          </a:p>
        </p:txBody>
      </p:sp>
      <p:pic>
        <p:nvPicPr>
          <p:cNvPr id="3" name="Image 2" descr="P1000927.JPG"/>
          <p:cNvPicPr>
            <a:picLocks noChangeAspect="1"/>
          </p:cNvPicPr>
          <p:nvPr/>
        </p:nvPicPr>
        <p:blipFill>
          <a:blip r:embed="rId12" cstate="email"/>
          <a:stretch>
            <a:fillRect/>
          </a:stretch>
        </p:blipFill>
        <p:spPr>
          <a:xfrm>
            <a:off x="4000500" y="0"/>
            <a:ext cx="5143500" cy="6858000"/>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File:Père-Lachaise - Division 7 - Abélard 02.jpg"/>
          <p:cNvPicPr>
            <a:picLocks noChangeAspect="1" noChangeArrowheads="1"/>
          </p:cNvPicPr>
          <p:nvPr/>
        </p:nvPicPr>
        <p:blipFill>
          <a:blip r:embed="rId2" cstate="email">
            <a:lum bright="20000" contrast="20000"/>
          </a:blip>
          <a:srcRect/>
          <a:stretch>
            <a:fillRect/>
          </a:stretch>
        </p:blipFill>
        <p:spPr bwMode="auto">
          <a:xfrm>
            <a:off x="4427984" y="0"/>
            <a:ext cx="4716016" cy="6858000"/>
          </a:xfrm>
          <a:prstGeom prst="rect">
            <a:avLst/>
          </a:prstGeom>
          <a:noFill/>
        </p:spPr>
      </p:pic>
      <p:sp>
        <p:nvSpPr>
          <p:cNvPr id="3" name="Rectangle 2"/>
          <p:cNvSpPr/>
          <p:nvPr/>
        </p:nvSpPr>
        <p:spPr>
          <a:xfrm>
            <a:off x="0" y="0"/>
            <a:ext cx="4427984" cy="7294305"/>
          </a:xfrm>
          <a:prstGeom prst="rect">
            <a:avLst/>
          </a:prstGeom>
        </p:spPr>
        <p:txBody>
          <a:bodyPr wrap="square">
            <a:spAutoFit/>
          </a:bodyPr>
          <a:lstStyle/>
          <a:p>
            <a:r>
              <a:rPr lang="fr-FR" b="1" dirty="0" smtClean="0"/>
              <a:t>Héloïse 1101-1164 et Abélard 1079-1142</a:t>
            </a:r>
            <a:r>
              <a:rPr lang="fr-FR" dirty="0" smtClean="0"/>
              <a:t>. Ils sont les plus vieux défunts du cimetière du Père Lachaise. Venu étudier la théologie à Paris, le moine Abélard enseigna la théologie et la logique. Il s'enflamma pour son élève, la belle Héloïse, nièce du chanoine Fulbert chez lequel il logeait. Ce dernier, furieux, le fit castrer. Par la suite, Abélard erra de monastère en monastère tout en poursuivant quelque temps son enseignement, tandis qu'Héloïse entrait au couvent d'Argenteuil, puis devenait abbesse du couvent du Paraclet, près de Nogent-sur-Seine. Les lettres qu'échangèrent Héloïse et Abélard sont aussi passionnées qu'émouvantes. A la mort d'Héloïse, leurs dépouilles furent enfin réunies. A la Révolution, leurs ossements furent exhumés. Alexandre Lenoir (1761-1839), conservateur du musée des Petits-Augustins (l'actuelle école des </a:t>
            </a:r>
            <a:r>
              <a:rPr lang="fr-FR" dirty="0" err="1" smtClean="0"/>
              <a:t>Beaux-Arts</a:t>
            </a:r>
            <a:r>
              <a:rPr lang="fr-FR" dirty="0" smtClean="0"/>
              <a:t>), en hérita. Ce dernier assembla, à l'aide de pièces hétéroclites, le tombeau que l'on peut visiter au Père-Lachaise depuis 1817. Il procéda de même pour les sépultures de Molière et La Fontaine.</a:t>
            </a:r>
            <a:endParaRPr lang="fr-FR"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File:Pary&amp;zdot; père-lachaise molier.JPG"/>
          <p:cNvPicPr>
            <a:picLocks noChangeAspect="1" noChangeArrowheads="1"/>
          </p:cNvPicPr>
          <p:nvPr/>
        </p:nvPicPr>
        <p:blipFill>
          <a:blip r:embed="rId2" cstate="email">
            <a:lum bright="10000" contrast="10000"/>
          </a:blip>
          <a:srcRect/>
          <a:stretch>
            <a:fillRect/>
          </a:stretch>
        </p:blipFill>
        <p:spPr bwMode="auto">
          <a:xfrm>
            <a:off x="0" y="0"/>
            <a:ext cx="9144000" cy="6021288"/>
          </a:xfrm>
          <a:prstGeom prst="rect">
            <a:avLst/>
          </a:prstGeom>
          <a:noFill/>
        </p:spPr>
      </p:pic>
      <p:sp>
        <p:nvSpPr>
          <p:cNvPr id="5" name="Rectangle 4"/>
          <p:cNvSpPr/>
          <p:nvPr/>
        </p:nvSpPr>
        <p:spPr>
          <a:xfrm>
            <a:off x="0" y="5934670"/>
            <a:ext cx="9144000" cy="923330"/>
          </a:xfrm>
          <a:prstGeom prst="rect">
            <a:avLst/>
          </a:prstGeom>
        </p:spPr>
        <p:txBody>
          <a:bodyPr wrap="square">
            <a:spAutoFit/>
          </a:bodyPr>
          <a:lstStyle/>
          <a:p>
            <a:r>
              <a:rPr lang="fr-FR" dirty="0" smtClean="0"/>
              <a:t>Molière 1622-1673. un des plus grands noms de la littérature du 17e siècle. sa "supposée" dépouille, exhumé de L’ancien cimetière Saint-Joseph, avait été confié en 1799 à Alexandre Lenoir, fondateur du musée des Monuments français.</a:t>
            </a:r>
            <a:endParaRPr lang="fr-FR"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File:Tha grave of La Fontaine and Moliére.jpg"/>
          <p:cNvPicPr>
            <a:picLocks noChangeAspect="1" noChangeArrowheads="1"/>
          </p:cNvPicPr>
          <p:nvPr/>
        </p:nvPicPr>
        <p:blipFill>
          <a:blip r:embed="rId2" cstate="email">
            <a:lum bright="20000" contrast="10000"/>
          </a:blip>
          <a:srcRect/>
          <a:stretch>
            <a:fillRect/>
          </a:stretch>
        </p:blipFill>
        <p:spPr bwMode="auto">
          <a:xfrm>
            <a:off x="0" y="0"/>
            <a:ext cx="9144000" cy="5949280"/>
          </a:xfrm>
          <a:prstGeom prst="rect">
            <a:avLst/>
          </a:prstGeom>
          <a:noFill/>
        </p:spPr>
      </p:pic>
      <p:sp>
        <p:nvSpPr>
          <p:cNvPr id="3" name="Rectangle 2"/>
          <p:cNvSpPr/>
          <p:nvPr/>
        </p:nvSpPr>
        <p:spPr>
          <a:xfrm>
            <a:off x="0" y="5934670"/>
            <a:ext cx="9144000" cy="923330"/>
          </a:xfrm>
          <a:prstGeom prst="rect">
            <a:avLst/>
          </a:prstGeom>
        </p:spPr>
        <p:txBody>
          <a:bodyPr wrap="square">
            <a:spAutoFit/>
          </a:bodyPr>
          <a:lstStyle/>
          <a:p>
            <a:r>
              <a:rPr lang="fr-FR" dirty="0" smtClean="0"/>
              <a:t>La Fontaine 1621-1695. Un des plus grands noms de la littérature du 17e siècle. </a:t>
            </a:r>
            <a:r>
              <a:rPr lang="fr-FR" dirty="0" err="1" smtClean="0"/>
              <a:t>sa"supposée</a:t>
            </a:r>
            <a:r>
              <a:rPr lang="fr-FR" dirty="0" smtClean="0"/>
              <a:t>" dépouille, exhumé du cimetière des Innocents, avaient été confiées en 1799 à Alexandre Lenoir, fondateur du musée des Monuments français. </a:t>
            </a:r>
            <a:endParaRPr lang="fr-FR"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P1000867.JPG"/>
          <p:cNvPicPr>
            <a:picLocks noChangeAspect="1"/>
          </p:cNvPicPr>
          <p:nvPr/>
        </p:nvPicPr>
        <p:blipFill>
          <a:blip r:embed="rId2" cstate="email"/>
          <a:stretch>
            <a:fillRect/>
          </a:stretch>
        </p:blipFill>
        <p:spPr>
          <a:xfrm>
            <a:off x="3203848" y="0"/>
            <a:ext cx="5940152" cy="6858000"/>
          </a:xfrm>
          <a:prstGeom prst="rect">
            <a:avLst/>
          </a:prstGeom>
        </p:spPr>
      </p:pic>
      <p:sp>
        <p:nvSpPr>
          <p:cNvPr id="5" name="Rectangle 4"/>
          <p:cNvSpPr/>
          <p:nvPr/>
        </p:nvSpPr>
        <p:spPr>
          <a:xfrm>
            <a:off x="0" y="1196752"/>
            <a:ext cx="2915816" cy="3970318"/>
          </a:xfrm>
          <a:prstGeom prst="rect">
            <a:avLst/>
          </a:prstGeom>
        </p:spPr>
        <p:txBody>
          <a:bodyPr wrap="square">
            <a:spAutoFit/>
          </a:bodyPr>
          <a:lstStyle/>
          <a:p>
            <a:r>
              <a:rPr lang="fr-FR" b="1" dirty="0" smtClean="0"/>
              <a:t>Alfred de Musset 1810-1857 : </a:t>
            </a:r>
            <a:r>
              <a:rPr lang="fr-FR" dirty="0" smtClean="0"/>
              <a:t>Poète et auteur de pièces de théâtre : Les Caprices de Marianne, Lorenzaccio, Le Chandelier... Il avait demandé qu'un saule fût planté sur sa tombe, mais la terre du Père-Lachaise ne le permet pas. Son buste en marbre blanc est l'</a:t>
            </a:r>
            <a:r>
              <a:rPr lang="fr-FR" dirty="0" err="1" smtClean="0"/>
              <a:t>oeuvre</a:t>
            </a:r>
            <a:r>
              <a:rPr lang="fr-FR" dirty="0" smtClean="0"/>
              <a:t> de Jean Barre (1811-1896), auteur de la statue allégorique la Prudence la fontaine Saint-Michel.</a:t>
            </a:r>
            <a:endParaRPr lang="fr-FR"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P1000874.JP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3" name="Rectangle 2"/>
          <p:cNvSpPr/>
          <p:nvPr/>
        </p:nvSpPr>
        <p:spPr>
          <a:xfrm>
            <a:off x="0" y="6211669"/>
            <a:ext cx="9144000" cy="646331"/>
          </a:xfrm>
          <a:prstGeom prst="rect">
            <a:avLst/>
          </a:prstGeom>
        </p:spPr>
        <p:txBody>
          <a:bodyPr wrap="square">
            <a:spAutoFit/>
          </a:bodyPr>
          <a:lstStyle/>
          <a:p>
            <a:r>
              <a:rPr lang="fr-FR" dirty="0" smtClean="0">
                <a:solidFill>
                  <a:schemeClr val="bg1"/>
                </a:solidFill>
              </a:rPr>
              <a:t>Victor Cousin 1792-1867. Philosophe, fondateur de l'éclectisme, spiritualiste, auteur Du vrai, du beau et du bien.</a:t>
            </a:r>
            <a:endParaRPr lang="fr-FR" dirty="0">
              <a:solidFill>
                <a:schemeClr val="bg1"/>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856.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0" y="6211669"/>
            <a:ext cx="9144000" cy="646331"/>
          </a:xfrm>
          <a:prstGeom prst="rect">
            <a:avLst/>
          </a:prstGeom>
        </p:spPr>
        <p:txBody>
          <a:bodyPr wrap="square">
            <a:spAutoFit/>
          </a:bodyPr>
          <a:lstStyle/>
          <a:p>
            <a:r>
              <a:rPr lang="fr-FR" dirty="0" smtClean="0"/>
              <a:t>Colette 1873-1954. Romancière, auteur de la série des Claudine, chantre des bêtes : La Chatte, Dialogues de bêtes...</a:t>
            </a:r>
            <a:endParaRPr lang="fr-FR"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420888"/>
            <a:ext cx="2771800" cy="2862322"/>
          </a:xfrm>
          <a:prstGeom prst="rect">
            <a:avLst/>
          </a:prstGeom>
        </p:spPr>
        <p:txBody>
          <a:bodyPr wrap="square">
            <a:spAutoFit/>
          </a:bodyPr>
          <a:lstStyle/>
          <a:p>
            <a:r>
              <a:rPr lang="fr-FR" b="1" dirty="0" smtClean="0"/>
              <a:t>Adrien Gustave Henri Barbusse</a:t>
            </a:r>
            <a:r>
              <a:rPr lang="fr-FR" dirty="0" smtClean="0"/>
              <a:t>, né à </a:t>
            </a:r>
            <a:r>
              <a:rPr lang="fr-FR" dirty="0" smtClean="0">
                <a:hlinkClick r:id="rId2" tooltip="Asnières-sur-Seine"/>
              </a:rPr>
              <a:t>Asnières-sur-Seine</a:t>
            </a:r>
            <a:r>
              <a:rPr lang="fr-FR" dirty="0" smtClean="0"/>
              <a:t> le </a:t>
            </a:r>
            <a:r>
              <a:rPr lang="fr-FR" dirty="0" smtClean="0">
                <a:hlinkClick r:id="rId3" tooltip="17 mai"/>
              </a:rPr>
              <a:t>17</a:t>
            </a:r>
            <a:r>
              <a:rPr lang="fr-FR" dirty="0" smtClean="0"/>
              <a:t> </a:t>
            </a:r>
            <a:r>
              <a:rPr lang="fr-FR" dirty="0" smtClean="0">
                <a:hlinkClick r:id="rId4" tooltip="Mai 1873"/>
              </a:rPr>
              <a:t>mai</a:t>
            </a:r>
            <a:r>
              <a:rPr lang="fr-FR" dirty="0" smtClean="0"/>
              <a:t> </a:t>
            </a:r>
            <a:r>
              <a:rPr lang="fr-FR" dirty="0" smtClean="0">
                <a:hlinkClick r:id="rId5" tooltip="1873 en littérature"/>
              </a:rPr>
              <a:t>1873</a:t>
            </a:r>
            <a:r>
              <a:rPr lang="fr-FR" dirty="0" smtClean="0"/>
              <a:t> et mort à </a:t>
            </a:r>
            <a:r>
              <a:rPr lang="fr-FR" dirty="0" smtClean="0">
                <a:hlinkClick r:id="rId6" tooltip="Moscou"/>
              </a:rPr>
              <a:t>Moscou</a:t>
            </a:r>
            <a:r>
              <a:rPr lang="fr-FR" dirty="0" smtClean="0"/>
              <a:t> le </a:t>
            </a:r>
            <a:r>
              <a:rPr lang="fr-FR" dirty="0" smtClean="0">
                <a:hlinkClick r:id="rId7" tooltip="30 août"/>
              </a:rPr>
              <a:t>30</a:t>
            </a:r>
            <a:r>
              <a:rPr lang="fr-FR" dirty="0" smtClean="0"/>
              <a:t> </a:t>
            </a:r>
            <a:r>
              <a:rPr lang="fr-FR" dirty="0" smtClean="0">
                <a:hlinkClick r:id="rId8" tooltip="Août 1935"/>
              </a:rPr>
              <a:t>août</a:t>
            </a:r>
            <a:r>
              <a:rPr lang="fr-FR" dirty="0" smtClean="0"/>
              <a:t> </a:t>
            </a:r>
            <a:r>
              <a:rPr lang="fr-FR" dirty="0" smtClean="0">
                <a:hlinkClick r:id="rId9" tooltip="1935 en littérature"/>
              </a:rPr>
              <a:t>1935</a:t>
            </a:r>
            <a:r>
              <a:rPr lang="fr-FR" baseline="30000" dirty="0"/>
              <a:t> </a:t>
            </a:r>
            <a:r>
              <a:rPr lang="fr-FR" baseline="30000" dirty="0" smtClean="0"/>
              <a:t>.</a:t>
            </a:r>
            <a:r>
              <a:rPr lang="fr-FR" dirty="0" smtClean="0"/>
              <a:t> Il est issu d'une famille </a:t>
            </a:r>
            <a:r>
              <a:rPr lang="fr-FR" dirty="0" smtClean="0">
                <a:hlinkClick r:id="rId10" tooltip="Protestantisme"/>
              </a:rPr>
              <a:t>protestante</a:t>
            </a:r>
            <a:r>
              <a:rPr lang="fr-FR" dirty="0" smtClean="0"/>
              <a:t> d'origine </a:t>
            </a:r>
            <a:r>
              <a:rPr lang="fr-FR" dirty="0" smtClean="0">
                <a:hlinkClick r:id="rId11" tooltip="Cévennes"/>
              </a:rPr>
              <a:t>cévenole</a:t>
            </a:r>
            <a:r>
              <a:rPr lang="fr-FR" dirty="0" smtClean="0"/>
              <a:t> (attestée au XVII</a:t>
            </a:r>
            <a:r>
              <a:rPr lang="fr-FR" baseline="30000" dirty="0" smtClean="0"/>
              <a:t>e</a:t>
            </a:r>
            <a:r>
              <a:rPr lang="fr-FR" dirty="0" smtClean="0"/>
              <a:t> siècle) dans un hameau d'</a:t>
            </a:r>
            <a:r>
              <a:rPr lang="fr-FR" dirty="0" smtClean="0">
                <a:hlinkClick r:id="rId12" tooltip="Anduze"/>
              </a:rPr>
              <a:t>Anduze</a:t>
            </a:r>
            <a:r>
              <a:rPr lang="fr-FR" dirty="0" smtClean="0"/>
              <a:t>, près d'Alè</a:t>
            </a:r>
            <a:r>
              <a:rPr lang="fr-FR" dirty="0"/>
              <a:t>s</a:t>
            </a:r>
          </a:p>
        </p:txBody>
      </p:sp>
      <p:pic>
        <p:nvPicPr>
          <p:cNvPr id="3" name="Image 2" descr="P1000942.JPG"/>
          <p:cNvPicPr>
            <a:picLocks noChangeAspect="1"/>
          </p:cNvPicPr>
          <p:nvPr/>
        </p:nvPicPr>
        <p:blipFill>
          <a:blip r:embed="rId13" cstate="email">
            <a:lum bright="20000"/>
          </a:blip>
          <a:stretch>
            <a:fillRect/>
          </a:stretch>
        </p:blipFill>
        <p:spPr>
          <a:xfrm>
            <a:off x="2699792" y="0"/>
            <a:ext cx="6444208" cy="6858000"/>
          </a:xfrm>
          <a:prstGeom prst="rect">
            <a:avLst/>
          </a:prstGeom>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63.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196752"/>
            <a:ext cx="3635896" cy="3970318"/>
          </a:xfrm>
          <a:prstGeom prst="rect">
            <a:avLst/>
          </a:prstGeom>
        </p:spPr>
        <p:txBody>
          <a:bodyPr wrap="square">
            <a:spAutoFit/>
          </a:bodyPr>
          <a:lstStyle/>
          <a:p>
            <a:r>
              <a:rPr lang="fr-FR" b="1" dirty="0" smtClean="0"/>
              <a:t>Oscar Wilde 1854-1900. </a:t>
            </a:r>
            <a:r>
              <a:rPr lang="fr-FR" dirty="0" smtClean="0"/>
              <a:t>Écrivain irlandais, auteur du Portrait de Dorian Gray, fut emprisonné à cause de son homosexualité. Au-delà de la mort il fit encore scandale, puisque des mains vertueuses ont amputé son monument funéraire. Le poète, en effet, y est représenté nu, sous la forme d'un sphinx ailé, en pierre, </a:t>
            </a:r>
            <a:r>
              <a:rPr lang="fr-FR" dirty="0" err="1" smtClean="0"/>
              <a:t>oeuvre</a:t>
            </a:r>
            <a:r>
              <a:rPr lang="fr-FR" dirty="0" smtClean="0"/>
              <a:t> du sculpteur expressionniste britannique Jacob Epstein (1880-1959). Une vitre plastique protégeant </a:t>
            </a:r>
            <a:r>
              <a:rPr lang="fr-FR" dirty="0" smtClean="0">
                <a:hlinkClick r:id="rId2" tooltip="Tombe d'Oscar Wilde"/>
              </a:rPr>
              <a:t>sa tombe</a:t>
            </a:r>
            <a:r>
              <a:rPr lang="fr-FR" dirty="0" smtClean="0"/>
              <a:t>  de traces de rouge à lèvres laissées par des fans.</a:t>
            </a:r>
            <a:endParaRPr lang="fr-FR" dirty="0"/>
          </a:p>
        </p:txBody>
      </p:sp>
      <p:pic>
        <p:nvPicPr>
          <p:cNvPr id="3" name="Image 2" descr="P1000964.JPG"/>
          <p:cNvPicPr>
            <a:picLocks noChangeAspect="1"/>
          </p:cNvPicPr>
          <p:nvPr/>
        </p:nvPicPr>
        <p:blipFill>
          <a:blip r:embed="rId3" cstate="email"/>
          <a:stretch>
            <a:fillRect/>
          </a:stretch>
        </p:blipFill>
        <p:spPr>
          <a:xfrm>
            <a:off x="3635896" y="0"/>
            <a:ext cx="5508104" cy="6858000"/>
          </a:xfrm>
          <a:prstGeom prst="rect">
            <a:avLst/>
          </a:prstGeom>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5572" y="2967335"/>
            <a:ext cx="8832867" cy="923330"/>
          </a:xfrm>
          <a:prstGeom prst="rect">
            <a:avLst/>
          </a:prstGeom>
        </p:spPr>
        <p:style>
          <a:lnRef idx="0">
            <a:schemeClr val="accent1"/>
          </a:lnRef>
          <a:fillRef idx="3">
            <a:schemeClr val="accent1"/>
          </a:fillRef>
          <a:effectRef idx="3">
            <a:schemeClr val="accent1"/>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Old English Text MT" pitchFamily="66" charset="0"/>
              </a:rPr>
              <a:t>Architecte, </a:t>
            </a:r>
            <a:r>
              <a:rPr lang="fr-FR" sz="54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Old English Text MT" pitchFamily="66" charset="0"/>
              </a:rPr>
              <a:t>Sculpteur,Peintres</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Old English Text MT" pitchFamily="66"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68.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864.JPG"/>
          <p:cNvPicPr>
            <a:picLocks noChangeAspect="1"/>
          </p:cNvPicPr>
          <p:nvPr/>
        </p:nvPicPr>
        <p:blipFill>
          <a:blip r:embed="rId2" cstate="email">
            <a:lum bright="10000" contrast="10000"/>
          </a:blip>
          <a:stretch>
            <a:fillRect/>
          </a:stretch>
        </p:blipFill>
        <p:spPr>
          <a:xfrm>
            <a:off x="0" y="0"/>
            <a:ext cx="9144000" cy="6858000"/>
          </a:xfrm>
          <a:prstGeom prst="rect">
            <a:avLst/>
          </a:prstGeom>
        </p:spPr>
      </p:pic>
      <p:sp>
        <p:nvSpPr>
          <p:cNvPr id="3" name="Rectangle 2"/>
          <p:cNvSpPr/>
          <p:nvPr/>
        </p:nvSpPr>
        <p:spPr>
          <a:xfrm>
            <a:off x="0" y="5661248"/>
            <a:ext cx="9144000" cy="1477328"/>
          </a:xfrm>
          <a:prstGeom prst="rect">
            <a:avLst/>
          </a:prstGeom>
        </p:spPr>
        <p:txBody>
          <a:bodyPr wrap="square">
            <a:spAutoFit/>
          </a:bodyPr>
          <a:lstStyle/>
          <a:p>
            <a:r>
              <a:rPr lang="fr-FR" b="1" dirty="0" smtClean="0">
                <a:solidFill>
                  <a:schemeClr val="bg1"/>
                </a:solidFill>
              </a:rPr>
              <a:t>Louis Visconti 1791-1853</a:t>
            </a:r>
            <a:r>
              <a:rPr lang="fr-FR" dirty="0" smtClean="0">
                <a:solidFill>
                  <a:schemeClr val="bg1"/>
                </a:solidFill>
              </a:rPr>
              <a:t> : Architecte du nouveau Louvre et du tombeau de Napoléon aux Invalides. La statue de marbre le représentant à demi allongé est signée par Victor </a:t>
            </a:r>
            <a:r>
              <a:rPr lang="fr-FR" dirty="0" err="1" smtClean="0">
                <a:solidFill>
                  <a:schemeClr val="bg1"/>
                </a:solidFill>
              </a:rPr>
              <a:t>Leharivel</a:t>
            </a:r>
            <a:r>
              <a:rPr lang="fr-FR" dirty="0" smtClean="0">
                <a:solidFill>
                  <a:schemeClr val="bg1"/>
                </a:solidFill>
              </a:rPr>
              <a:t> (1816-1878), qui travailla également pour le palais du Louvre ainsi que pour plusieurs églises parisiennes.</a:t>
            </a:r>
            <a:r>
              <a:rPr lang="fr-FR" dirty="0" smtClean="0"/>
              <a:t> </a:t>
            </a:r>
            <a:r>
              <a:rPr lang="fr-FR" dirty="0" smtClean="0">
                <a:solidFill>
                  <a:schemeClr val="bg1"/>
                </a:solidFill>
              </a:rPr>
              <a:t>Architecte chargé par Napoléon III de réunir le Louvre aux Tuileries</a:t>
            </a:r>
            <a:r>
              <a:rPr lang="fr-FR" dirty="0" smtClean="0"/>
              <a:t>.</a:t>
            </a:r>
            <a:br>
              <a:rPr lang="fr-FR" dirty="0" smtClean="0"/>
            </a:br>
            <a:endParaRPr lang="fr-FR"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890.JPG"/>
          <p:cNvPicPr>
            <a:picLocks noChangeAspect="1"/>
          </p:cNvPicPr>
          <p:nvPr/>
        </p:nvPicPr>
        <p:blipFill>
          <a:blip r:embed="rId2" cstate="email">
            <a:lum bright="20000" contrast="10000"/>
          </a:blip>
          <a:stretch>
            <a:fillRect/>
          </a:stretch>
        </p:blipFill>
        <p:spPr>
          <a:xfrm>
            <a:off x="0" y="0"/>
            <a:ext cx="9144000" cy="6858000"/>
          </a:xfrm>
          <a:prstGeom prst="rect">
            <a:avLst/>
          </a:prstGeom>
        </p:spPr>
      </p:pic>
      <p:sp>
        <p:nvSpPr>
          <p:cNvPr id="4" name="Rectangle 3"/>
          <p:cNvSpPr/>
          <p:nvPr/>
        </p:nvSpPr>
        <p:spPr>
          <a:xfrm>
            <a:off x="395536" y="332656"/>
            <a:ext cx="3083793" cy="369332"/>
          </a:xfrm>
          <a:prstGeom prst="rect">
            <a:avLst/>
          </a:prstGeom>
        </p:spPr>
        <p:txBody>
          <a:bodyPr wrap="none">
            <a:spAutoFit/>
          </a:bodyPr>
          <a:lstStyle/>
          <a:p>
            <a:r>
              <a:rPr lang="fr-FR" b="1" dirty="0" smtClean="0"/>
              <a:t>Théodore Géricault 1791-1824</a:t>
            </a:r>
            <a:endParaRPr lang="fr-FR"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891.JPG"/>
          <p:cNvPicPr>
            <a:picLocks noChangeAspect="1"/>
          </p:cNvPicPr>
          <p:nvPr/>
        </p:nvPicPr>
        <p:blipFill>
          <a:blip r:embed="rId2" cstate="email">
            <a:lum bright="20000" contrast="20000"/>
          </a:blip>
          <a:stretch>
            <a:fillRect/>
          </a:stretch>
        </p:blipFill>
        <p:spPr>
          <a:xfrm>
            <a:off x="0" y="0"/>
            <a:ext cx="9144000" cy="6858000"/>
          </a:xfrm>
          <a:prstGeom prst="rect">
            <a:avLst/>
          </a:prstGeom>
        </p:spPr>
      </p:pic>
      <p:sp>
        <p:nvSpPr>
          <p:cNvPr id="3" name="Rectangle 2"/>
          <p:cNvSpPr/>
          <p:nvPr/>
        </p:nvSpPr>
        <p:spPr>
          <a:xfrm>
            <a:off x="0" y="0"/>
            <a:ext cx="9144000" cy="1477328"/>
          </a:xfrm>
          <a:prstGeom prst="rect">
            <a:avLst/>
          </a:prstGeom>
        </p:spPr>
        <p:txBody>
          <a:bodyPr wrap="square">
            <a:spAutoFit/>
          </a:bodyPr>
          <a:lstStyle/>
          <a:p>
            <a:r>
              <a:rPr lang="fr-FR" b="1" dirty="0" err="1" smtClean="0"/>
              <a:t>héodore</a:t>
            </a:r>
            <a:r>
              <a:rPr lang="fr-FR" b="1" dirty="0" smtClean="0"/>
              <a:t> Géricault 1791-1824</a:t>
            </a:r>
            <a:r>
              <a:rPr lang="fr-FR" dirty="0" smtClean="0"/>
              <a:t> : Considéré comme le premier peintre romantique. Son tombeau, d'abord exécuté en marbre (1840) a ensuite été entièrement refait en bronze (1884) par le même sculpteur, Antoine Etex (1808-1888), auteur de deux reliefs de l'Arc de Triomphe de l'Étoile. Sur le socle, trois bas-reliefs reproduisent des </a:t>
            </a:r>
            <a:r>
              <a:rPr lang="fr-FR" dirty="0" err="1" smtClean="0"/>
              <a:t>oeuvres</a:t>
            </a:r>
            <a:r>
              <a:rPr lang="fr-FR" dirty="0" smtClean="0"/>
              <a:t> majeures du peintre conservées au Louvre : le Radeau de la Méduse, Chasseur à cheval chargeant et Cuirassier blessé.</a:t>
            </a:r>
            <a:endParaRPr lang="fr-FR"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551837"/>
            <a:ext cx="3059832" cy="2585323"/>
          </a:xfrm>
          <a:prstGeom prst="rect">
            <a:avLst/>
          </a:prstGeom>
        </p:spPr>
        <p:txBody>
          <a:bodyPr wrap="square">
            <a:spAutoFit/>
          </a:bodyPr>
          <a:lstStyle/>
          <a:p>
            <a:r>
              <a:rPr lang="fr-FR" b="1" dirty="0" smtClean="0"/>
              <a:t>Jean </a:t>
            </a:r>
            <a:r>
              <a:rPr lang="fr-FR" b="1" dirty="0" err="1" smtClean="0"/>
              <a:t>Carriès</a:t>
            </a:r>
            <a:r>
              <a:rPr lang="fr-FR" b="1" dirty="0" smtClean="0"/>
              <a:t> 1855-1894 : </a:t>
            </a:r>
            <a:r>
              <a:rPr lang="fr-FR" dirty="0" smtClean="0"/>
              <a:t>Céramiste qui renouvela l'art du grès émaillé et dont le Petit-Palais conserve de nombreuses réalisations. Il s'est représenté lui-même, tenant dans sa main gauche, la statuette du Gentilhomme français.</a:t>
            </a:r>
            <a:endParaRPr lang="fr-FR" dirty="0"/>
          </a:p>
        </p:txBody>
      </p:sp>
      <p:pic>
        <p:nvPicPr>
          <p:cNvPr id="3" name="Image 2" descr="P1000894.JPG"/>
          <p:cNvPicPr>
            <a:picLocks noChangeAspect="1"/>
          </p:cNvPicPr>
          <p:nvPr/>
        </p:nvPicPr>
        <p:blipFill>
          <a:blip r:embed="rId2" cstate="email">
            <a:lum bright="20000"/>
          </a:blip>
          <a:stretch>
            <a:fillRect/>
          </a:stretch>
        </p:blipFill>
        <p:spPr>
          <a:xfrm>
            <a:off x="3059832" y="0"/>
            <a:ext cx="6084168" cy="6858000"/>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File:Delacroix grave.jpg"/>
          <p:cNvPicPr>
            <a:picLocks noChangeAspect="1" noChangeArrowheads="1"/>
          </p:cNvPicPr>
          <p:nvPr/>
        </p:nvPicPr>
        <p:blipFill>
          <a:blip r:embed="rId2" cstate="email"/>
          <a:srcRect/>
          <a:stretch>
            <a:fillRect/>
          </a:stretch>
        </p:blipFill>
        <p:spPr bwMode="auto">
          <a:xfrm>
            <a:off x="1979712" y="0"/>
            <a:ext cx="7164288" cy="6858000"/>
          </a:xfrm>
          <a:prstGeom prst="rect">
            <a:avLst/>
          </a:prstGeom>
          <a:noFill/>
        </p:spPr>
      </p:pic>
      <p:sp>
        <p:nvSpPr>
          <p:cNvPr id="3" name="Rectangle 2"/>
          <p:cNvSpPr/>
          <p:nvPr/>
        </p:nvSpPr>
        <p:spPr>
          <a:xfrm>
            <a:off x="0" y="1628800"/>
            <a:ext cx="2051720" cy="3970318"/>
          </a:xfrm>
          <a:prstGeom prst="rect">
            <a:avLst/>
          </a:prstGeom>
        </p:spPr>
        <p:txBody>
          <a:bodyPr wrap="square">
            <a:spAutoFit/>
          </a:bodyPr>
          <a:lstStyle/>
          <a:p>
            <a:r>
              <a:rPr lang="fr-FR" b="1" dirty="0" smtClean="0"/>
              <a:t>Ferdinand-Victor-Eugène Delacroix</a:t>
            </a:r>
            <a:r>
              <a:rPr lang="fr-FR" dirty="0" smtClean="0"/>
              <a:t>, né le </a:t>
            </a:r>
            <a:r>
              <a:rPr lang="fr-FR" dirty="0" smtClean="0">
                <a:hlinkClick r:id="rId3" tooltip="26 avril"/>
              </a:rPr>
              <a:t>26</a:t>
            </a:r>
            <a:r>
              <a:rPr lang="fr-FR" dirty="0" smtClean="0"/>
              <a:t> </a:t>
            </a:r>
            <a:r>
              <a:rPr lang="fr-FR" dirty="0" smtClean="0">
                <a:hlinkClick r:id="rId4" tooltip="Avril 1798"/>
              </a:rPr>
              <a:t>avril</a:t>
            </a:r>
            <a:r>
              <a:rPr lang="fr-FR" dirty="0" smtClean="0"/>
              <a:t> </a:t>
            </a:r>
            <a:r>
              <a:rPr lang="fr-FR" dirty="0" smtClean="0">
                <a:hlinkClick r:id="rId5" tooltip="1798"/>
              </a:rPr>
              <a:t>1798</a:t>
            </a:r>
            <a:r>
              <a:rPr lang="fr-FR" dirty="0" smtClean="0"/>
              <a:t> à </a:t>
            </a:r>
            <a:r>
              <a:rPr lang="fr-FR" dirty="0" err="1" smtClean="0">
                <a:hlinkClick r:id="rId6" tooltip="Saint-Maurice (Val-de-Marne)"/>
              </a:rPr>
              <a:t>Charenton</a:t>
            </a:r>
            <a:r>
              <a:rPr lang="fr-FR" dirty="0" smtClean="0">
                <a:hlinkClick r:id="rId6" tooltip="Saint-Maurice (Val-de-Marne)"/>
              </a:rPr>
              <a:t>-Saint-Maurice</a:t>
            </a:r>
            <a:r>
              <a:rPr lang="fr-FR" baseline="30000" dirty="0" smtClean="0">
                <a:hlinkClick r:id="rId7"/>
              </a:rPr>
              <a:t>1</a:t>
            </a:r>
            <a:r>
              <a:rPr lang="fr-FR" dirty="0" smtClean="0"/>
              <a:t> (</a:t>
            </a:r>
            <a:r>
              <a:rPr lang="fr-FR" dirty="0" smtClean="0">
                <a:hlinkClick r:id="rId8" tooltip="Seine (département)"/>
              </a:rPr>
              <a:t>Seine</a:t>
            </a:r>
            <a:r>
              <a:rPr lang="fr-FR" dirty="0" smtClean="0"/>
              <a:t>), mort le </a:t>
            </a:r>
            <a:r>
              <a:rPr lang="fr-FR" dirty="0" smtClean="0">
                <a:hlinkClick r:id="rId9" tooltip="13 août"/>
              </a:rPr>
              <a:t>13</a:t>
            </a:r>
            <a:r>
              <a:rPr lang="fr-FR" dirty="0" smtClean="0"/>
              <a:t> </a:t>
            </a:r>
            <a:r>
              <a:rPr lang="fr-FR" dirty="0" smtClean="0">
                <a:hlinkClick r:id="rId10" tooltip="Août 1863"/>
              </a:rPr>
              <a:t>août</a:t>
            </a:r>
            <a:r>
              <a:rPr lang="fr-FR" dirty="0" smtClean="0"/>
              <a:t> </a:t>
            </a:r>
            <a:r>
              <a:rPr lang="fr-FR" dirty="0" smtClean="0">
                <a:hlinkClick r:id="rId11" tooltip="1863"/>
              </a:rPr>
              <a:t>1863</a:t>
            </a:r>
            <a:r>
              <a:rPr lang="fr-FR" dirty="0" smtClean="0"/>
              <a:t> à </a:t>
            </a:r>
            <a:r>
              <a:rPr lang="fr-FR" dirty="0" smtClean="0">
                <a:hlinkClick r:id="rId12" tooltip="Paris"/>
              </a:rPr>
              <a:t>Paris</a:t>
            </a:r>
            <a:r>
              <a:rPr lang="fr-FR" dirty="0" smtClean="0"/>
              <a:t>, est un peintre majeur du </a:t>
            </a:r>
            <a:r>
              <a:rPr lang="fr-FR" dirty="0" smtClean="0">
                <a:hlinkClick r:id="rId13" tooltip="Romantisme"/>
              </a:rPr>
              <a:t>romantisme</a:t>
            </a:r>
            <a:r>
              <a:rPr lang="fr-FR" dirty="0" smtClean="0"/>
              <a:t> en peinture, mouvement arrivé en </a:t>
            </a:r>
            <a:r>
              <a:rPr lang="fr-FR" dirty="0" smtClean="0">
                <a:hlinkClick r:id="rId14" tooltip="France"/>
              </a:rPr>
              <a:t>France</a:t>
            </a:r>
            <a:r>
              <a:rPr lang="fr-FR" dirty="0" smtClean="0"/>
              <a:t> au début du </a:t>
            </a:r>
            <a:r>
              <a:rPr lang="fr-FR" dirty="0" smtClean="0">
                <a:hlinkClick r:id="rId15" tooltip="XIXe siècle"/>
              </a:rPr>
              <a:t>XIX</a:t>
            </a:r>
            <a:r>
              <a:rPr lang="fr-FR" baseline="30000" dirty="0" smtClean="0">
                <a:hlinkClick r:id="rId15" tooltip="XIXe siècle"/>
              </a:rPr>
              <a:t>e</a:t>
            </a:r>
            <a:r>
              <a:rPr lang="fr-FR" dirty="0" smtClean="0">
                <a:hlinkClick r:id="rId15" tooltip="XIXe siècle"/>
              </a:rPr>
              <a:t> siècle</a:t>
            </a:r>
            <a:r>
              <a:rPr lang="fr-FR" dirty="0" smtClean="0"/>
              <a:t>.</a:t>
            </a:r>
            <a:endParaRPr lang="fr-FR"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168" y="2967335"/>
            <a:ext cx="9198352" cy="923330"/>
          </a:xfrm>
          <a:prstGeom prst="rect">
            <a:avLst/>
          </a:prstGeom>
        </p:spPr>
        <p:style>
          <a:lnRef idx="0">
            <a:schemeClr val="accent3"/>
          </a:lnRef>
          <a:fillRef idx="3">
            <a:schemeClr val="accent3"/>
          </a:fillRef>
          <a:effectRef idx="3">
            <a:schemeClr val="accent3"/>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Old English Text MT" pitchFamily="66" charset="0"/>
              </a:rPr>
              <a:t>Hommes </a:t>
            </a:r>
            <a:r>
              <a:rPr lang="fr-F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Old English Text MT" pitchFamily="66" charset="0"/>
              </a:rPr>
              <a:t>Politiques, Militaires</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Old English Text MT" pitchFamily="66"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1000853.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873.JP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3" name="Rectangle 2"/>
          <p:cNvSpPr/>
          <p:nvPr/>
        </p:nvSpPr>
        <p:spPr>
          <a:xfrm>
            <a:off x="0" y="188640"/>
            <a:ext cx="9144000" cy="923330"/>
          </a:xfrm>
          <a:prstGeom prst="rect">
            <a:avLst/>
          </a:prstGeom>
        </p:spPr>
        <p:txBody>
          <a:bodyPr wrap="square">
            <a:spAutoFit/>
          </a:bodyPr>
          <a:lstStyle/>
          <a:p>
            <a:r>
              <a:rPr lang="fr-FR" b="1" dirty="0" smtClean="0">
                <a:solidFill>
                  <a:schemeClr val="bg1"/>
                </a:solidFill>
              </a:rPr>
              <a:t>Félix Faure 1841-1899 : </a:t>
            </a:r>
            <a:r>
              <a:rPr lang="fr-FR" dirty="0" smtClean="0">
                <a:solidFill>
                  <a:schemeClr val="bg1"/>
                </a:solidFill>
              </a:rPr>
              <a:t>Élu président de la République en janvier 1895. Il est représenté couché sous les plis d'un drapeau par René de Saint- Marceaux (1845-1915), l'auteur du Dumas Fils de la place du Général -Catroux.</a:t>
            </a:r>
            <a:endParaRPr lang="fr-FR" dirty="0">
              <a:solidFill>
                <a:schemeClr val="bg1"/>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872.JPG"/>
          <p:cNvPicPr>
            <a:picLocks noChangeAspect="1"/>
          </p:cNvPicPr>
          <p:nvPr/>
        </p:nvPicPr>
        <p:blipFill>
          <a:blip r:embed="rId2" cstate="email">
            <a:lum bright="20000" contrast="20000"/>
          </a:blip>
          <a:stretch>
            <a:fillRect/>
          </a:stretch>
        </p:blipFill>
        <p:spPr>
          <a:xfrm>
            <a:off x="3131840" y="0"/>
            <a:ext cx="6012160" cy="6858000"/>
          </a:xfrm>
          <a:prstGeom prst="rect">
            <a:avLst/>
          </a:prstGeom>
        </p:spPr>
      </p:pic>
      <p:sp>
        <p:nvSpPr>
          <p:cNvPr id="3" name="Rectangle 2"/>
          <p:cNvSpPr/>
          <p:nvPr/>
        </p:nvSpPr>
        <p:spPr>
          <a:xfrm>
            <a:off x="0" y="1268760"/>
            <a:ext cx="3131840" cy="5355312"/>
          </a:xfrm>
          <a:prstGeom prst="rect">
            <a:avLst/>
          </a:prstGeom>
        </p:spPr>
        <p:txBody>
          <a:bodyPr wrap="square">
            <a:spAutoFit/>
          </a:bodyPr>
          <a:lstStyle/>
          <a:p>
            <a:r>
              <a:rPr lang="fr-FR" b="1" dirty="0" smtClean="0"/>
              <a:t>Ledru-Rollin 1807-1874</a:t>
            </a:r>
            <a:r>
              <a:rPr lang="fr-FR" dirty="0" smtClean="0"/>
              <a:t> : Homme politique de gauche, ministre de l'Intérieur dans le gouvernement provisoire de février 1848. Son buste en bronze est l'</a:t>
            </a:r>
            <a:r>
              <a:rPr lang="fr-FR" dirty="0" err="1" smtClean="0"/>
              <a:t>oeuvre</a:t>
            </a:r>
            <a:r>
              <a:rPr lang="fr-FR" dirty="0" smtClean="0"/>
              <a:t> du grand David d'Angers (1788-1856), sculpteur fécond qui modela 500 médaillons de personnalités de son époque. Le Père-Lachaise, où il est enterré (39e div.), est à sa manière un véritable "musée" David d'Angers. Candidat malchanceux aux élections présidentielles du 10 décembre 1848, remportées par Louis-Napoléon Bonaparte, futur Napoléon III</a:t>
            </a:r>
            <a:endParaRPr lang="fr-FR"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1000884.JP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2" name="Rectangle 1"/>
          <p:cNvSpPr/>
          <p:nvPr/>
        </p:nvSpPr>
        <p:spPr>
          <a:xfrm>
            <a:off x="0" y="6211669"/>
            <a:ext cx="9144000" cy="646331"/>
          </a:xfrm>
          <a:prstGeom prst="rect">
            <a:avLst/>
          </a:prstGeom>
        </p:spPr>
        <p:txBody>
          <a:bodyPr wrap="square">
            <a:spAutoFit/>
          </a:bodyPr>
          <a:lstStyle/>
          <a:p>
            <a:r>
              <a:rPr lang="fr-FR" dirty="0" smtClean="0">
                <a:solidFill>
                  <a:schemeClr val="bg1"/>
                </a:solidFill>
              </a:rPr>
              <a:t>Casimir Perier 1777-1832. Le ministre de l'Intérieur de Louis-Philippe, qui réprima la révolte des canuts de Lyon en 1831.</a:t>
            </a:r>
            <a:endParaRPr lang="fr-FR" dirty="0">
              <a:solidFill>
                <a:schemeClr val="bg1"/>
              </a:solidFill>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69.JPG"/>
          <p:cNvPicPr>
            <a:picLocks noChangeAspect="1"/>
          </p:cNvPicPr>
          <p:nvPr/>
        </p:nvPicPr>
        <p:blipFill>
          <a:blip r:embed="rId2" cstate="email">
            <a:lum bright="20000" contrast="20000"/>
          </a:blip>
          <a:stretch>
            <a:fillRect/>
          </a:stretch>
        </p:blipFill>
        <p:spPr>
          <a:xfrm>
            <a:off x="0" y="0"/>
            <a:ext cx="9144000" cy="6858000"/>
          </a:xfrm>
          <a:prstGeom prst="rect">
            <a:avLst/>
          </a:prstGeom>
        </p:spPr>
      </p:pic>
      <p:sp>
        <p:nvSpPr>
          <p:cNvPr id="3" name="Rectangle 2"/>
          <p:cNvSpPr/>
          <p:nvPr/>
        </p:nvSpPr>
        <p:spPr>
          <a:xfrm>
            <a:off x="0" y="5934670"/>
            <a:ext cx="9144000" cy="923330"/>
          </a:xfrm>
          <a:prstGeom prst="rect">
            <a:avLst/>
          </a:prstGeom>
        </p:spPr>
        <p:txBody>
          <a:bodyPr wrap="square">
            <a:spAutoFit/>
          </a:bodyPr>
          <a:lstStyle/>
          <a:p>
            <a:r>
              <a:rPr lang="fr-FR" b="1" dirty="0" smtClean="0"/>
              <a:t>Auguste Blanqui 1805-1881</a:t>
            </a:r>
            <a:r>
              <a:rPr lang="fr-FR" dirty="0" smtClean="0"/>
              <a:t>. Théoricien socialiste, conspirateur, révolutionnaire, fit de nombreux séjours en prison. La statue en bronze, le représentant couché et enveloppé d'un linceul, est due à Jules Dalou.</a:t>
            </a:r>
            <a:endParaRPr lang="fr-FR"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56792"/>
            <a:ext cx="3491880" cy="3693319"/>
          </a:xfrm>
          <a:prstGeom prst="rect">
            <a:avLst/>
          </a:prstGeom>
        </p:spPr>
        <p:txBody>
          <a:bodyPr wrap="square">
            <a:spAutoFit/>
          </a:bodyPr>
          <a:lstStyle/>
          <a:p>
            <a:r>
              <a:rPr lang="fr-FR" b="1" dirty="0" smtClean="0"/>
              <a:t>Jacques Laffitte</a:t>
            </a:r>
            <a:r>
              <a:rPr lang="fr-FR" dirty="0" smtClean="0"/>
              <a:t> est un banquier et </a:t>
            </a:r>
            <a:r>
              <a:rPr lang="fr-FR" dirty="0" smtClean="0">
                <a:hlinkClick r:id="rId2" tooltip="Homme politique"/>
              </a:rPr>
              <a:t>homme politique</a:t>
            </a:r>
            <a:r>
              <a:rPr lang="fr-FR" dirty="0" smtClean="0"/>
              <a:t> </a:t>
            </a:r>
            <a:r>
              <a:rPr lang="fr-FR" dirty="0" smtClean="0">
                <a:hlinkClick r:id="rId3" tooltip="France"/>
              </a:rPr>
              <a:t>français</a:t>
            </a:r>
            <a:r>
              <a:rPr lang="fr-FR" dirty="0" smtClean="0"/>
              <a:t> né à </a:t>
            </a:r>
            <a:r>
              <a:rPr lang="fr-FR" dirty="0" smtClean="0">
                <a:hlinkClick r:id="rId4" tooltip="Bayonne"/>
              </a:rPr>
              <a:t>Bayonne</a:t>
            </a:r>
            <a:r>
              <a:rPr lang="fr-FR" dirty="0" smtClean="0"/>
              <a:t> (</a:t>
            </a:r>
            <a:r>
              <a:rPr lang="fr-FR" dirty="0" smtClean="0">
                <a:hlinkClick r:id="rId5" tooltip="Pyrénées-Atlantiques"/>
              </a:rPr>
              <a:t>Pyrénées-Atlantiques</a:t>
            </a:r>
            <a:r>
              <a:rPr lang="fr-FR" dirty="0" smtClean="0"/>
              <a:t>) le </a:t>
            </a:r>
            <a:r>
              <a:rPr lang="fr-FR" dirty="0" smtClean="0">
                <a:hlinkClick r:id="rId6" tooltip="24 octobre"/>
              </a:rPr>
              <a:t>24 octobre</a:t>
            </a:r>
            <a:r>
              <a:rPr lang="fr-FR" dirty="0" smtClean="0"/>
              <a:t> </a:t>
            </a:r>
            <a:r>
              <a:rPr lang="fr-FR" dirty="0" smtClean="0">
                <a:hlinkClick r:id="rId7" tooltip="1767"/>
              </a:rPr>
              <a:t>1767</a:t>
            </a:r>
            <a:r>
              <a:rPr lang="fr-FR" dirty="0" smtClean="0"/>
              <a:t> et mort à </a:t>
            </a:r>
            <a:r>
              <a:rPr lang="fr-FR" dirty="0" smtClean="0">
                <a:hlinkClick r:id="rId8" tooltip="Paris"/>
              </a:rPr>
              <a:t>Paris</a:t>
            </a:r>
            <a:r>
              <a:rPr lang="fr-FR" dirty="0" smtClean="0"/>
              <a:t> le </a:t>
            </a:r>
            <a:r>
              <a:rPr lang="fr-FR" dirty="0" smtClean="0">
                <a:hlinkClick r:id="rId9" tooltip="26 mai"/>
              </a:rPr>
              <a:t>26</a:t>
            </a:r>
            <a:r>
              <a:rPr lang="fr-FR" dirty="0" smtClean="0"/>
              <a:t> </a:t>
            </a:r>
            <a:r>
              <a:rPr lang="fr-FR" dirty="0" smtClean="0">
                <a:hlinkClick r:id="rId10" tooltip="Mai 1844"/>
              </a:rPr>
              <a:t>mai</a:t>
            </a:r>
            <a:r>
              <a:rPr lang="fr-FR" dirty="0" smtClean="0"/>
              <a:t> </a:t>
            </a:r>
            <a:r>
              <a:rPr lang="fr-FR" dirty="0" smtClean="0">
                <a:hlinkClick r:id="rId11" tooltip="1844"/>
              </a:rPr>
              <a:t>1844</a:t>
            </a:r>
            <a:r>
              <a:rPr lang="fr-FR" dirty="0" smtClean="0"/>
              <a:t>.</a:t>
            </a:r>
          </a:p>
          <a:p>
            <a:r>
              <a:rPr lang="fr-FR" dirty="0" smtClean="0"/>
              <a:t>Jacques Laffitte connut une ascension rapide dans le monde de la banque qui le conduisit jusqu'au poste de gouverneur de la </a:t>
            </a:r>
            <a:r>
              <a:rPr lang="fr-FR" dirty="0" smtClean="0">
                <a:hlinkClick r:id="rId12" tooltip="Banque de France"/>
              </a:rPr>
              <a:t>Banque de France</a:t>
            </a:r>
            <a:r>
              <a:rPr lang="fr-FR" dirty="0" smtClean="0"/>
              <a:t>. Député </a:t>
            </a:r>
            <a:r>
              <a:rPr lang="fr-FR" dirty="0" smtClean="0">
                <a:hlinkClick r:id="rId13" tooltip="Libéralisme"/>
              </a:rPr>
              <a:t>libéral</a:t>
            </a:r>
            <a:r>
              <a:rPr lang="fr-FR" dirty="0" smtClean="0"/>
              <a:t>, il participa à la </a:t>
            </a:r>
            <a:r>
              <a:rPr lang="fr-FR" dirty="0" smtClean="0">
                <a:hlinkClick r:id="rId14" tooltip="Trois Glorieuses"/>
              </a:rPr>
              <a:t>Révolution de Juillet</a:t>
            </a:r>
            <a:r>
              <a:rPr lang="fr-FR" dirty="0" smtClean="0"/>
              <a:t> en </a:t>
            </a:r>
            <a:r>
              <a:rPr lang="fr-FR" dirty="0" smtClean="0">
                <a:hlinkClick r:id="rId15" tooltip="1830"/>
              </a:rPr>
              <a:t>1830</a:t>
            </a:r>
            <a:r>
              <a:rPr lang="fr-FR" dirty="0" smtClean="0"/>
              <a:t> et devint </a:t>
            </a:r>
            <a:r>
              <a:rPr lang="fr-FR" dirty="0" smtClean="0">
                <a:hlinkClick r:id="rId16" tooltip="Président du Conseil"/>
              </a:rPr>
              <a:t>président du Conseil</a:t>
            </a:r>
            <a:r>
              <a:rPr lang="fr-FR" dirty="0" smtClean="0"/>
              <a:t> de </a:t>
            </a:r>
            <a:r>
              <a:rPr lang="fr-FR" dirty="0" smtClean="0">
                <a:hlinkClick r:id="rId17" tooltip="Louis-Philippe Ier"/>
              </a:rPr>
              <a:t>Louis-Philippe I</a:t>
            </a:r>
            <a:r>
              <a:rPr lang="fr-FR" baseline="30000" dirty="0" smtClean="0">
                <a:hlinkClick r:id="rId17" tooltip="Louis-Philippe Ier"/>
              </a:rPr>
              <a:t>er</a:t>
            </a:r>
            <a:r>
              <a:rPr lang="fr-FR" dirty="0" smtClean="0"/>
              <a:t>.</a:t>
            </a:r>
            <a:endParaRPr lang="fr-FR" dirty="0"/>
          </a:p>
        </p:txBody>
      </p:sp>
      <p:pic>
        <p:nvPicPr>
          <p:cNvPr id="3" name="Image 2" descr="P1000971.JPG"/>
          <p:cNvPicPr>
            <a:picLocks noChangeAspect="1"/>
          </p:cNvPicPr>
          <p:nvPr/>
        </p:nvPicPr>
        <p:blipFill>
          <a:blip r:embed="rId18" cstate="email">
            <a:lum bright="10000"/>
          </a:blip>
          <a:stretch>
            <a:fillRect/>
          </a:stretch>
        </p:blipFill>
        <p:spPr>
          <a:xfrm>
            <a:off x="3491880" y="0"/>
            <a:ext cx="5652120" cy="6858000"/>
          </a:xfrm>
          <a:prstGeom prst="rect">
            <a:avLst/>
          </a:prstGeom>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49.JPG"/>
          <p:cNvPicPr>
            <a:picLocks noChangeAspect="1"/>
          </p:cNvPicPr>
          <p:nvPr/>
        </p:nvPicPr>
        <p:blipFill>
          <a:blip r:embed="rId2" cstate="email">
            <a:lum bright="10000"/>
          </a:blip>
          <a:stretch>
            <a:fillRect/>
          </a:stretch>
        </p:blipFill>
        <p:spPr>
          <a:xfrm>
            <a:off x="3275856" y="0"/>
            <a:ext cx="5868144" cy="6858000"/>
          </a:xfrm>
          <a:prstGeom prst="rect">
            <a:avLst/>
          </a:prstGeom>
        </p:spPr>
      </p:pic>
      <p:sp>
        <p:nvSpPr>
          <p:cNvPr id="3" name="Rectangle 2"/>
          <p:cNvSpPr/>
          <p:nvPr/>
        </p:nvSpPr>
        <p:spPr>
          <a:xfrm>
            <a:off x="0" y="2060848"/>
            <a:ext cx="3203848" cy="2308324"/>
          </a:xfrm>
          <a:prstGeom prst="rect">
            <a:avLst/>
          </a:prstGeom>
        </p:spPr>
        <p:txBody>
          <a:bodyPr wrap="square">
            <a:spAutoFit/>
          </a:bodyPr>
          <a:lstStyle/>
          <a:p>
            <a:r>
              <a:rPr lang="fr-FR" b="1" dirty="0" err="1" smtClean="0"/>
              <a:t>Andranik</a:t>
            </a:r>
            <a:r>
              <a:rPr lang="fr-FR" dirty="0" smtClean="0"/>
              <a:t> ou </a:t>
            </a:r>
            <a:r>
              <a:rPr lang="fr-FR" b="1" dirty="0" err="1" smtClean="0"/>
              <a:t>Antranig</a:t>
            </a:r>
            <a:r>
              <a:rPr lang="fr-FR" b="1" dirty="0" smtClean="0"/>
              <a:t> </a:t>
            </a:r>
            <a:r>
              <a:rPr lang="fr-FR" b="1" dirty="0" err="1" smtClean="0"/>
              <a:t>Toros</a:t>
            </a:r>
            <a:r>
              <a:rPr lang="fr-FR" b="1" dirty="0" smtClean="0"/>
              <a:t> </a:t>
            </a:r>
            <a:r>
              <a:rPr lang="fr-FR" b="1" dirty="0" err="1" smtClean="0"/>
              <a:t>Ozanian</a:t>
            </a:r>
            <a:r>
              <a:rPr lang="fr-FR" dirty="0" smtClean="0"/>
              <a:t> (en </a:t>
            </a:r>
            <a:r>
              <a:rPr lang="fr-FR" dirty="0" smtClean="0">
                <a:hlinkClick r:id="rId3" tooltip="Arménien"/>
              </a:rPr>
              <a:t>arménien</a:t>
            </a:r>
            <a:r>
              <a:rPr lang="fr-FR" dirty="0" smtClean="0"/>
              <a:t> </a:t>
            </a:r>
            <a:r>
              <a:rPr lang="hy-AM" i="1" dirty="0" smtClean="0"/>
              <a:t>Անդրանիկ Թորոսի Օզանյան</a:t>
            </a:r>
            <a:r>
              <a:rPr lang="hy-AM" dirty="0" smtClean="0"/>
              <a:t>), </a:t>
            </a:r>
            <a:r>
              <a:rPr lang="fr-FR" dirty="0" smtClean="0"/>
              <a:t>ou </a:t>
            </a:r>
            <a:r>
              <a:rPr lang="fr-FR" b="1" dirty="0" err="1" smtClean="0"/>
              <a:t>Zoravar</a:t>
            </a:r>
            <a:r>
              <a:rPr lang="fr-FR" b="1" dirty="0" smtClean="0"/>
              <a:t> </a:t>
            </a:r>
            <a:r>
              <a:rPr lang="fr-FR" b="1" dirty="0" err="1" smtClean="0"/>
              <a:t>Antranik</a:t>
            </a:r>
            <a:r>
              <a:rPr lang="fr-FR" dirty="0" smtClean="0"/>
              <a:t> ou </a:t>
            </a:r>
            <a:r>
              <a:rPr lang="fr-FR" b="1" dirty="0" err="1" smtClean="0"/>
              <a:t>Antranig</a:t>
            </a:r>
            <a:r>
              <a:rPr lang="fr-FR" dirty="0" smtClean="0"/>
              <a:t> (</a:t>
            </a:r>
            <a:r>
              <a:rPr lang="hy-AM" i="1" dirty="0" smtClean="0"/>
              <a:t>Զորավար Անդրանիկ</a:t>
            </a:r>
            <a:r>
              <a:rPr lang="hy-AM" dirty="0" smtClean="0"/>
              <a:t>, « </a:t>
            </a:r>
            <a:r>
              <a:rPr lang="fr-FR" dirty="0" smtClean="0"/>
              <a:t>Général </a:t>
            </a:r>
            <a:r>
              <a:rPr lang="fr-FR" dirty="0" err="1" smtClean="0"/>
              <a:t>Antranik</a:t>
            </a:r>
            <a:r>
              <a:rPr lang="fr-FR" dirty="0" smtClean="0"/>
              <a:t> »), est un militaire et héros national </a:t>
            </a:r>
            <a:r>
              <a:rPr lang="fr-FR" dirty="0" smtClean="0">
                <a:hlinkClick r:id="rId4" tooltip="Arménie"/>
              </a:rPr>
              <a:t>arménien</a:t>
            </a:r>
            <a:r>
              <a:rPr lang="fr-FR" dirty="0" smtClean="0"/>
              <a:t> né en </a:t>
            </a:r>
            <a:r>
              <a:rPr lang="fr-FR" dirty="0" smtClean="0">
                <a:hlinkClick r:id="rId5" tooltip="1865"/>
              </a:rPr>
              <a:t>1865</a:t>
            </a:r>
            <a:r>
              <a:rPr lang="fr-FR" dirty="0" smtClean="0"/>
              <a:t> et mort en </a:t>
            </a:r>
            <a:r>
              <a:rPr lang="fr-FR" dirty="0" smtClean="0">
                <a:hlinkClick r:id="rId6" tooltip="1927"/>
              </a:rPr>
              <a:t>1927</a:t>
            </a:r>
            <a:r>
              <a:rPr lang="fr-FR" dirty="0" smtClean="0"/>
              <a:t>.</a:t>
            </a:r>
            <a:endParaRPr lang="fr-FR"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18549" y="2967335"/>
            <a:ext cx="6506911" cy="923330"/>
          </a:xfrm>
          <a:prstGeom prst="rect">
            <a:avLst/>
          </a:prstGeom>
        </p:spPr>
        <p:style>
          <a:lnRef idx="0">
            <a:schemeClr val="accent4"/>
          </a:lnRef>
          <a:fillRef idx="3">
            <a:schemeClr val="accent4"/>
          </a:fillRef>
          <a:effectRef idx="3">
            <a:schemeClr val="accent4"/>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Old English Text MT" pitchFamily="66" charset="0"/>
              </a:rPr>
              <a:t>Musiciens, Chanteurs</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Old English Text MT" pitchFamily="66"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1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74.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0" y="0"/>
            <a:ext cx="9144000" cy="2308324"/>
          </a:xfrm>
          <a:prstGeom prst="rect">
            <a:avLst/>
          </a:prstGeom>
        </p:spPr>
        <p:txBody>
          <a:bodyPr wrap="square">
            <a:spAutoFit/>
          </a:bodyPr>
          <a:lstStyle/>
          <a:p>
            <a:r>
              <a:rPr lang="fr-FR" b="1" dirty="0" smtClean="0">
                <a:solidFill>
                  <a:schemeClr val="bg1"/>
                </a:solidFill>
              </a:rPr>
              <a:t>François Gilbert Léopold Silly</a:t>
            </a:r>
            <a:r>
              <a:rPr lang="fr-FR" dirty="0" smtClean="0">
                <a:solidFill>
                  <a:schemeClr val="bg1"/>
                </a:solidFill>
              </a:rPr>
              <a:t> dit </a:t>
            </a:r>
            <a:r>
              <a:rPr lang="fr-FR" b="1" dirty="0" smtClean="0">
                <a:solidFill>
                  <a:schemeClr val="bg1"/>
                </a:solidFill>
              </a:rPr>
              <a:t>Gilbert Bécaud</a:t>
            </a:r>
            <a:r>
              <a:rPr lang="fr-FR" dirty="0" smtClean="0">
                <a:solidFill>
                  <a:schemeClr val="bg1"/>
                </a:solidFill>
              </a:rPr>
              <a:t>, né le </a:t>
            </a:r>
            <a:r>
              <a:rPr lang="fr-FR" dirty="0" smtClean="0">
                <a:solidFill>
                  <a:schemeClr val="bg1"/>
                </a:solidFill>
                <a:hlinkClick r:id="rId3" tooltip="24 octobre"/>
              </a:rPr>
              <a:t>24</a:t>
            </a:r>
            <a:r>
              <a:rPr lang="fr-FR" dirty="0" smtClean="0">
                <a:solidFill>
                  <a:schemeClr val="bg1"/>
                </a:solidFill>
              </a:rPr>
              <a:t> </a:t>
            </a:r>
            <a:r>
              <a:rPr lang="fr-FR" dirty="0" smtClean="0">
                <a:solidFill>
                  <a:schemeClr val="bg1"/>
                </a:solidFill>
                <a:hlinkClick r:id="rId4" tooltip="Octobre 1927"/>
              </a:rPr>
              <a:t>octobre</a:t>
            </a:r>
            <a:r>
              <a:rPr lang="fr-FR" dirty="0" smtClean="0">
                <a:solidFill>
                  <a:schemeClr val="bg1"/>
                </a:solidFill>
              </a:rPr>
              <a:t> </a:t>
            </a:r>
            <a:r>
              <a:rPr lang="fr-FR" dirty="0" smtClean="0">
                <a:solidFill>
                  <a:schemeClr val="bg1"/>
                </a:solidFill>
                <a:hlinkClick r:id="rId5" tooltip="1927"/>
              </a:rPr>
              <a:t>1927</a:t>
            </a:r>
            <a:r>
              <a:rPr lang="fr-FR" dirty="0" smtClean="0">
                <a:solidFill>
                  <a:schemeClr val="bg1"/>
                </a:solidFill>
              </a:rPr>
              <a:t> à </a:t>
            </a:r>
            <a:r>
              <a:rPr lang="fr-FR" dirty="0" smtClean="0">
                <a:solidFill>
                  <a:schemeClr val="bg1"/>
                </a:solidFill>
                <a:hlinkClick r:id="rId6" tooltip="Toulon"/>
              </a:rPr>
              <a:t>Toulon</a:t>
            </a:r>
            <a:r>
              <a:rPr lang="fr-FR" dirty="0" smtClean="0">
                <a:solidFill>
                  <a:schemeClr val="bg1"/>
                </a:solidFill>
              </a:rPr>
              <a:t> et mort le </a:t>
            </a:r>
            <a:r>
              <a:rPr lang="fr-FR" dirty="0" smtClean="0">
                <a:solidFill>
                  <a:schemeClr val="bg1"/>
                </a:solidFill>
                <a:hlinkClick r:id="rId7" tooltip="18 décembre"/>
              </a:rPr>
              <a:t>18</a:t>
            </a:r>
            <a:r>
              <a:rPr lang="fr-FR" dirty="0" smtClean="0">
                <a:solidFill>
                  <a:schemeClr val="bg1"/>
                </a:solidFill>
              </a:rPr>
              <a:t> </a:t>
            </a:r>
            <a:r>
              <a:rPr lang="fr-FR" dirty="0" smtClean="0">
                <a:solidFill>
                  <a:schemeClr val="bg1"/>
                </a:solidFill>
                <a:hlinkClick r:id="rId8" tooltip="Décembre 2001"/>
              </a:rPr>
              <a:t>décembre</a:t>
            </a:r>
            <a:r>
              <a:rPr lang="fr-FR" dirty="0" smtClean="0">
                <a:solidFill>
                  <a:schemeClr val="bg1"/>
                </a:solidFill>
              </a:rPr>
              <a:t> </a:t>
            </a:r>
            <a:r>
              <a:rPr lang="fr-FR" dirty="0" smtClean="0">
                <a:solidFill>
                  <a:schemeClr val="bg1"/>
                </a:solidFill>
                <a:hlinkClick r:id="rId9" tooltip="2001"/>
              </a:rPr>
              <a:t>2001</a:t>
            </a:r>
            <a:r>
              <a:rPr lang="fr-FR" dirty="0" smtClean="0">
                <a:solidFill>
                  <a:schemeClr val="bg1"/>
                </a:solidFill>
              </a:rPr>
              <a:t> à </a:t>
            </a:r>
            <a:r>
              <a:rPr lang="fr-FR" dirty="0" smtClean="0">
                <a:solidFill>
                  <a:schemeClr val="bg1"/>
                </a:solidFill>
                <a:hlinkClick r:id="rId10" tooltip="Paris"/>
              </a:rPr>
              <a:t>Paris</a:t>
            </a:r>
            <a:r>
              <a:rPr lang="fr-FR" dirty="0" smtClean="0">
                <a:solidFill>
                  <a:schemeClr val="bg1"/>
                </a:solidFill>
              </a:rPr>
              <a:t>, est un </a:t>
            </a:r>
            <a:r>
              <a:rPr lang="fr-FR" dirty="0" smtClean="0">
                <a:solidFill>
                  <a:schemeClr val="bg1"/>
                </a:solidFill>
                <a:hlinkClick r:id="rId11" tooltip="Chanteur"/>
              </a:rPr>
              <a:t>chanteur</a:t>
            </a:r>
            <a:r>
              <a:rPr lang="fr-FR" dirty="0" smtClean="0">
                <a:solidFill>
                  <a:schemeClr val="bg1"/>
                </a:solidFill>
              </a:rPr>
              <a:t>, compositeur, </a:t>
            </a:r>
            <a:r>
              <a:rPr lang="fr-FR" dirty="0" smtClean="0">
                <a:solidFill>
                  <a:schemeClr val="bg1"/>
                </a:solidFill>
                <a:hlinkClick r:id="rId12" tooltip="Pianiste"/>
              </a:rPr>
              <a:t>pianiste</a:t>
            </a:r>
            <a:r>
              <a:rPr lang="fr-FR" dirty="0" smtClean="0">
                <a:solidFill>
                  <a:schemeClr val="bg1"/>
                </a:solidFill>
              </a:rPr>
              <a:t> et </a:t>
            </a:r>
            <a:r>
              <a:rPr lang="fr-FR" dirty="0" smtClean="0">
                <a:solidFill>
                  <a:schemeClr val="bg1"/>
                </a:solidFill>
                <a:hlinkClick r:id="rId13" tooltip="Acteur"/>
              </a:rPr>
              <a:t>acteur</a:t>
            </a:r>
            <a:r>
              <a:rPr lang="fr-FR" dirty="0" smtClean="0">
                <a:solidFill>
                  <a:schemeClr val="bg1"/>
                </a:solidFill>
              </a:rPr>
              <a:t> français.</a:t>
            </a:r>
          </a:p>
          <a:p>
            <a:r>
              <a:rPr lang="fr-FR" dirty="0" smtClean="0">
                <a:solidFill>
                  <a:schemeClr val="bg1"/>
                </a:solidFill>
              </a:rPr>
              <a:t>Au cours de sa carrière, il se produit trente-trois fois sur la scène de </a:t>
            </a:r>
            <a:r>
              <a:rPr lang="fr-FR" dirty="0" smtClean="0">
                <a:solidFill>
                  <a:schemeClr val="bg1"/>
                </a:solidFill>
                <a:hlinkClick r:id="rId14" tooltip="L'Olympia"/>
              </a:rPr>
              <a:t>l'Olympia</a:t>
            </a:r>
            <a:r>
              <a:rPr lang="fr-FR" dirty="0" smtClean="0">
                <a:solidFill>
                  <a:schemeClr val="bg1"/>
                </a:solidFill>
              </a:rPr>
              <a:t>, où il gagne son surnom de « </a:t>
            </a:r>
            <a:r>
              <a:rPr lang="fr-FR" b="1" dirty="0" smtClean="0">
                <a:solidFill>
                  <a:schemeClr val="bg1"/>
                </a:solidFill>
              </a:rPr>
              <a:t>Monsieur 100 000 volts</a:t>
            </a:r>
            <a:r>
              <a:rPr lang="fr-FR" dirty="0" smtClean="0">
                <a:solidFill>
                  <a:schemeClr val="bg1"/>
                </a:solidFill>
              </a:rPr>
              <a:t> » en raison de son sens du </a:t>
            </a:r>
            <a:r>
              <a:rPr lang="fr-FR" i="1" dirty="0" smtClean="0">
                <a:solidFill>
                  <a:schemeClr val="bg1"/>
                </a:solidFill>
                <a:hlinkClick r:id="rId15" tooltip="Swing (musique)"/>
              </a:rPr>
              <a:t>swing</a:t>
            </a:r>
            <a:r>
              <a:rPr lang="fr-FR" dirty="0" smtClean="0">
                <a:solidFill>
                  <a:schemeClr val="bg1"/>
                </a:solidFill>
              </a:rPr>
              <a:t>, à cause des passions qu'il soulevait dans son sillage et de ses fans qui, souvent, cassaient par enthousiasme les fauteuils</a:t>
            </a:r>
            <a:r>
              <a:rPr lang="fr-FR" baseline="30000" dirty="0" smtClean="0">
                <a:solidFill>
                  <a:schemeClr val="bg1"/>
                </a:solidFill>
                <a:hlinkClick r:id="rId16"/>
              </a:rPr>
              <a:t>1</a:t>
            </a:r>
            <a:r>
              <a:rPr lang="fr-FR" dirty="0" smtClean="0">
                <a:solidFill>
                  <a:schemeClr val="bg1"/>
                </a:solidFill>
              </a:rPr>
              <a:t>. Il laisse l'image d'un homme </a:t>
            </a:r>
            <a:r>
              <a:rPr lang="fr-FR" i="1" dirty="0" smtClean="0">
                <a:solidFill>
                  <a:schemeClr val="bg1"/>
                </a:solidFill>
              </a:rPr>
              <a:t>électrique</a:t>
            </a:r>
            <a:r>
              <a:rPr lang="fr-FR" dirty="0" smtClean="0">
                <a:solidFill>
                  <a:schemeClr val="bg1"/>
                </a:solidFill>
              </a:rPr>
              <a:t>, toujours en mouvement. Sa </a:t>
            </a:r>
            <a:r>
              <a:rPr lang="fr-FR" dirty="0" smtClean="0">
                <a:solidFill>
                  <a:schemeClr val="bg1"/>
                </a:solidFill>
                <a:hlinkClick r:id="rId17" tooltip="Cravate"/>
              </a:rPr>
              <a:t>cravate</a:t>
            </a:r>
            <a:r>
              <a:rPr lang="fr-FR" dirty="0" smtClean="0">
                <a:solidFill>
                  <a:schemeClr val="bg1"/>
                </a:solidFill>
              </a:rPr>
              <a:t> à pois, ses quelque quatre cents chansons et sa main sur l'oreille (pour être sûr de chanter juste)</a:t>
            </a:r>
            <a:r>
              <a:rPr lang="fr-FR" baseline="30000" dirty="0" smtClean="0">
                <a:solidFill>
                  <a:schemeClr val="bg1"/>
                </a:solidFill>
                <a:hlinkClick r:id="rId16"/>
              </a:rPr>
              <a:t>2</a:t>
            </a:r>
            <a:r>
              <a:rPr lang="fr-FR" dirty="0" smtClean="0">
                <a:solidFill>
                  <a:schemeClr val="bg1"/>
                </a:solidFill>
              </a:rPr>
              <a:t> sont d’autres images spécifiques qui ont marqué les esprits.</a:t>
            </a:r>
            <a:endParaRPr lang="fr-FR" dirty="0">
              <a:solidFill>
                <a:schemeClr val="bg1"/>
              </a:solidFill>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83.JPG"/>
          <p:cNvPicPr>
            <a:picLocks noChangeAspect="1"/>
          </p:cNvPicPr>
          <p:nvPr/>
        </p:nvPicPr>
        <p:blipFill>
          <a:blip r:embed="rId2" cstate="email">
            <a:lum bright="10000"/>
          </a:blip>
          <a:stretch>
            <a:fillRect/>
          </a:stretch>
        </p:blipFill>
        <p:spPr>
          <a:xfrm>
            <a:off x="2267744" y="0"/>
            <a:ext cx="6876256" cy="6858000"/>
          </a:xfrm>
          <a:prstGeom prst="rect">
            <a:avLst/>
          </a:prstGeom>
        </p:spPr>
      </p:pic>
      <p:sp>
        <p:nvSpPr>
          <p:cNvPr id="3" name="Rectangle 2"/>
          <p:cNvSpPr/>
          <p:nvPr/>
        </p:nvSpPr>
        <p:spPr>
          <a:xfrm>
            <a:off x="0" y="1844824"/>
            <a:ext cx="2195736" cy="3693319"/>
          </a:xfrm>
          <a:prstGeom prst="rect">
            <a:avLst/>
          </a:prstGeom>
        </p:spPr>
        <p:txBody>
          <a:bodyPr wrap="square">
            <a:spAutoFit/>
          </a:bodyPr>
          <a:lstStyle/>
          <a:p>
            <a:r>
              <a:rPr lang="fr-FR" b="1" dirty="0" smtClean="0"/>
              <a:t>Marcel</a:t>
            </a:r>
            <a:r>
              <a:rPr lang="fr-FR" dirty="0" smtClean="0"/>
              <a:t> André </a:t>
            </a:r>
            <a:r>
              <a:rPr lang="fr-FR" b="1" dirty="0" smtClean="0"/>
              <a:t>Mouloudji</a:t>
            </a:r>
            <a:r>
              <a:rPr lang="fr-FR" dirty="0" smtClean="0"/>
              <a:t>, né le </a:t>
            </a:r>
            <a:r>
              <a:rPr lang="fr-FR" dirty="0" smtClean="0">
                <a:hlinkClick r:id="rId3" tooltip="16 septembre"/>
              </a:rPr>
              <a:t>16</a:t>
            </a:r>
            <a:r>
              <a:rPr lang="fr-FR" dirty="0" smtClean="0"/>
              <a:t> </a:t>
            </a:r>
            <a:r>
              <a:rPr lang="fr-FR" dirty="0" smtClean="0">
                <a:hlinkClick r:id="rId4" tooltip="Septembre 1922"/>
              </a:rPr>
              <a:t>septembre</a:t>
            </a:r>
            <a:r>
              <a:rPr lang="fr-FR" dirty="0" smtClean="0"/>
              <a:t> </a:t>
            </a:r>
            <a:r>
              <a:rPr lang="fr-FR" dirty="0" smtClean="0">
                <a:hlinkClick r:id="rId5" tooltip="1922"/>
              </a:rPr>
              <a:t>1922</a:t>
            </a:r>
            <a:r>
              <a:rPr lang="fr-FR" dirty="0" smtClean="0"/>
              <a:t> à </a:t>
            </a:r>
            <a:r>
              <a:rPr lang="fr-FR" dirty="0" smtClean="0">
                <a:hlinkClick r:id="rId6" tooltip="Paris"/>
              </a:rPr>
              <a:t>Paris</a:t>
            </a:r>
            <a:r>
              <a:rPr lang="fr-FR" dirty="0" smtClean="0"/>
              <a:t> et mort le </a:t>
            </a:r>
            <a:r>
              <a:rPr lang="fr-FR" dirty="0" smtClean="0">
                <a:hlinkClick r:id="rId7" tooltip="14 juin"/>
              </a:rPr>
              <a:t>14</a:t>
            </a:r>
            <a:r>
              <a:rPr lang="fr-FR" dirty="0" smtClean="0"/>
              <a:t> </a:t>
            </a:r>
            <a:r>
              <a:rPr lang="fr-FR" dirty="0" smtClean="0">
                <a:hlinkClick r:id="rId8" tooltip="Juin 1994"/>
              </a:rPr>
              <a:t>juin</a:t>
            </a:r>
            <a:r>
              <a:rPr lang="fr-FR" dirty="0" smtClean="0"/>
              <a:t> </a:t>
            </a:r>
            <a:r>
              <a:rPr lang="fr-FR" dirty="0" smtClean="0">
                <a:hlinkClick r:id="rId9" tooltip="1994"/>
              </a:rPr>
              <a:t>1994</a:t>
            </a:r>
            <a:r>
              <a:rPr lang="fr-FR" dirty="0" smtClean="0"/>
              <a:t> (à 72 ans) à </a:t>
            </a:r>
            <a:r>
              <a:rPr lang="fr-FR" dirty="0" smtClean="0">
                <a:hlinkClick r:id="rId10" tooltip="Neuilly-sur-Seine"/>
              </a:rPr>
              <a:t>Neuilly-sur-Seine</a:t>
            </a:r>
            <a:r>
              <a:rPr lang="fr-FR" dirty="0" smtClean="0"/>
              <a:t>, est un </a:t>
            </a:r>
            <a:r>
              <a:rPr lang="fr-FR" dirty="0" smtClean="0">
                <a:hlinkClick r:id="rId11" tooltip="Chanteur"/>
              </a:rPr>
              <a:t>chanteur</a:t>
            </a:r>
            <a:r>
              <a:rPr lang="fr-FR" dirty="0" smtClean="0"/>
              <a:t>, </a:t>
            </a:r>
            <a:r>
              <a:rPr lang="fr-FR" dirty="0" smtClean="0">
                <a:hlinkClick r:id="rId12" tooltip="Auteur-compositeur-interprète"/>
              </a:rPr>
              <a:t>auteur-compositeur-interprète</a:t>
            </a:r>
            <a:r>
              <a:rPr lang="fr-FR" dirty="0" smtClean="0"/>
              <a:t>, peintre et </a:t>
            </a:r>
            <a:r>
              <a:rPr lang="fr-FR" dirty="0" smtClean="0">
                <a:hlinkClick r:id="rId13" tooltip="Acteur"/>
              </a:rPr>
              <a:t>acteur</a:t>
            </a:r>
            <a:r>
              <a:rPr lang="fr-FR" dirty="0" smtClean="0"/>
              <a:t> </a:t>
            </a:r>
            <a:r>
              <a:rPr lang="fr-FR" dirty="0" smtClean="0">
                <a:hlinkClick r:id="rId14" tooltip="France"/>
              </a:rPr>
              <a:t>français</a:t>
            </a:r>
            <a:r>
              <a:rPr lang="fr-FR" dirty="0" smtClean="0"/>
              <a:t>.</a:t>
            </a:r>
          </a:p>
          <a:p>
            <a:r>
              <a:rPr lang="fr-FR" i="1" dirty="0" smtClean="0"/>
              <a:t>Un jour, tu verras</a:t>
            </a:r>
            <a:r>
              <a:rPr lang="fr-FR" dirty="0" smtClean="0"/>
              <a:t>, </a:t>
            </a:r>
          </a:p>
          <a:p>
            <a:r>
              <a:rPr lang="fr-FR" i="1" dirty="0" smtClean="0"/>
              <a:t>Mon pote le Gitan</a:t>
            </a:r>
            <a:r>
              <a:rPr lang="fr-FR" dirty="0" smtClean="0"/>
              <a:t>, </a:t>
            </a:r>
            <a:endParaRPr lang="fr-FR"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79.JPG"/>
          <p:cNvPicPr>
            <a:picLocks noChangeAspect="1"/>
          </p:cNvPicPr>
          <p:nvPr/>
        </p:nvPicPr>
        <p:blipFill>
          <a:blip r:embed="rId2" cstate="email">
            <a:lum bright="10000"/>
          </a:blip>
          <a:stretch>
            <a:fillRect/>
          </a:stretch>
        </p:blipFill>
        <p:spPr>
          <a:xfrm>
            <a:off x="2627784" y="0"/>
            <a:ext cx="6516216" cy="6858000"/>
          </a:xfrm>
          <a:prstGeom prst="rect">
            <a:avLst/>
          </a:prstGeom>
        </p:spPr>
      </p:pic>
      <p:sp>
        <p:nvSpPr>
          <p:cNvPr id="3" name="Rectangle 2"/>
          <p:cNvSpPr/>
          <p:nvPr/>
        </p:nvSpPr>
        <p:spPr>
          <a:xfrm>
            <a:off x="0" y="1844824"/>
            <a:ext cx="2699792" cy="2585323"/>
          </a:xfrm>
          <a:prstGeom prst="rect">
            <a:avLst/>
          </a:prstGeom>
        </p:spPr>
        <p:txBody>
          <a:bodyPr wrap="square">
            <a:spAutoFit/>
          </a:bodyPr>
          <a:lstStyle/>
          <a:p>
            <a:r>
              <a:rPr lang="fr-FR" b="1" dirty="0" smtClean="0"/>
              <a:t>Frank Alamo</a:t>
            </a:r>
            <a:r>
              <a:rPr lang="fr-FR" dirty="0" smtClean="0"/>
              <a:t>, né </a:t>
            </a:r>
            <a:r>
              <a:rPr lang="fr-FR" b="1" dirty="0" smtClean="0"/>
              <a:t>Jean-François </a:t>
            </a:r>
            <a:r>
              <a:rPr lang="fr-FR" b="1" dirty="0" err="1" smtClean="0"/>
              <a:t>Grandin</a:t>
            </a:r>
            <a:r>
              <a:rPr lang="fr-FR" dirty="0" smtClean="0"/>
              <a:t> le </a:t>
            </a:r>
            <a:r>
              <a:rPr lang="fr-FR" dirty="0" smtClean="0">
                <a:hlinkClick r:id="rId3" tooltip="12 octobre"/>
              </a:rPr>
              <a:t>12</a:t>
            </a:r>
            <a:r>
              <a:rPr lang="fr-FR" dirty="0" smtClean="0"/>
              <a:t> </a:t>
            </a:r>
            <a:r>
              <a:rPr lang="fr-FR" dirty="0" smtClean="0">
                <a:hlinkClick r:id="rId4" tooltip="Octobre 1941"/>
              </a:rPr>
              <a:t>octobre</a:t>
            </a:r>
            <a:r>
              <a:rPr lang="fr-FR" dirty="0" smtClean="0"/>
              <a:t> </a:t>
            </a:r>
            <a:r>
              <a:rPr lang="fr-FR" dirty="0" smtClean="0">
                <a:hlinkClick r:id="rId5" tooltip="1941 en musique"/>
              </a:rPr>
              <a:t>1941</a:t>
            </a:r>
            <a:r>
              <a:rPr lang="fr-FR" dirty="0" smtClean="0"/>
              <a:t> à </a:t>
            </a:r>
            <a:r>
              <a:rPr lang="fr-FR" dirty="0" smtClean="0">
                <a:hlinkClick r:id="rId6" tooltip="Paris"/>
              </a:rPr>
              <a:t>Paris</a:t>
            </a:r>
            <a:r>
              <a:rPr lang="fr-FR" baseline="30000" dirty="0" smtClean="0">
                <a:hlinkClick r:id="rId7"/>
              </a:rPr>
              <a:t>1</a:t>
            </a:r>
            <a:r>
              <a:rPr lang="fr-FR" dirty="0" smtClean="0"/>
              <a:t> et mort le </a:t>
            </a:r>
            <a:r>
              <a:rPr lang="fr-FR" dirty="0" smtClean="0">
                <a:hlinkClick r:id="rId8" tooltip="11 octobre"/>
              </a:rPr>
              <a:t>11</a:t>
            </a:r>
            <a:r>
              <a:rPr lang="fr-FR" dirty="0" smtClean="0"/>
              <a:t> </a:t>
            </a:r>
            <a:r>
              <a:rPr lang="fr-FR" dirty="0" smtClean="0">
                <a:hlinkClick r:id="rId9" tooltip="Octobre 2012"/>
              </a:rPr>
              <a:t>octobre</a:t>
            </a:r>
            <a:r>
              <a:rPr lang="fr-FR" dirty="0" smtClean="0"/>
              <a:t> </a:t>
            </a:r>
            <a:r>
              <a:rPr lang="fr-FR" dirty="0" smtClean="0">
                <a:hlinkClick r:id="rId10" tooltip="2012"/>
              </a:rPr>
              <a:t>2012</a:t>
            </a:r>
            <a:r>
              <a:rPr lang="fr-FR" dirty="0" smtClean="0"/>
              <a:t> dans sa ville natale</a:t>
            </a:r>
            <a:r>
              <a:rPr lang="fr-FR" baseline="30000" dirty="0" smtClean="0">
                <a:hlinkClick r:id="rId7"/>
              </a:rPr>
              <a:t>2</a:t>
            </a:r>
            <a:r>
              <a:rPr lang="fr-FR" dirty="0" smtClean="0"/>
              <a:t>, est un </a:t>
            </a:r>
            <a:r>
              <a:rPr lang="fr-FR" dirty="0" smtClean="0">
                <a:hlinkClick r:id="rId11" tooltip="Chanteur"/>
              </a:rPr>
              <a:t>chanteur</a:t>
            </a:r>
            <a:r>
              <a:rPr lang="fr-FR" dirty="0" smtClean="0"/>
              <a:t> </a:t>
            </a:r>
            <a:r>
              <a:rPr lang="fr-FR" dirty="0" smtClean="0">
                <a:hlinkClick r:id="rId12" tooltip="France"/>
              </a:rPr>
              <a:t>français</a:t>
            </a:r>
            <a:r>
              <a:rPr lang="fr-FR" dirty="0" smtClean="0"/>
              <a:t> qui connaît le succès dans les années 1960.</a:t>
            </a:r>
          </a:p>
          <a:p>
            <a:r>
              <a:rPr lang="fr-FR" dirty="0" smtClean="0"/>
              <a:t>« Biche ma biche »</a:t>
            </a:r>
            <a:endParaRPr lang="fr-FR"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863.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0" y="6211669"/>
            <a:ext cx="9144000" cy="646331"/>
          </a:xfrm>
          <a:prstGeom prst="rect">
            <a:avLst/>
          </a:prstGeom>
        </p:spPr>
        <p:txBody>
          <a:bodyPr wrap="square">
            <a:spAutoFit/>
          </a:bodyPr>
          <a:lstStyle/>
          <a:p>
            <a:r>
              <a:rPr lang="fr-FR" b="1" dirty="0" smtClean="0">
                <a:solidFill>
                  <a:schemeClr val="bg1"/>
                </a:solidFill>
              </a:rPr>
              <a:t>Gioacchino Rossini 1792-1868. </a:t>
            </a:r>
            <a:r>
              <a:rPr lang="fr-FR" dirty="0" smtClean="0">
                <a:solidFill>
                  <a:schemeClr val="bg1"/>
                </a:solidFill>
              </a:rPr>
              <a:t>Compositeur d'opéras : Le Barbier de Séville,</a:t>
            </a:r>
            <a:r>
              <a:rPr lang="fr-FR" dirty="0" smtClean="0"/>
              <a:t> </a:t>
            </a:r>
            <a:r>
              <a:rPr lang="fr-FR" dirty="0" smtClean="0">
                <a:solidFill>
                  <a:schemeClr val="bg1"/>
                </a:solidFill>
              </a:rPr>
              <a:t>Guillaume Tell, La Pie voleuse. Son corps a été rendu à l'Italie en 1887</a:t>
            </a:r>
            <a:endParaRPr lang="fr-FR" dirty="0">
              <a:solidFill>
                <a:schemeClr val="bg1"/>
              </a:solidFill>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52.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0" y="4826675"/>
            <a:ext cx="9144000" cy="2031325"/>
          </a:xfrm>
          <a:prstGeom prst="rect">
            <a:avLst/>
          </a:prstGeom>
        </p:spPr>
        <p:txBody>
          <a:bodyPr wrap="square">
            <a:spAutoFit/>
          </a:bodyPr>
          <a:lstStyle/>
          <a:p>
            <a:r>
              <a:rPr lang="fr-FR" b="1" dirty="0" smtClean="0">
                <a:solidFill>
                  <a:schemeClr val="bg1"/>
                </a:solidFill>
              </a:rPr>
              <a:t>Henri Gabriel Salvador</a:t>
            </a:r>
            <a:r>
              <a:rPr lang="fr-FR" dirty="0" smtClean="0">
                <a:solidFill>
                  <a:schemeClr val="bg1"/>
                </a:solidFill>
              </a:rPr>
              <a:t>, né à Cayenne</a:t>
            </a:r>
            <a:r>
              <a:rPr lang="fr-FR" dirty="0">
                <a:solidFill>
                  <a:schemeClr val="bg1"/>
                </a:solidFill>
              </a:rPr>
              <a:t> </a:t>
            </a:r>
            <a:r>
              <a:rPr lang="fr-FR" dirty="0" smtClean="0">
                <a:solidFill>
                  <a:schemeClr val="bg1"/>
                </a:solidFill>
              </a:rPr>
              <a:t> en Guyane, le 18 juillet 1917</a:t>
            </a:r>
            <a:r>
              <a:rPr lang="fr-FR" baseline="30000" dirty="0">
                <a:solidFill>
                  <a:schemeClr val="bg1"/>
                </a:solidFill>
              </a:rPr>
              <a:t> </a:t>
            </a:r>
            <a:r>
              <a:rPr lang="fr-FR" dirty="0" smtClean="0">
                <a:solidFill>
                  <a:schemeClr val="bg1"/>
                </a:solidFill>
              </a:rPr>
              <a:t>et mort à Paris le 13 février 2008</a:t>
            </a:r>
            <a:r>
              <a:rPr lang="fr-FR" baseline="30000" dirty="0" smtClean="0">
                <a:solidFill>
                  <a:schemeClr val="bg1"/>
                </a:solidFill>
              </a:rPr>
              <a:t> </a:t>
            </a:r>
            <a:r>
              <a:rPr lang="fr-FR" dirty="0" smtClean="0">
                <a:solidFill>
                  <a:schemeClr val="bg1"/>
                </a:solidFill>
              </a:rPr>
              <a:t>, est un chanteur et humoriste français. Compositeur</a:t>
            </a:r>
            <a:r>
              <a:rPr lang="fr-FR" dirty="0">
                <a:solidFill>
                  <a:schemeClr val="bg1"/>
                </a:solidFill>
              </a:rPr>
              <a:t> </a:t>
            </a:r>
            <a:r>
              <a:rPr lang="fr-FR" dirty="0" smtClean="0">
                <a:solidFill>
                  <a:schemeClr val="bg1"/>
                </a:solidFill>
              </a:rPr>
              <a:t>et guitariste</a:t>
            </a:r>
            <a:r>
              <a:rPr lang="fr-FR" dirty="0">
                <a:solidFill>
                  <a:schemeClr val="bg1"/>
                </a:solidFill>
              </a:rPr>
              <a:t> </a:t>
            </a:r>
            <a:r>
              <a:rPr lang="fr-FR" dirty="0" smtClean="0">
                <a:solidFill>
                  <a:schemeClr val="bg1"/>
                </a:solidFill>
              </a:rPr>
              <a:t> il joua à ses débuts dans des orchestres de jazz français. Sa longue carrière (débutée dans les années 1930), prend une nouvelle dimension lorsqu'il entame à partir de 1948, une carrière de chanteur. on lui doit de nombreuses chansons qui aujourd'hui encore demeurent dans les mémoires : </a:t>
            </a:r>
            <a:r>
              <a:rPr lang="fr-FR" i="1" dirty="0" smtClean="0">
                <a:solidFill>
                  <a:schemeClr val="bg1"/>
                </a:solidFill>
              </a:rPr>
              <a:t>Syracuse</a:t>
            </a:r>
            <a:r>
              <a:rPr lang="fr-FR" dirty="0" smtClean="0">
                <a:solidFill>
                  <a:schemeClr val="bg1"/>
                </a:solidFill>
              </a:rPr>
              <a:t> ; </a:t>
            </a:r>
            <a:r>
              <a:rPr lang="fr-FR" i="1" dirty="0" smtClean="0">
                <a:solidFill>
                  <a:schemeClr val="bg1"/>
                </a:solidFill>
              </a:rPr>
              <a:t>Maladie d’amour</a:t>
            </a:r>
            <a:r>
              <a:rPr lang="fr-FR" dirty="0" smtClean="0">
                <a:solidFill>
                  <a:schemeClr val="bg1"/>
                </a:solidFill>
              </a:rPr>
              <a:t> ; </a:t>
            </a:r>
            <a:r>
              <a:rPr lang="fr-FR" i="1" dirty="0" smtClean="0">
                <a:solidFill>
                  <a:schemeClr val="bg1"/>
                </a:solidFill>
              </a:rPr>
              <a:t>Le Loup, la Biche et le Chevalier (Une chanson douce)</a:t>
            </a:r>
            <a:r>
              <a:rPr lang="fr-FR" dirty="0" smtClean="0">
                <a:solidFill>
                  <a:schemeClr val="bg1"/>
                </a:solidFill>
              </a:rPr>
              <a:t> ; </a:t>
            </a:r>
            <a:r>
              <a:rPr lang="fr-FR" i="1" dirty="0" smtClean="0">
                <a:solidFill>
                  <a:schemeClr val="bg1"/>
                </a:solidFill>
              </a:rPr>
              <a:t>Le lion est mort ce soir</a:t>
            </a:r>
            <a:r>
              <a:rPr lang="fr-FR" dirty="0" smtClean="0">
                <a:solidFill>
                  <a:schemeClr val="bg1"/>
                </a:solidFill>
              </a:rPr>
              <a:t> ; </a:t>
            </a:r>
            <a:r>
              <a:rPr lang="fr-FR" i="1" dirty="0" smtClean="0">
                <a:solidFill>
                  <a:schemeClr val="bg1"/>
                </a:solidFill>
              </a:rPr>
              <a:t>Dans mon île</a:t>
            </a:r>
            <a:r>
              <a:rPr lang="fr-FR" dirty="0" smtClean="0">
                <a:solidFill>
                  <a:schemeClr val="bg1"/>
                </a:solidFill>
              </a:rPr>
              <a:t>; </a:t>
            </a:r>
            <a:r>
              <a:rPr lang="fr-FR" i="1" dirty="0" smtClean="0">
                <a:solidFill>
                  <a:schemeClr val="bg1"/>
                </a:solidFill>
              </a:rPr>
              <a:t>Le travail c’est la santé</a:t>
            </a:r>
            <a:r>
              <a:rPr lang="fr-FR" dirty="0" smtClean="0">
                <a:solidFill>
                  <a:schemeClr val="bg1"/>
                </a:solidFill>
              </a:rPr>
              <a:t> ; </a:t>
            </a:r>
            <a:r>
              <a:rPr lang="fr-FR" i="1" dirty="0" smtClean="0">
                <a:solidFill>
                  <a:schemeClr val="bg1"/>
                </a:solidFill>
              </a:rPr>
              <a:t>Zorro est arrivé</a:t>
            </a:r>
            <a:r>
              <a:rPr lang="fr-FR" dirty="0" smtClean="0">
                <a:solidFill>
                  <a:schemeClr val="bg1"/>
                </a:solidFill>
              </a:rPr>
              <a:t>…</a:t>
            </a:r>
            <a:endParaRPr lang="fr-FR" dirty="0">
              <a:solidFill>
                <a:schemeClr val="bg1"/>
              </a:solidFill>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51.JPG"/>
          <p:cNvPicPr>
            <a:picLocks noChangeAspect="1"/>
          </p:cNvPicPr>
          <p:nvPr/>
        </p:nvPicPr>
        <p:blipFill>
          <a:blip r:embed="rId2" cstate="email"/>
          <a:stretch>
            <a:fillRect/>
          </a:stretch>
        </p:blipFill>
        <p:spPr>
          <a:xfrm>
            <a:off x="4000500" y="0"/>
            <a:ext cx="5143500" cy="6858000"/>
          </a:xfrm>
          <a:prstGeom prst="rect">
            <a:avLst/>
          </a:prstGeom>
        </p:spPr>
      </p:pic>
      <p:sp>
        <p:nvSpPr>
          <p:cNvPr id="3" name="Rectangle 2"/>
          <p:cNvSpPr/>
          <p:nvPr/>
        </p:nvSpPr>
        <p:spPr>
          <a:xfrm>
            <a:off x="0" y="1124744"/>
            <a:ext cx="3923928" cy="4524315"/>
          </a:xfrm>
          <a:prstGeom prst="rect">
            <a:avLst/>
          </a:prstGeom>
        </p:spPr>
        <p:txBody>
          <a:bodyPr wrap="square">
            <a:spAutoFit/>
          </a:bodyPr>
          <a:lstStyle/>
          <a:p>
            <a:r>
              <a:rPr lang="fr-FR" b="1" dirty="0" smtClean="0"/>
              <a:t>Édith Piaf</a:t>
            </a:r>
            <a:r>
              <a:rPr lang="fr-FR" dirty="0" smtClean="0"/>
              <a:t>, née </a:t>
            </a:r>
            <a:r>
              <a:rPr lang="fr-FR" b="1" dirty="0" smtClean="0"/>
              <a:t>Édith Giovanna Gassion</a:t>
            </a:r>
            <a:r>
              <a:rPr lang="fr-FR" dirty="0" smtClean="0"/>
              <a:t> le </a:t>
            </a:r>
            <a:r>
              <a:rPr lang="fr-FR" dirty="0" smtClean="0">
                <a:hlinkClick r:id="rId3" tooltip="19 décembre"/>
              </a:rPr>
              <a:t>19</a:t>
            </a:r>
            <a:r>
              <a:rPr lang="fr-FR" dirty="0" smtClean="0"/>
              <a:t> </a:t>
            </a:r>
            <a:r>
              <a:rPr lang="fr-FR" dirty="0" smtClean="0">
                <a:hlinkClick r:id="rId4" tooltip="Décembre 1915"/>
              </a:rPr>
              <a:t>décembre</a:t>
            </a:r>
            <a:r>
              <a:rPr lang="fr-FR" dirty="0" smtClean="0"/>
              <a:t> </a:t>
            </a:r>
            <a:r>
              <a:rPr lang="fr-FR" dirty="0" smtClean="0">
                <a:hlinkClick r:id="rId5" tooltip="1915"/>
              </a:rPr>
              <a:t>1915</a:t>
            </a:r>
            <a:r>
              <a:rPr lang="fr-FR" dirty="0" smtClean="0"/>
              <a:t> à </a:t>
            </a:r>
            <a:r>
              <a:rPr lang="fr-FR" dirty="0" smtClean="0">
                <a:hlinkClick r:id="rId6" tooltip="Paris"/>
              </a:rPr>
              <a:t>Paris</a:t>
            </a:r>
            <a:r>
              <a:rPr lang="fr-FR" dirty="0" smtClean="0"/>
              <a:t> et morte le </a:t>
            </a:r>
            <a:r>
              <a:rPr lang="fr-FR" dirty="0" smtClean="0">
                <a:hlinkClick r:id="rId7" tooltip="10 octobre"/>
              </a:rPr>
              <a:t>10</a:t>
            </a:r>
            <a:r>
              <a:rPr lang="fr-FR" dirty="0" smtClean="0"/>
              <a:t> </a:t>
            </a:r>
            <a:r>
              <a:rPr lang="fr-FR" dirty="0" smtClean="0">
                <a:hlinkClick r:id="rId8" tooltip="Octobre 1963"/>
              </a:rPr>
              <a:t>octobre</a:t>
            </a:r>
            <a:r>
              <a:rPr lang="fr-FR" dirty="0" smtClean="0"/>
              <a:t> </a:t>
            </a:r>
            <a:r>
              <a:rPr lang="fr-FR" dirty="0" smtClean="0">
                <a:hlinkClick r:id="rId9" tooltip="1963"/>
              </a:rPr>
              <a:t>1963</a:t>
            </a:r>
            <a:r>
              <a:rPr lang="fr-FR" dirty="0" smtClean="0"/>
              <a:t> à </a:t>
            </a:r>
            <a:r>
              <a:rPr lang="fr-FR" dirty="0" smtClean="0">
                <a:hlinkClick r:id="rId10" tooltip="Grasse"/>
              </a:rPr>
              <a:t>Grasse</a:t>
            </a:r>
            <a:r>
              <a:rPr lang="fr-FR" dirty="0" smtClean="0"/>
              <a:t>, est une </a:t>
            </a:r>
            <a:r>
              <a:rPr lang="fr-FR" dirty="0" smtClean="0">
                <a:hlinkClick r:id="rId11" tooltip="Chanteuse"/>
              </a:rPr>
              <a:t>chanteuse</a:t>
            </a:r>
            <a:r>
              <a:rPr lang="fr-FR" dirty="0" smtClean="0"/>
              <a:t> </a:t>
            </a:r>
            <a:r>
              <a:rPr lang="fr-FR" dirty="0" smtClean="0">
                <a:hlinkClick r:id="rId12" tooltip="France"/>
              </a:rPr>
              <a:t>française</a:t>
            </a:r>
            <a:r>
              <a:rPr lang="fr-FR" dirty="0" smtClean="0"/>
              <a:t> de </a:t>
            </a:r>
            <a:r>
              <a:rPr lang="fr-FR" dirty="0" smtClean="0">
                <a:hlinkClick r:id="rId13" tooltip="Music-hall"/>
              </a:rPr>
              <a:t>music-hall</a:t>
            </a:r>
            <a:r>
              <a:rPr lang="fr-FR" dirty="0" smtClean="0"/>
              <a:t>. Elle est l'une des dernières interprètes de la </a:t>
            </a:r>
            <a:r>
              <a:rPr lang="fr-FR" dirty="0" smtClean="0">
                <a:hlinkClick r:id="rId14" tooltip="Chanson réaliste"/>
              </a:rPr>
              <a:t>chanson réaliste</a:t>
            </a:r>
            <a:r>
              <a:rPr lang="fr-FR" dirty="0" smtClean="0"/>
              <a:t> française. Cinquante ans après sa mort, elle demeure la plus célèbre chanteuse francophone à travers le monde.</a:t>
            </a:r>
          </a:p>
          <a:p>
            <a:r>
              <a:rPr lang="fr-FR" dirty="0" smtClean="0"/>
              <a:t>Surnommée à ses débuts « la Môme Piaf », elle est à l'origine de nombreux succès devenus des classiques du répertoire, comme </a:t>
            </a:r>
            <a:r>
              <a:rPr lang="fr-FR" i="1" dirty="0" smtClean="0">
                <a:hlinkClick r:id="rId15" tooltip="La Vie en rose"/>
              </a:rPr>
              <a:t>La Vie en rose</a:t>
            </a:r>
            <a:r>
              <a:rPr lang="fr-FR" dirty="0" smtClean="0"/>
              <a:t>, </a:t>
            </a:r>
            <a:r>
              <a:rPr lang="fr-FR" i="1" dirty="0" smtClean="0">
                <a:hlinkClick r:id="rId16" tooltip="Non, je ne regrette rien"/>
              </a:rPr>
              <a:t>Non, je ne regrette rien</a:t>
            </a:r>
            <a:r>
              <a:rPr lang="fr-FR" dirty="0" smtClean="0"/>
              <a:t>, l'</a:t>
            </a:r>
            <a:r>
              <a:rPr lang="fr-FR" i="1" dirty="0" smtClean="0">
                <a:hlinkClick r:id="rId17" tooltip="Hymne à l'amour"/>
              </a:rPr>
              <a:t>Hymne à l'amour</a:t>
            </a:r>
            <a:r>
              <a:rPr lang="fr-FR" dirty="0" smtClean="0"/>
              <a:t>, </a:t>
            </a:r>
            <a:r>
              <a:rPr lang="fr-FR" i="1" dirty="0" smtClean="0">
                <a:hlinkClick r:id="rId18" tooltip="Mon légionnaire"/>
              </a:rPr>
              <a:t>Mon légionnaire</a:t>
            </a:r>
            <a:r>
              <a:rPr lang="fr-FR" dirty="0" smtClean="0"/>
              <a:t>, </a:t>
            </a:r>
            <a:r>
              <a:rPr lang="fr-FR" i="1" dirty="0" smtClean="0">
                <a:hlinkClick r:id="rId19" tooltip="La Foule (chanson)"/>
              </a:rPr>
              <a:t>La Foule</a:t>
            </a:r>
            <a:r>
              <a:rPr lang="fr-FR" dirty="0" smtClean="0"/>
              <a:t>, </a:t>
            </a:r>
            <a:r>
              <a:rPr lang="fr-FR" i="1" dirty="0" smtClean="0">
                <a:hlinkClick r:id="rId20" tooltip="Milord"/>
              </a:rPr>
              <a:t>Milord</a:t>
            </a:r>
            <a:r>
              <a:rPr lang="fr-FR" dirty="0" smtClean="0"/>
              <a:t>, </a:t>
            </a:r>
            <a:r>
              <a:rPr lang="fr-FR" i="1" dirty="0" smtClean="0">
                <a:hlinkClick r:id="rId21" tooltip="Mon Dieu"/>
              </a:rPr>
              <a:t>Mon Dieu</a:t>
            </a:r>
            <a:r>
              <a:rPr lang="fr-FR" dirty="0" smtClean="0"/>
              <a:t> ou encore </a:t>
            </a:r>
            <a:r>
              <a:rPr lang="fr-FR" i="1" dirty="0" smtClean="0">
                <a:hlinkClick r:id="rId22" tooltip="L'Accordéoniste"/>
              </a:rPr>
              <a:t>L'Accordéoniste</a:t>
            </a:r>
            <a:r>
              <a:rPr lang="fr-FR" dirty="0" smtClean="0"/>
              <a:t>.</a:t>
            </a:r>
            <a:endParaRPr lang="fr-FR"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886.JPG"/>
          <p:cNvPicPr>
            <a:picLocks noChangeAspect="1"/>
          </p:cNvPicPr>
          <p:nvPr/>
        </p:nvPicPr>
        <p:blipFill>
          <a:blip r:embed="rId2" cstate="email">
            <a:lum bright="10000"/>
          </a:blip>
          <a:stretch>
            <a:fillRect/>
          </a:stretch>
        </p:blipFill>
        <p:spPr>
          <a:xfrm>
            <a:off x="3203848" y="0"/>
            <a:ext cx="5940152" cy="6858000"/>
          </a:xfrm>
          <a:prstGeom prst="rect">
            <a:avLst/>
          </a:prstGeom>
        </p:spPr>
      </p:pic>
      <p:sp>
        <p:nvSpPr>
          <p:cNvPr id="68609" name="Rectangle 1"/>
          <p:cNvSpPr>
            <a:spLocks noChangeArrowheads="1"/>
          </p:cNvSpPr>
          <p:nvPr/>
        </p:nvSpPr>
        <p:spPr bwMode="auto">
          <a:xfrm>
            <a:off x="0" y="197346"/>
            <a:ext cx="3203848" cy="646330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rPr>
              <a:t>Alain </a:t>
            </a:r>
            <a:r>
              <a:rPr kumimoji="0" lang="fr-FR" sz="1800" b="1" i="0" u="none" strike="noStrike" cap="none" normalizeH="0" baseline="0" dirty="0" err="1" smtClean="0">
                <a:ln>
                  <a:noFill/>
                </a:ln>
                <a:solidFill>
                  <a:schemeClr val="tx1"/>
                </a:solidFill>
                <a:effectLst/>
                <a:latin typeface="Arial" charset="0"/>
              </a:rPr>
              <a:t>Bashung</a:t>
            </a:r>
            <a:r>
              <a:rPr kumimoji="0" lang="fr-FR" sz="1800" b="0" i="0" u="none" strike="noStrike" cap="none" normalizeH="0" baseline="0" dirty="0" smtClean="0">
                <a:ln>
                  <a:noFill/>
                </a:ln>
                <a:solidFill>
                  <a:schemeClr val="tx1"/>
                </a:solidFill>
                <a:effectLst/>
                <a:latin typeface="Arial" charset="0"/>
              </a:rPr>
              <a:t>, né </a:t>
            </a:r>
            <a:r>
              <a:rPr kumimoji="0" lang="fr-FR" sz="1800" b="1" i="0" u="none" strike="noStrike" cap="none" normalizeH="0" baseline="0" dirty="0" smtClean="0">
                <a:ln>
                  <a:noFill/>
                </a:ln>
                <a:solidFill>
                  <a:schemeClr val="tx1"/>
                </a:solidFill>
                <a:effectLst/>
                <a:latin typeface="Arial" charset="0"/>
              </a:rPr>
              <a:t>Alain Baschung</a:t>
            </a:r>
            <a:r>
              <a:rPr kumimoji="0" lang="fr-FR" sz="1800" b="0" i="0" u="none" strike="noStrike" cap="none" normalizeH="0" baseline="0" dirty="0" smtClean="0">
                <a:ln>
                  <a:noFill/>
                </a:ln>
                <a:solidFill>
                  <a:schemeClr val="tx1"/>
                </a:solidFill>
                <a:effectLst/>
                <a:latin typeface="Arial" charset="0"/>
              </a:rPr>
              <a:t> (Paris, </a:t>
            </a:r>
            <a:r>
              <a:rPr kumimoji="0" lang="fr-FR" sz="1800" b="0" i="0" u="none" strike="noStrike" cap="none" normalizeH="0" baseline="0" dirty="0" smtClean="0">
                <a:ln>
                  <a:noFill/>
                </a:ln>
                <a:solidFill>
                  <a:schemeClr val="tx1"/>
                </a:solidFill>
                <a:effectLst/>
                <a:latin typeface="Arial" charset="0"/>
                <a:hlinkClick r:id="rId3" tooltip="1er décembre"/>
              </a:rPr>
              <a:t>1</a:t>
            </a:r>
            <a:r>
              <a:rPr kumimoji="0" lang="fr-FR" sz="1800" b="0" i="0" u="none" strike="noStrike" cap="none" normalizeH="0" baseline="30000" dirty="0" smtClean="0">
                <a:ln>
                  <a:noFill/>
                </a:ln>
                <a:solidFill>
                  <a:schemeClr val="tx1"/>
                </a:solidFill>
                <a:effectLst/>
                <a:latin typeface="Arial" charset="0"/>
                <a:hlinkClick r:id="rId3" tooltip="1er décembre"/>
              </a:rPr>
              <a:t>er</a:t>
            </a:r>
            <a:r>
              <a:rPr kumimoji="0" lang="fr-FR" sz="18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hlinkClick r:id="rId4" tooltip="Décembre 1947"/>
              </a:rPr>
              <a:t>décembre</a:t>
            </a:r>
            <a:r>
              <a:rPr kumimoji="0" lang="fr-FR" sz="18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hlinkClick r:id="rId5" tooltip="1947"/>
              </a:rPr>
              <a:t>1947</a:t>
            </a:r>
            <a:r>
              <a:rPr kumimoji="0" lang="fr-FR" sz="1800" b="0" i="0" u="none" strike="noStrike" cap="none" normalizeH="0" baseline="0" dirty="0" smtClean="0">
                <a:ln>
                  <a:noFill/>
                </a:ln>
                <a:solidFill>
                  <a:schemeClr val="tx1"/>
                </a:solidFill>
                <a:effectLst/>
                <a:latin typeface="Arial" charset="0"/>
              </a:rPr>
              <a:t> – Paris, </a:t>
            </a:r>
            <a:r>
              <a:rPr kumimoji="0" lang="fr-FR" sz="1800" b="0" i="0" u="none" strike="noStrike" cap="none" normalizeH="0" baseline="0" dirty="0" smtClean="0">
                <a:ln>
                  <a:noFill/>
                </a:ln>
                <a:solidFill>
                  <a:schemeClr val="tx1"/>
                </a:solidFill>
                <a:effectLst/>
                <a:latin typeface="Arial" charset="0"/>
                <a:hlinkClick r:id="rId6" tooltip="14 mars"/>
              </a:rPr>
              <a:t>14</a:t>
            </a:r>
            <a:r>
              <a:rPr kumimoji="0" lang="fr-FR" sz="18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hlinkClick r:id="rId7" tooltip="Mars 2009"/>
              </a:rPr>
              <a:t>mars</a:t>
            </a:r>
            <a:r>
              <a:rPr kumimoji="0" lang="fr-FR" sz="18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hlinkClick r:id="rId8" tooltip="2009"/>
              </a:rPr>
              <a:t>2009</a:t>
            </a:r>
            <a:r>
              <a:rPr kumimoji="0" lang="fr-FR" sz="1800" b="0" i="0" u="none" strike="noStrike" cap="none" normalizeH="0" baseline="30000" dirty="0" smtClean="0">
                <a:ln>
                  <a:noFill/>
                </a:ln>
                <a:solidFill>
                  <a:schemeClr val="tx1"/>
                </a:solidFill>
                <a:effectLst/>
                <a:latin typeface="Arial" charset="0"/>
                <a:hlinkClick r:id="rId9"/>
              </a:rPr>
              <a:t>1</a:t>
            </a:r>
            <a:r>
              <a:rPr kumimoji="0" lang="fr-FR" sz="1800" b="0" i="0" u="none" strike="noStrike" cap="none" normalizeH="0" baseline="0" dirty="0" smtClean="0">
                <a:ln>
                  <a:noFill/>
                </a:ln>
                <a:solidFill>
                  <a:schemeClr val="tx1"/>
                </a:solidFill>
                <a:effectLst/>
                <a:latin typeface="Arial" charset="0"/>
              </a:rPr>
              <a:t>), est un </a:t>
            </a:r>
            <a:r>
              <a:rPr kumimoji="0" lang="fr-FR" sz="1800" b="0" i="0" u="none" strike="noStrike" cap="none" normalizeH="0" baseline="0" dirty="0" smtClean="0">
                <a:ln>
                  <a:noFill/>
                </a:ln>
                <a:solidFill>
                  <a:schemeClr val="tx1"/>
                </a:solidFill>
                <a:effectLst/>
                <a:latin typeface="Arial" charset="0"/>
                <a:hlinkClick r:id="rId10" tooltip="Auteur-compositeur-interprète"/>
              </a:rPr>
              <a:t>auteur-compositeur-interprète</a:t>
            </a:r>
            <a:r>
              <a:rPr kumimoji="0" lang="fr-FR" sz="1800" b="0" i="0" u="none" strike="noStrike" cap="none" normalizeH="0" baseline="0" dirty="0" smtClean="0">
                <a:ln>
                  <a:noFill/>
                </a:ln>
                <a:solidFill>
                  <a:schemeClr val="tx1"/>
                </a:solidFill>
                <a:effectLst/>
                <a:latin typeface="Arial" charset="0"/>
              </a:rPr>
              <a:t> et comédien </a:t>
            </a:r>
            <a:r>
              <a:rPr kumimoji="0" lang="fr-FR" sz="1800" b="0" i="0" u="none" strike="noStrike" cap="none" normalizeH="0" baseline="0" dirty="0" smtClean="0">
                <a:ln>
                  <a:noFill/>
                </a:ln>
                <a:solidFill>
                  <a:schemeClr val="tx1"/>
                </a:solidFill>
                <a:effectLst/>
                <a:latin typeface="Arial" charset="0"/>
                <a:hlinkClick r:id="rId11" tooltip="France"/>
              </a:rPr>
              <a:t>français</a:t>
            </a:r>
            <a:r>
              <a:rPr kumimoji="0" lang="fr-FR" sz="1800" b="0" i="0" u="none" strike="noStrike" cap="none" normalizeH="0" baseline="0" dirty="0" smtClean="0">
                <a:ln>
                  <a:noFill/>
                </a:ln>
                <a:solidFill>
                  <a:schemeClr val="tx1"/>
                </a:solidFill>
                <a:effectLst/>
                <a:latin typeface="Arial" charset="0"/>
              </a:rPr>
              <a:t>. Il est devenu une figure importante de la </a:t>
            </a:r>
            <a:r>
              <a:rPr kumimoji="0" lang="fr-FR" sz="1800" b="0" i="0" u="none" strike="noStrike" cap="none" normalizeH="0" baseline="0" dirty="0" smtClean="0">
                <a:ln>
                  <a:noFill/>
                </a:ln>
                <a:solidFill>
                  <a:schemeClr val="tx1"/>
                </a:solidFill>
                <a:effectLst/>
                <a:latin typeface="Arial" charset="0"/>
                <a:hlinkClick r:id="rId12" tooltip="Chanson française"/>
              </a:rPr>
              <a:t>chanson</a:t>
            </a:r>
            <a:r>
              <a:rPr kumimoji="0" lang="fr-FR" sz="1800" b="0" i="0" u="none" strike="noStrike" cap="none" normalizeH="0" baseline="0" dirty="0" smtClean="0">
                <a:ln>
                  <a:noFill/>
                </a:ln>
                <a:solidFill>
                  <a:schemeClr val="tx1"/>
                </a:solidFill>
                <a:effectLst/>
                <a:latin typeface="Arial" charset="0"/>
              </a:rPr>
              <a:t> et du </a:t>
            </a:r>
            <a:r>
              <a:rPr kumimoji="0" lang="fr-FR" sz="1800" b="0" i="0" u="none" strike="noStrike" cap="none" normalizeH="0" baseline="0" dirty="0" smtClean="0">
                <a:ln>
                  <a:noFill/>
                </a:ln>
                <a:solidFill>
                  <a:schemeClr val="tx1"/>
                </a:solidFill>
                <a:effectLst/>
                <a:latin typeface="Arial" charset="0"/>
                <a:hlinkClick r:id="rId13" tooltip="Rock français"/>
              </a:rPr>
              <a:t>rock français</a:t>
            </a:r>
            <a:r>
              <a:rPr kumimoji="0" lang="fr-FR" sz="1800" b="0" i="0" u="none" strike="noStrike" cap="none" normalizeH="0" baseline="0" dirty="0" smtClean="0">
                <a:ln>
                  <a:noFill/>
                </a:ln>
                <a:solidFill>
                  <a:schemeClr val="tx1"/>
                </a:solidFill>
                <a:effectLst/>
                <a:latin typeface="Arial" charset="0"/>
              </a:rPr>
              <a:t> à partir du début des </a:t>
            </a:r>
            <a:r>
              <a:rPr kumimoji="0" lang="fr-FR" sz="1800" b="0" i="0" u="none" strike="noStrike" cap="none" normalizeH="0" baseline="0" dirty="0" smtClean="0">
                <a:ln>
                  <a:noFill/>
                </a:ln>
                <a:solidFill>
                  <a:schemeClr val="tx1"/>
                </a:solidFill>
                <a:effectLst/>
                <a:latin typeface="Arial" charset="0"/>
                <a:hlinkClick r:id="rId14" tooltip="Années 1980"/>
              </a:rPr>
              <a:t>années 1980</a:t>
            </a:r>
            <a:r>
              <a:rPr kumimoji="0" lang="fr-FR" sz="1800" b="0" i="0" u="none" strike="noStrike" cap="none" normalizeH="0" baseline="0" dirty="0" smtClean="0">
                <a:ln>
                  <a:noFill/>
                </a:ln>
                <a:solidFill>
                  <a:schemeClr val="tx1"/>
                </a:solidFill>
                <a:effectLst/>
                <a:latin typeface="Arial" charset="0"/>
              </a:rPr>
              <a:t> et a influencé un grand nombre de chanteurs de la nouvelle scène française. Il est le chanteur le plus primé aux </a:t>
            </a:r>
            <a:r>
              <a:rPr kumimoji="0" lang="fr-FR" sz="1800" b="0" i="0" u="none" strike="noStrike" cap="none" normalizeH="0" baseline="0" dirty="0" smtClean="0">
                <a:ln>
                  <a:noFill/>
                </a:ln>
                <a:solidFill>
                  <a:schemeClr val="tx1"/>
                </a:solidFill>
                <a:effectLst/>
                <a:latin typeface="Arial" charset="0"/>
                <a:hlinkClick r:id="rId15" tooltip="Victoires de la musique"/>
              </a:rPr>
              <a:t>Victoires de la musique</a:t>
            </a:r>
            <a:r>
              <a:rPr kumimoji="0" lang="fr-FR" sz="1800" b="0" i="0" u="none" strike="noStrike" cap="none" normalizeH="0" baseline="0" dirty="0" smtClean="0">
                <a:ln>
                  <a:noFill/>
                </a:ln>
                <a:solidFill>
                  <a:schemeClr val="tx1"/>
                </a:solidFill>
                <a:effectLst/>
                <a:latin typeface="Arial" charset="0"/>
              </a:rPr>
              <a:t> avec 12 victoires obtenues tout au long de sa carrière.</a:t>
            </a:r>
          </a:p>
          <a:p>
            <a:pPr marL="0" marR="0" lvl="0" indent="0" algn="l" defTabSz="914400" rtl="0" eaLnBrk="1" fontAlgn="base" latinLnBrk="0" hangingPunct="1">
              <a:lnSpc>
                <a:spcPct val="100000"/>
              </a:lnSpc>
              <a:spcBef>
                <a:spcPct val="0"/>
              </a:spcBef>
              <a:spcAft>
                <a:spcPct val="0"/>
              </a:spcAft>
              <a:buClrTx/>
              <a:buSzTx/>
              <a:buFontTx/>
              <a:buNone/>
              <a:tabLst/>
            </a:pPr>
            <a:r>
              <a:rPr lang="fr-FR" dirty="0" smtClean="0">
                <a:latin typeface="Arial" charset="0"/>
              </a:rPr>
              <a:t>« Les lignes noires représentent les 33T,45T et l’endroit le plus noir, c’est un disque cassé.</a:t>
            </a:r>
            <a:r>
              <a:rPr kumimoji="0" lang="fr-FR" sz="1800" b="0" i="0" u="none" strike="noStrike" cap="none" normalizeH="0" baseline="0" dirty="0" smtClean="0">
                <a:ln>
                  <a:noFill/>
                </a:ln>
                <a:solidFill>
                  <a:schemeClr val="tx1"/>
                </a:solidFill>
                <a:effectLst/>
                <a:latin typeface="Arial" charset="0"/>
              </a:rPr>
              <a:t> Information obtenue par un des membres de sa famille ce jour là. »</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00.JPG"/>
          <p:cNvPicPr>
            <a:picLocks noChangeAspect="1"/>
          </p:cNvPicPr>
          <p:nvPr/>
        </p:nvPicPr>
        <p:blipFill>
          <a:blip r:embed="rId2" cstate="email">
            <a:lum bright="10000"/>
          </a:blip>
          <a:stretch>
            <a:fillRect/>
          </a:stretch>
        </p:blipFill>
        <p:spPr>
          <a:xfrm>
            <a:off x="4000500" y="0"/>
            <a:ext cx="5143500" cy="6858000"/>
          </a:xfrm>
          <a:prstGeom prst="rect">
            <a:avLst/>
          </a:prstGeom>
        </p:spPr>
      </p:pic>
      <p:sp>
        <p:nvSpPr>
          <p:cNvPr id="3" name="Rectangle 2"/>
          <p:cNvSpPr/>
          <p:nvPr/>
        </p:nvSpPr>
        <p:spPr>
          <a:xfrm>
            <a:off x="0" y="2132856"/>
            <a:ext cx="3851920" cy="1477328"/>
          </a:xfrm>
          <a:prstGeom prst="rect">
            <a:avLst/>
          </a:prstGeom>
        </p:spPr>
        <p:txBody>
          <a:bodyPr wrap="square">
            <a:spAutoFit/>
          </a:bodyPr>
          <a:lstStyle/>
          <a:p>
            <a:r>
              <a:rPr lang="fr-FR" b="1" dirty="0" smtClean="0"/>
              <a:t>Mano Solo</a:t>
            </a:r>
            <a:r>
              <a:rPr lang="fr-FR" dirty="0" smtClean="0"/>
              <a:t>, né </a:t>
            </a:r>
            <a:r>
              <a:rPr lang="fr-FR" b="1" dirty="0" smtClean="0"/>
              <a:t>Emmanuel </a:t>
            </a:r>
            <a:r>
              <a:rPr lang="fr-FR" b="1" dirty="0" err="1" smtClean="0"/>
              <a:t>Cabut</a:t>
            </a:r>
            <a:r>
              <a:rPr lang="fr-FR" dirty="0" smtClean="0"/>
              <a:t> à </a:t>
            </a:r>
            <a:r>
              <a:rPr lang="fr-FR" dirty="0" smtClean="0">
                <a:hlinkClick r:id="rId3" tooltip="Châlons-sur-Marne"/>
              </a:rPr>
              <a:t>Châlons-sur-Marne</a:t>
            </a:r>
            <a:r>
              <a:rPr lang="fr-FR" dirty="0" smtClean="0"/>
              <a:t> le </a:t>
            </a:r>
            <a:r>
              <a:rPr lang="fr-FR" dirty="0" smtClean="0">
                <a:hlinkClick r:id="rId4" tooltip="24 avril"/>
              </a:rPr>
              <a:t>24</a:t>
            </a:r>
            <a:r>
              <a:rPr lang="fr-FR" dirty="0" smtClean="0"/>
              <a:t> </a:t>
            </a:r>
            <a:r>
              <a:rPr lang="fr-FR" dirty="0" smtClean="0">
                <a:hlinkClick r:id="rId5" tooltip="Avril 1963"/>
              </a:rPr>
              <a:t>avril</a:t>
            </a:r>
            <a:r>
              <a:rPr lang="fr-FR" dirty="0" smtClean="0"/>
              <a:t> </a:t>
            </a:r>
            <a:r>
              <a:rPr lang="fr-FR" dirty="0" smtClean="0">
                <a:hlinkClick r:id="rId6" tooltip="1963"/>
              </a:rPr>
              <a:t>1963</a:t>
            </a:r>
            <a:r>
              <a:rPr lang="fr-FR" dirty="0" smtClean="0"/>
              <a:t> et mort le </a:t>
            </a:r>
            <a:r>
              <a:rPr lang="fr-FR" dirty="0" smtClean="0">
                <a:hlinkClick r:id="rId7" tooltip="10 janvier"/>
              </a:rPr>
              <a:t>10</a:t>
            </a:r>
            <a:r>
              <a:rPr lang="fr-FR" dirty="0" smtClean="0"/>
              <a:t> </a:t>
            </a:r>
            <a:r>
              <a:rPr lang="fr-FR" dirty="0" smtClean="0">
                <a:hlinkClick r:id="rId8" tooltip="Janvier 2010"/>
              </a:rPr>
              <a:t>janvier</a:t>
            </a:r>
            <a:r>
              <a:rPr lang="fr-FR" dirty="0" smtClean="0"/>
              <a:t> </a:t>
            </a:r>
            <a:r>
              <a:rPr lang="fr-FR" dirty="0" smtClean="0">
                <a:hlinkClick r:id="rId9" tooltip="2010"/>
              </a:rPr>
              <a:t>2010</a:t>
            </a:r>
            <a:r>
              <a:rPr lang="fr-FR" dirty="0" smtClean="0"/>
              <a:t> à </a:t>
            </a:r>
            <a:r>
              <a:rPr lang="fr-FR" dirty="0" smtClean="0">
                <a:hlinkClick r:id="rId10" tooltip="Paris"/>
              </a:rPr>
              <a:t>Paris</a:t>
            </a:r>
            <a:r>
              <a:rPr lang="fr-FR" dirty="0" smtClean="0"/>
              <a:t>, était un </a:t>
            </a:r>
            <a:r>
              <a:rPr lang="fr-FR" dirty="0" smtClean="0">
                <a:hlinkClick r:id="rId11" tooltip="Chanteur"/>
              </a:rPr>
              <a:t>chanteur</a:t>
            </a:r>
            <a:r>
              <a:rPr lang="fr-FR" dirty="0" smtClean="0"/>
              <a:t>, </a:t>
            </a:r>
            <a:r>
              <a:rPr lang="fr-FR" dirty="0" smtClean="0">
                <a:hlinkClick r:id="rId12" tooltip="Dessinateur"/>
              </a:rPr>
              <a:t>dessinateur</a:t>
            </a:r>
            <a:r>
              <a:rPr lang="fr-FR" dirty="0" smtClean="0"/>
              <a:t>, </a:t>
            </a:r>
            <a:r>
              <a:rPr lang="fr-FR" dirty="0" smtClean="0">
                <a:hlinkClick r:id="rId13" tooltip="Artiste peintre"/>
              </a:rPr>
              <a:t>peintre</a:t>
            </a:r>
            <a:r>
              <a:rPr lang="fr-FR" dirty="0" smtClean="0"/>
              <a:t> et </a:t>
            </a:r>
            <a:r>
              <a:rPr lang="fr-FR" dirty="0" smtClean="0">
                <a:hlinkClick r:id="rId14" tooltip="Poète"/>
              </a:rPr>
              <a:t>poète</a:t>
            </a:r>
            <a:r>
              <a:rPr lang="fr-FR" dirty="0" smtClean="0"/>
              <a:t> </a:t>
            </a:r>
            <a:r>
              <a:rPr lang="fr-FR" dirty="0" smtClean="0">
                <a:hlinkClick r:id="rId15" tooltip="France"/>
              </a:rPr>
              <a:t>français</a:t>
            </a:r>
            <a:r>
              <a:rPr lang="fr-FR" dirty="0" smtClean="0"/>
              <a:t>.</a:t>
            </a:r>
            <a:endParaRPr lang="fr-FR"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05.JPG"/>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Lst>
          </a:blip>
          <a:stretch>
            <a:fillRect/>
          </a:stretch>
        </p:blipFill>
        <p:spPr>
          <a:xfrm>
            <a:off x="3563888" y="0"/>
            <a:ext cx="5580112" cy="6858000"/>
          </a:xfrm>
          <a:prstGeom prst="rect">
            <a:avLst/>
          </a:prstGeom>
        </p:spPr>
      </p:pic>
      <p:sp>
        <p:nvSpPr>
          <p:cNvPr id="3" name="Rectangle 2"/>
          <p:cNvSpPr/>
          <p:nvPr/>
        </p:nvSpPr>
        <p:spPr>
          <a:xfrm>
            <a:off x="0" y="2492896"/>
            <a:ext cx="3563888" cy="3139321"/>
          </a:xfrm>
          <a:prstGeom prst="rect">
            <a:avLst/>
          </a:prstGeom>
        </p:spPr>
        <p:txBody>
          <a:bodyPr wrap="square">
            <a:spAutoFit/>
          </a:bodyPr>
          <a:lstStyle/>
          <a:p>
            <a:r>
              <a:rPr lang="fr-FR" b="1" dirty="0" smtClean="0"/>
              <a:t>Frédéric Chopin 1810-1849</a:t>
            </a:r>
            <a:r>
              <a:rPr lang="fr-FR" dirty="0" smtClean="0"/>
              <a:t> : La statue d'Euterpe, muse de la Musique, en marbre blanc, est de Jean-Baptiste </a:t>
            </a:r>
            <a:r>
              <a:rPr lang="fr-FR" dirty="0" err="1" smtClean="0"/>
              <a:t>Clésinger</a:t>
            </a:r>
            <a:r>
              <a:rPr lang="fr-FR" dirty="0" smtClean="0"/>
              <a:t> (1814-1883), dont le monument à Gustave Flaubert orne le jardin du </a:t>
            </a:r>
            <a:r>
              <a:rPr lang="fr-FR" dirty="0" err="1" smtClean="0"/>
              <a:t>Luxembourg.Pianiste</a:t>
            </a:r>
            <a:r>
              <a:rPr lang="fr-FR" dirty="0" smtClean="0"/>
              <a:t> virtuose et compositeur d'origine polonaise, il a surtout écrit pour le piano : Polonaises, Valses, Mazurkas, Préludes...</a:t>
            </a:r>
            <a:endParaRPr lang="fr-FR"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1000909.JPG"/>
          <p:cNvPicPr>
            <a:picLocks noChangeAspect="1"/>
          </p:cNvPicPr>
          <p:nvPr/>
        </p:nvPicPr>
        <p:blipFill>
          <a:blip r:embed="rId2" cstate="email"/>
          <a:stretch>
            <a:fillRect/>
          </a:stretch>
        </p:blipFill>
        <p:spPr>
          <a:xfrm>
            <a:off x="0" y="0"/>
            <a:ext cx="9144000" cy="6858000"/>
          </a:xfrm>
          <a:prstGeom prst="rect">
            <a:avLst/>
          </a:prstGeom>
        </p:spPr>
      </p:pic>
      <p:sp>
        <p:nvSpPr>
          <p:cNvPr id="2" name="Rectangle 1"/>
          <p:cNvSpPr/>
          <p:nvPr/>
        </p:nvSpPr>
        <p:spPr>
          <a:xfrm>
            <a:off x="0" y="5934670"/>
            <a:ext cx="9144000" cy="923330"/>
          </a:xfrm>
          <a:prstGeom prst="rect">
            <a:avLst/>
          </a:prstGeom>
        </p:spPr>
        <p:txBody>
          <a:bodyPr wrap="square">
            <a:spAutoFit/>
          </a:bodyPr>
          <a:lstStyle/>
          <a:p>
            <a:r>
              <a:rPr lang="fr-FR" dirty="0" smtClean="0">
                <a:solidFill>
                  <a:schemeClr val="bg1"/>
                </a:solidFill>
              </a:rPr>
              <a:t>La tombe de Michel Petrucciani et de sa dernière femme Isabelle Mailé. né le 28 décembre 1962 à Orange (Vaucluse) et décédé le 6 janvier 1999</a:t>
            </a:r>
            <a:r>
              <a:rPr lang="fr-FR" dirty="0">
                <a:solidFill>
                  <a:schemeClr val="bg1"/>
                </a:solidFill>
              </a:rPr>
              <a:t> </a:t>
            </a:r>
            <a:r>
              <a:rPr lang="fr-FR" dirty="0" smtClean="0">
                <a:solidFill>
                  <a:schemeClr val="bg1"/>
                </a:solidFill>
              </a:rPr>
              <a:t>à New York, est un pianiste</a:t>
            </a:r>
            <a:r>
              <a:rPr lang="fr-FR" dirty="0">
                <a:solidFill>
                  <a:schemeClr val="bg1"/>
                </a:solidFill>
              </a:rPr>
              <a:t> </a:t>
            </a:r>
            <a:r>
              <a:rPr lang="fr-FR" dirty="0" smtClean="0">
                <a:solidFill>
                  <a:schemeClr val="bg1"/>
                </a:solidFill>
              </a:rPr>
              <a:t>et compositeur de jazz  français. </a:t>
            </a:r>
            <a:endParaRPr lang="fr-FR" dirty="0">
              <a:solidFill>
                <a:schemeClr val="bg1"/>
              </a:solidFill>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780928"/>
            <a:ext cx="2771800" cy="1754326"/>
          </a:xfrm>
          <a:prstGeom prst="rect">
            <a:avLst/>
          </a:prstGeom>
        </p:spPr>
        <p:txBody>
          <a:bodyPr wrap="square">
            <a:spAutoFit/>
          </a:bodyPr>
          <a:lstStyle/>
          <a:p>
            <a:r>
              <a:rPr lang="fr-FR" dirty="0" smtClean="0"/>
              <a:t>Jim Morrison 1943-1971. Animateur du groupe rock The </a:t>
            </a:r>
            <a:r>
              <a:rPr lang="fr-FR" dirty="0" err="1" smtClean="0"/>
              <a:t>Doors</a:t>
            </a:r>
            <a:r>
              <a:rPr lang="fr-FR" dirty="0" smtClean="0"/>
              <a:t>. C'est l'une des tombes les plus visitées de ce cimetière.</a:t>
            </a:r>
            <a:br>
              <a:rPr lang="fr-FR" dirty="0" smtClean="0"/>
            </a:br>
            <a:endParaRPr lang="fr-FR" dirty="0"/>
          </a:p>
        </p:txBody>
      </p:sp>
      <p:pic>
        <p:nvPicPr>
          <p:cNvPr id="49154" name="Picture 2" descr="File:Jim-Morrison Pere Lachaise 2.jpg"/>
          <p:cNvPicPr>
            <a:picLocks noChangeAspect="1" noChangeArrowheads="1"/>
          </p:cNvPicPr>
          <p:nvPr/>
        </p:nvPicPr>
        <p:blipFill>
          <a:blip r:embed="rId2" cstate="email">
            <a:lum bright="10000"/>
          </a:blip>
          <a:srcRect/>
          <a:stretch>
            <a:fillRect/>
          </a:stretch>
        </p:blipFill>
        <p:spPr bwMode="auto">
          <a:xfrm>
            <a:off x="2771800" y="0"/>
            <a:ext cx="6372200" cy="6858000"/>
          </a:xfrm>
          <a:prstGeom prst="rect">
            <a:avLst/>
          </a:prstGeom>
          <a:noFill/>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File:Tombe Jean-Baptiste Clément.JPG"/>
          <p:cNvPicPr>
            <a:picLocks noChangeAspect="1" noChangeArrowheads="1"/>
          </p:cNvPicPr>
          <p:nvPr/>
        </p:nvPicPr>
        <p:blipFill>
          <a:blip r:embed="rId2" cstate="email">
            <a:lum bright="20000"/>
          </a:blip>
          <a:srcRect/>
          <a:stretch>
            <a:fillRect/>
          </a:stretch>
        </p:blipFill>
        <p:spPr bwMode="auto">
          <a:xfrm>
            <a:off x="3779912" y="0"/>
            <a:ext cx="5364088" cy="6858000"/>
          </a:xfrm>
          <a:prstGeom prst="rect">
            <a:avLst/>
          </a:prstGeom>
          <a:noFill/>
        </p:spPr>
      </p:pic>
      <p:sp>
        <p:nvSpPr>
          <p:cNvPr id="3" name="Rectangle 2"/>
          <p:cNvSpPr/>
          <p:nvPr/>
        </p:nvSpPr>
        <p:spPr>
          <a:xfrm>
            <a:off x="0" y="1844824"/>
            <a:ext cx="3707904" cy="3416320"/>
          </a:xfrm>
          <a:prstGeom prst="rect">
            <a:avLst/>
          </a:prstGeom>
        </p:spPr>
        <p:txBody>
          <a:bodyPr wrap="square">
            <a:spAutoFit/>
          </a:bodyPr>
          <a:lstStyle/>
          <a:p>
            <a:r>
              <a:rPr lang="fr-FR" b="1" dirty="0" smtClean="0"/>
              <a:t>Jean Baptiste Clément</a:t>
            </a:r>
            <a:r>
              <a:rPr lang="fr-FR" baseline="30000" dirty="0" smtClean="0"/>
              <a:t> </a:t>
            </a:r>
            <a:r>
              <a:rPr lang="fr-FR" dirty="0" smtClean="0"/>
              <a:t>est un </a:t>
            </a:r>
            <a:r>
              <a:rPr lang="fr-FR" dirty="0" smtClean="0">
                <a:hlinkClick r:id="rId3" tooltip="Chansonnier (humoriste)"/>
              </a:rPr>
              <a:t>chansonnier</a:t>
            </a:r>
            <a:r>
              <a:rPr lang="fr-FR" dirty="0" smtClean="0"/>
              <a:t>, </a:t>
            </a:r>
            <a:r>
              <a:rPr lang="fr-FR" dirty="0" smtClean="0">
                <a:hlinkClick r:id="rId4" tooltip="Montmartre"/>
              </a:rPr>
              <a:t>montmartrois</a:t>
            </a:r>
            <a:r>
              <a:rPr lang="fr-FR" baseline="30000" dirty="0" smtClean="0"/>
              <a:t> </a:t>
            </a:r>
            <a:r>
              <a:rPr lang="fr-FR" dirty="0" smtClean="0"/>
              <a:t>et </a:t>
            </a:r>
            <a:r>
              <a:rPr lang="fr-FR" dirty="0" smtClean="0">
                <a:hlinkClick r:id="rId5" tooltip="Commune de Paris (1871)"/>
              </a:rPr>
              <a:t>communard</a:t>
            </a:r>
            <a:r>
              <a:rPr lang="fr-FR" dirty="0" smtClean="0"/>
              <a:t> français né à </a:t>
            </a:r>
            <a:r>
              <a:rPr lang="fr-FR" dirty="0" smtClean="0">
                <a:hlinkClick r:id="rId6" tooltip="Boulogne-Billancourt"/>
              </a:rPr>
              <a:t>Boulogne-Billancourt</a:t>
            </a:r>
            <a:r>
              <a:rPr lang="fr-FR" dirty="0" smtClean="0"/>
              <a:t> (</a:t>
            </a:r>
            <a:r>
              <a:rPr lang="fr-FR" dirty="0" smtClean="0">
                <a:hlinkClick r:id="rId7" tooltip="Seine (département)"/>
              </a:rPr>
              <a:t>Seine</a:t>
            </a:r>
            <a:r>
              <a:rPr lang="fr-FR" dirty="0" smtClean="0"/>
              <a:t>) le </a:t>
            </a:r>
            <a:r>
              <a:rPr lang="fr-FR" dirty="0" smtClean="0">
                <a:hlinkClick r:id="rId8" tooltip="31 mai"/>
              </a:rPr>
              <a:t>31</a:t>
            </a:r>
            <a:r>
              <a:rPr lang="fr-FR" dirty="0" smtClean="0"/>
              <a:t> </a:t>
            </a:r>
            <a:r>
              <a:rPr lang="fr-FR" dirty="0" smtClean="0">
                <a:hlinkClick r:id="rId9" tooltip="Mai 1836"/>
              </a:rPr>
              <a:t>mai</a:t>
            </a:r>
            <a:r>
              <a:rPr lang="fr-FR" dirty="0" smtClean="0"/>
              <a:t> </a:t>
            </a:r>
            <a:r>
              <a:rPr lang="fr-FR" dirty="0" smtClean="0">
                <a:hlinkClick r:id="rId10" tooltip="1836"/>
              </a:rPr>
              <a:t>1836</a:t>
            </a:r>
            <a:r>
              <a:rPr lang="fr-FR" dirty="0" smtClean="0"/>
              <a:t>, mort à </a:t>
            </a:r>
            <a:r>
              <a:rPr lang="fr-FR" dirty="0" smtClean="0">
                <a:hlinkClick r:id="rId11" tooltip="Paris"/>
              </a:rPr>
              <a:t>Paris</a:t>
            </a:r>
            <a:r>
              <a:rPr lang="fr-FR" dirty="0" smtClean="0"/>
              <a:t> le </a:t>
            </a:r>
            <a:r>
              <a:rPr lang="fr-FR" dirty="0" smtClean="0">
                <a:hlinkClick r:id="rId12" tooltip="23 février"/>
              </a:rPr>
              <a:t>23</a:t>
            </a:r>
            <a:r>
              <a:rPr lang="fr-FR" dirty="0" smtClean="0"/>
              <a:t> </a:t>
            </a:r>
            <a:r>
              <a:rPr lang="fr-FR" dirty="0" smtClean="0">
                <a:hlinkClick r:id="rId13" tooltip="Février 1903"/>
              </a:rPr>
              <a:t>février</a:t>
            </a:r>
            <a:r>
              <a:rPr lang="fr-FR" dirty="0" smtClean="0"/>
              <a:t> </a:t>
            </a:r>
            <a:r>
              <a:rPr lang="fr-FR" dirty="0" smtClean="0">
                <a:hlinkClick r:id="rId14" tooltip="1903"/>
              </a:rPr>
              <a:t>1903</a:t>
            </a:r>
            <a:r>
              <a:rPr lang="fr-FR" dirty="0" smtClean="0"/>
              <a:t>. La plus grande partie de son répertoire est aujourd'hui oubliée, excepté quelques chansons et en particulier les très célèbres </a:t>
            </a:r>
            <a:r>
              <a:rPr lang="fr-FR" i="1" dirty="0" smtClean="0">
                <a:hlinkClick r:id="rId15" tooltip="Le Temps des cerises (chanson)"/>
              </a:rPr>
              <a:t>Le Temps des cerises</a:t>
            </a:r>
            <a:r>
              <a:rPr lang="fr-FR" dirty="0" smtClean="0"/>
              <a:t> et </a:t>
            </a:r>
            <a:r>
              <a:rPr lang="fr-FR" i="1" dirty="0" smtClean="0">
                <a:hlinkClick r:id="rId16" tooltip="La Semaine sanglante"/>
              </a:rPr>
              <a:t>La Semaine sanglante</a:t>
            </a:r>
            <a:r>
              <a:rPr lang="fr-FR" dirty="0" smtClean="0"/>
              <a:t>. Et dans un registre différent, la célèbre ronde enfantine </a:t>
            </a:r>
            <a:r>
              <a:rPr lang="fr-FR" i="1" dirty="0" smtClean="0"/>
              <a:t>Dansons la capucine</a:t>
            </a:r>
            <a:r>
              <a:rPr lang="fr-FR" baseline="30000" dirty="0"/>
              <a:t>.</a:t>
            </a:r>
            <a:endParaRPr lang="fr-FR"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967335"/>
            <a:ext cx="9144000" cy="1754326"/>
          </a:xfrm>
          <a:prstGeom prst="rect">
            <a:avLst/>
          </a:prstGeom>
        </p:spPr>
        <p:style>
          <a:lnRef idx="0">
            <a:schemeClr val="accent6"/>
          </a:lnRef>
          <a:fillRef idx="3">
            <a:schemeClr val="accent6"/>
          </a:fillRef>
          <a:effectRef idx="3">
            <a:schemeClr val="accent6"/>
          </a:effectRef>
          <a:fontRef idx="minor">
            <a:schemeClr val="lt1"/>
          </a:fontRef>
        </p:style>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Old English Text MT" pitchFamily="66" charset="0"/>
              </a:rPr>
              <a:t>Philanthropes, Hommes publics</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Old English Text MT" pitchFamily="66" charset="0"/>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44008" y="476672"/>
            <a:ext cx="4499992" cy="3693319"/>
          </a:xfrm>
          <a:prstGeom prst="rect">
            <a:avLst/>
          </a:prstGeom>
        </p:spPr>
        <p:txBody>
          <a:bodyPr wrap="square">
            <a:spAutoFit/>
          </a:bodyPr>
          <a:lstStyle/>
          <a:p>
            <a:r>
              <a:rPr lang="fr-FR" dirty="0" smtClean="0"/>
              <a:t>Érotisme des sculptures également. C'est ainsi que Victor Noir, illustre inconnu de son vivant, a acquis une célébrité posthume avec l'érection de sa statue funéraire. Mort tragiquement dans un duel, le jeune homme est représenté fort bien pourvu par Dame Nature sur son caveau, ce qui a entraîné une vague de fétichisme sans précédent. Pour lutter contre la stérilité ou ranimer sa virilité, visiteuses et visiteurs procèdent à de savants attouchements dont le bronze garde la trace, faisant de Victor Noir la braguette la plus lustrée du 20e arrondissement. </a:t>
            </a:r>
            <a:endParaRPr lang="fr-FR" dirty="0"/>
          </a:p>
        </p:txBody>
      </p:sp>
      <p:pic>
        <p:nvPicPr>
          <p:cNvPr id="105476" name="Picture 4" descr="Une femme touche la statue de Victor Noir, au cimetière du Père-Lachaise."/>
          <p:cNvPicPr>
            <a:picLocks noChangeAspect="1" noChangeArrowheads="1"/>
          </p:cNvPicPr>
          <p:nvPr/>
        </p:nvPicPr>
        <p:blipFill>
          <a:blip r:embed="rId2" cstate="email"/>
          <a:srcRect/>
          <a:stretch>
            <a:fillRect/>
          </a:stretch>
        </p:blipFill>
        <p:spPr bwMode="auto">
          <a:xfrm>
            <a:off x="2933700" y="4152900"/>
            <a:ext cx="6210300" cy="2705100"/>
          </a:xfrm>
          <a:prstGeom prst="rect">
            <a:avLst/>
          </a:prstGeom>
          <a:noFill/>
        </p:spPr>
      </p:pic>
      <p:pic>
        <p:nvPicPr>
          <p:cNvPr id="105474" name="Picture 2" descr="http://www.parisparmontsetparvaux.com/images/victor-noir.jpg"/>
          <p:cNvPicPr>
            <a:picLocks noChangeAspect="1" noChangeArrowheads="1"/>
          </p:cNvPicPr>
          <p:nvPr/>
        </p:nvPicPr>
        <p:blipFill>
          <a:blip r:embed="rId3" cstate="email"/>
          <a:srcRect/>
          <a:stretch>
            <a:fillRect/>
          </a:stretch>
        </p:blipFill>
        <p:spPr bwMode="auto">
          <a:xfrm>
            <a:off x="0" y="0"/>
            <a:ext cx="4644008" cy="6858000"/>
          </a:xfrm>
          <a:prstGeom prst="rect">
            <a:avLst/>
          </a:prstGeom>
          <a:noFill/>
        </p:spPr>
      </p:pic>
      <p:pic>
        <p:nvPicPr>
          <p:cNvPr id="105478" name="Picture 6" descr="victor_noir"/>
          <p:cNvPicPr>
            <a:picLocks noChangeAspect="1" noChangeArrowheads="1"/>
          </p:cNvPicPr>
          <p:nvPr/>
        </p:nvPicPr>
        <p:blipFill>
          <a:blip r:embed="rId4" cstate="email"/>
          <a:srcRect/>
          <a:stretch>
            <a:fillRect/>
          </a:stretch>
        </p:blipFill>
        <p:spPr bwMode="auto">
          <a:xfrm>
            <a:off x="1" y="0"/>
            <a:ext cx="1547664" cy="1844824"/>
          </a:xfrm>
          <a:prstGeom prst="rect">
            <a:avLst/>
          </a:prstGeom>
          <a:noFill/>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26.JPG"/>
          <p:cNvPicPr>
            <a:picLocks noChangeAspect="1"/>
          </p:cNvPicPr>
          <p:nvPr/>
        </p:nvPicPr>
        <p:blipFill>
          <a:blip r:embed="rId2" cstate="email">
            <a:lum bright="20000" contrast="2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132856"/>
            <a:ext cx="3635896" cy="3139321"/>
          </a:xfrm>
          <a:prstGeom prst="rect">
            <a:avLst/>
          </a:prstGeom>
        </p:spPr>
        <p:txBody>
          <a:bodyPr wrap="square">
            <a:spAutoFit/>
          </a:bodyPr>
          <a:lstStyle/>
          <a:p>
            <a:r>
              <a:rPr lang="fr-FR" dirty="0" smtClean="0"/>
              <a:t>Vivant Denon 1747-1825. Fit partie de la mission scientifique qui accompagna Bonaparte en Egypte, organisa le musée du Louvre. Directeur général des Musées, fut chargé d'organiser le Louvre. Sa statue en bronze est de Pierre Cartellier (1757-1831), auteur de la Victoire sur un quadrige qui orne la colonnade du Louvre.</a:t>
            </a:r>
            <a:br>
              <a:rPr lang="fr-FR" dirty="0" smtClean="0"/>
            </a:br>
            <a:endParaRPr lang="fr-FR" dirty="0"/>
          </a:p>
        </p:txBody>
      </p:sp>
      <p:pic>
        <p:nvPicPr>
          <p:cNvPr id="3" name="Image 2" descr="P1000903.JPG"/>
          <p:cNvPicPr>
            <a:picLocks noChangeAspect="1"/>
          </p:cNvPicPr>
          <p:nvPr/>
        </p:nvPicPr>
        <p:blipFill>
          <a:blip r:embed="rId2" cstate="email">
            <a:lum bright="20000"/>
          </a:blip>
          <a:stretch>
            <a:fillRect/>
          </a:stretch>
        </p:blipFill>
        <p:spPr>
          <a:xfrm>
            <a:off x="3419872" y="0"/>
            <a:ext cx="5724128" cy="6858000"/>
          </a:xfrm>
          <a:prstGeom prst="rect">
            <a:avLst/>
          </a:prstGeom>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492896"/>
            <a:ext cx="3059832" cy="2308324"/>
          </a:xfrm>
          <a:prstGeom prst="rect">
            <a:avLst/>
          </a:prstGeom>
        </p:spPr>
        <p:txBody>
          <a:bodyPr wrap="square">
            <a:spAutoFit/>
          </a:bodyPr>
          <a:lstStyle/>
          <a:p>
            <a:r>
              <a:rPr lang="fr-FR" b="1" dirty="0" smtClean="0"/>
              <a:t>Miguel </a:t>
            </a:r>
            <a:r>
              <a:rPr lang="fr-FR" b="1" dirty="0" err="1" smtClean="0"/>
              <a:t>Ángel</a:t>
            </a:r>
            <a:r>
              <a:rPr lang="fr-FR" b="1" dirty="0" smtClean="0"/>
              <a:t> </a:t>
            </a:r>
            <a:r>
              <a:rPr lang="fr-FR" b="1" dirty="0" err="1" smtClean="0"/>
              <a:t>Asturias</a:t>
            </a:r>
            <a:r>
              <a:rPr lang="fr-FR" dirty="0" smtClean="0"/>
              <a:t> est un </a:t>
            </a:r>
            <a:r>
              <a:rPr lang="fr-FR" dirty="0" smtClean="0">
                <a:hlinkClick r:id="rId2" tooltip="Poète"/>
              </a:rPr>
              <a:t>poète</a:t>
            </a:r>
            <a:r>
              <a:rPr lang="fr-FR" dirty="0" smtClean="0"/>
              <a:t>, </a:t>
            </a:r>
            <a:r>
              <a:rPr lang="fr-FR" dirty="0" smtClean="0">
                <a:hlinkClick r:id="rId3" tooltip="Écrivain"/>
              </a:rPr>
              <a:t>écrivain</a:t>
            </a:r>
            <a:r>
              <a:rPr lang="fr-FR" dirty="0" smtClean="0"/>
              <a:t> et </a:t>
            </a:r>
            <a:r>
              <a:rPr lang="fr-FR" dirty="0" smtClean="0">
                <a:hlinkClick r:id="rId4" tooltip="Diplomatie"/>
              </a:rPr>
              <a:t>diplomate</a:t>
            </a:r>
            <a:r>
              <a:rPr lang="fr-FR" dirty="0" smtClean="0"/>
              <a:t> guatémaltèque, </a:t>
            </a:r>
            <a:r>
              <a:rPr lang="fr-FR" dirty="0" smtClean="0">
                <a:hlinkClick r:id="rId5" tooltip="Prix Nobel de littérature"/>
              </a:rPr>
              <a:t>prix Nobel de littérature</a:t>
            </a:r>
            <a:r>
              <a:rPr lang="fr-FR" dirty="0" smtClean="0"/>
              <a:t>. Né à </a:t>
            </a:r>
            <a:r>
              <a:rPr lang="fr-FR" dirty="0" smtClean="0">
                <a:hlinkClick r:id="rId6" tooltip="Guatemala (ville)"/>
              </a:rPr>
              <a:t>Guatemala</a:t>
            </a:r>
            <a:r>
              <a:rPr lang="fr-FR" dirty="0" smtClean="0"/>
              <a:t> le </a:t>
            </a:r>
            <a:r>
              <a:rPr lang="fr-FR" dirty="0" smtClean="0">
                <a:hlinkClick r:id="rId7" tooltip="19 octobre"/>
              </a:rPr>
              <a:t>19</a:t>
            </a:r>
            <a:r>
              <a:rPr lang="fr-FR" dirty="0" smtClean="0"/>
              <a:t> </a:t>
            </a:r>
            <a:r>
              <a:rPr lang="fr-FR" dirty="0" smtClean="0">
                <a:hlinkClick r:id="rId8" tooltip="Octobre 1899"/>
              </a:rPr>
              <a:t>octobre</a:t>
            </a:r>
            <a:r>
              <a:rPr lang="fr-FR" dirty="0" smtClean="0"/>
              <a:t> </a:t>
            </a:r>
            <a:r>
              <a:rPr lang="fr-FR" dirty="0" smtClean="0">
                <a:hlinkClick r:id="rId9" tooltip="1899"/>
              </a:rPr>
              <a:t>1899</a:t>
            </a:r>
            <a:r>
              <a:rPr lang="fr-FR" dirty="0" smtClean="0"/>
              <a:t>, il est mort à </a:t>
            </a:r>
            <a:r>
              <a:rPr lang="fr-FR" dirty="0" smtClean="0">
                <a:hlinkClick r:id="rId10" tooltip="Madrid"/>
              </a:rPr>
              <a:t>Madrid</a:t>
            </a:r>
            <a:r>
              <a:rPr lang="fr-FR" dirty="0" smtClean="0"/>
              <a:t> le </a:t>
            </a:r>
            <a:r>
              <a:rPr lang="fr-FR" dirty="0" smtClean="0">
                <a:hlinkClick r:id="rId11" tooltip="9 juin"/>
              </a:rPr>
              <a:t>9</a:t>
            </a:r>
            <a:r>
              <a:rPr lang="fr-FR" dirty="0" smtClean="0"/>
              <a:t> </a:t>
            </a:r>
            <a:r>
              <a:rPr lang="fr-FR" dirty="0" smtClean="0">
                <a:hlinkClick r:id="rId12" tooltip="Juin 1974"/>
              </a:rPr>
              <a:t>juin</a:t>
            </a:r>
            <a:r>
              <a:rPr lang="fr-FR" dirty="0" smtClean="0"/>
              <a:t> </a:t>
            </a:r>
            <a:r>
              <a:rPr lang="fr-FR" dirty="0" smtClean="0">
                <a:hlinkClick r:id="rId13" tooltip="1974"/>
              </a:rPr>
              <a:t>1974</a:t>
            </a:r>
            <a:r>
              <a:rPr lang="fr-FR" dirty="0" smtClean="0"/>
              <a:t> et a été inhumé à </a:t>
            </a:r>
            <a:r>
              <a:rPr lang="fr-FR" dirty="0" smtClean="0">
                <a:hlinkClick r:id="rId14" tooltip="Paris"/>
              </a:rPr>
              <a:t>Paris</a:t>
            </a:r>
            <a:r>
              <a:rPr lang="fr-FR" dirty="0" smtClean="0"/>
              <a:t>, au </a:t>
            </a:r>
            <a:r>
              <a:rPr lang="fr-FR" dirty="0" smtClean="0">
                <a:hlinkClick r:id="rId15" tooltip="Cimetière du Père-Lachaise"/>
              </a:rPr>
              <a:t>cimetière du Père-Lachaise</a:t>
            </a:r>
            <a:r>
              <a:rPr lang="fr-FR" dirty="0" smtClean="0"/>
              <a:t> (division 10).</a:t>
            </a:r>
            <a:endParaRPr lang="fr-FR" dirty="0"/>
          </a:p>
        </p:txBody>
      </p:sp>
      <p:pic>
        <p:nvPicPr>
          <p:cNvPr id="3" name="Image 2" descr="P1000910.JPG"/>
          <p:cNvPicPr>
            <a:picLocks noChangeAspect="1"/>
          </p:cNvPicPr>
          <p:nvPr/>
        </p:nvPicPr>
        <p:blipFill>
          <a:blip r:embed="rId16" cstate="email"/>
          <a:stretch>
            <a:fillRect/>
          </a:stretch>
        </p:blipFill>
        <p:spPr>
          <a:xfrm>
            <a:off x="4000500" y="0"/>
            <a:ext cx="5143500" cy="6858000"/>
          </a:xfrm>
          <a:prstGeom prst="rect">
            <a:avLst/>
          </a:prstGeom>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78.JPG"/>
          <p:cNvPicPr>
            <a:picLocks noChangeAspect="1"/>
          </p:cNvPicPr>
          <p:nvPr/>
        </p:nvPicPr>
        <p:blipFill>
          <a:blip r:embed="rId2" cstate="email"/>
          <a:stretch>
            <a:fillRect/>
          </a:stretch>
        </p:blipFill>
        <p:spPr>
          <a:xfrm>
            <a:off x="4000500" y="0"/>
            <a:ext cx="5143500" cy="6858000"/>
          </a:xfrm>
          <a:prstGeom prst="rect">
            <a:avLst/>
          </a:prstGeom>
        </p:spPr>
      </p:pic>
      <p:sp>
        <p:nvSpPr>
          <p:cNvPr id="3" name="Rectangle 2"/>
          <p:cNvSpPr/>
          <p:nvPr/>
        </p:nvSpPr>
        <p:spPr>
          <a:xfrm>
            <a:off x="0" y="1700808"/>
            <a:ext cx="3779912" cy="1754326"/>
          </a:xfrm>
          <a:prstGeom prst="rect">
            <a:avLst/>
          </a:prstGeom>
        </p:spPr>
        <p:txBody>
          <a:bodyPr wrap="square">
            <a:spAutoFit/>
          </a:bodyPr>
          <a:lstStyle/>
          <a:p>
            <a:r>
              <a:rPr lang="fr-FR" b="1" dirty="0" smtClean="0"/>
              <a:t>Daniel Toscan du Plantier</a:t>
            </a:r>
            <a:r>
              <a:rPr lang="fr-FR" dirty="0" smtClean="0"/>
              <a:t> est un </a:t>
            </a:r>
            <a:r>
              <a:rPr lang="fr-FR" dirty="0" smtClean="0">
                <a:hlinkClick r:id="rId3" tooltip="Producteur de cinéma"/>
              </a:rPr>
              <a:t>producteur</a:t>
            </a:r>
            <a:r>
              <a:rPr lang="fr-FR" dirty="0" smtClean="0"/>
              <a:t> </a:t>
            </a:r>
            <a:r>
              <a:rPr lang="fr-FR" dirty="0" smtClean="0">
                <a:hlinkClick r:id="rId4" tooltip="France"/>
              </a:rPr>
              <a:t>français</a:t>
            </a:r>
            <a:r>
              <a:rPr lang="fr-FR" dirty="0" smtClean="0"/>
              <a:t> de cinéma né le </a:t>
            </a:r>
            <a:r>
              <a:rPr lang="fr-FR" dirty="0" smtClean="0">
                <a:hlinkClick r:id="rId5" tooltip="7 avril"/>
              </a:rPr>
              <a:t>7</a:t>
            </a:r>
            <a:r>
              <a:rPr lang="fr-FR" dirty="0" smtClean="0"/>
              <a:t> </a:t>
            </a:r>
            <a:r>
              <a:rPr lang="fr-FR" dirty="0" smtClean="0">
                <a:hlinkClick r:id="rId6" tooltip="Avril 1941"/>
              </a:rPr>
              <a:t>avril</a:t>
            </a:r>
            <a:r>
              <a:rPr lang="fr-FR" dirty="0" smtClean="0"/>
              <a:t> </a:t>
            </a:r>
            <a:r>
              <a:rPr lang="fr-FR" dirty="0" smtClean="0">
                <a:hlinkClick r:id="rId7" tooltip="1941"/>
              </a:rPr>
              <a:t>1941</a:t>
            </a:r>
            <a:r>
              <a:rPr lang="fr-FR" dirty="0" smtClean="0"/>
              <a:t> à </a:t>
            </a:r>
            <a:r>
              <a:rPr lang="fr-FR" dirty="0" smtClean="0">
                <a:hlinkClick r:id="rId8" tooltip="Chambéry"/>
              </a:rPr>
              <a:t>Chambéry</a:t>
            </a:r>
            <a:r>
              <a:rPr lang="fr-FR" dirty="0" smtClean="0"/>
              <a:t> et mort d'une crise cardiaque le </a:t>
            </a:r>
            <a:r>
              <a:rPr lang="fr-FR" dirty="0" smtClean="0">
                <a:hlinkClick r:id="rId9" tooltip="11 février"/>
              </a:rPr>
              <a:t>11</a:t>
            </a:r>
            <a:r>
              <a:rPr lang="fr-FR" dirty="0" smtClean="0"/>
              <a:t> </a:t>
            </a:r>
            <a:r>
              <a:rPr lang="fr-FR" dirty="0" smtClean="0">
                <a:hlinkClick r:id="rId10" tooltip="Février 2003"/>
              </a:rPr>
              <a:t>février</a:t>
            </a:r>
            <a:r>
              <a:rPr lang="fr-FR" dirty="0" smtClean="0"/>
              <a:t> </a:t>
            </a:r>
            <a:r>
              <a:rPr lang="fr-FR" dirty="0" smtClean="0">
                <a:hlinkClick r:id="rId11" tooltip="2003"/>
              </a:rPr>
              <a:t>2003</a:t>
            </a:r>
            <a:r>
              <a:rPr lang="fr-FR" dirty="0" smtClean="0"/>
              <a:t> (61 ans) pendant le </a:t>
            </a:r>
            <a:r>
              <a:rPr lang="fr-FR" dirty="0" smtClean="0">
                <a:hlinkClick r:id="rId12" tooltip="Berlinale"/>
              </a:rPr>
              <a:t>festival du film de Berlin</a:t>
            </a:r>
            <a:r>
              <a:rPr lang="fr-FR" dirty="0" smtClean="0"/>
              <a:t>.</a:t>
            </a:r>
            <a:endParaRPr lang="fr-FR" dirty="0"/>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90.JPG"/>
          <p:cNvPicPr>
            <a:picLocks noChangeAspect="1"/>
          </p:cNvPicPr>
          <p:nvPr/>
        </p:nvPicPr>
        <p:blipFill>
          <a:blip r:embed="rId2" cstate="email"/>
          <a:stretch>
            <a:fillRect/>
          </a:stretch>
        </p:blipFill>
        <p:spPr>
          <a:xfrm>
            <a:off x="4499992" y="0"/>
            <a:ext cx="4644008" cy="6858000"/>
          </a:xfrm>
          <a:prstGeom prst="rect">
            <a:avLst/>
          </a:prstGeom>
        </p:spPr>
      </p:pic>
      <p:pic>
        <p:nvPicPr>
          <p:cNvPr id="3" name="Image 2" descr="P1000992.JPG"/>
          <p:cNvPicPr>
            <a:picLocks noChangeAspect="1"/>
          </p:cNvPicPr>
          <p:nvPr/>
        </p:nvPicPr>
        <p:blipFill>
          <a:blip r:embed="rId3" cstate="email"/>
          <a:stretch>
            <a:fillRect/>
          </a:stretch>
        </p:blipFill>
        <p:spPr>
          <a:xfrm>
            <a:off x="0" y="0"/>
            <a:ext cx="4716016" cy="6858000"/>
          </a:xfrm>
          <a:prstGeom prst="rect">
            <a:avLst/>
          </a:prstGeom>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91.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0" y="908720"/>
            <a:ext cx="9144000" cy="646331"/>
          </a:xfrm>
          <a:prstGeom prst="rect">
            <a:avLst/>
          </a:prstGeom>
        </p:spPr>
        <p:txBody>
          <a:bodyPr wrap="square">
            <a:spAutoFit/>
          </a:bodyPr>
          <a:lstStyle/>
          <a:p>
            <a:r>
              <a:rPr lang="fr-FR" dirty="0" smtClean="0"/>
              <a:t>Allan Kardec (Hyppolite-Léon-</a:t>
            </a:r>
            <a:r>
              <a:rPr lang="fr-FR" dirty="0" err="1" smtClean="0"/>
              <a:t>Denizard</a:t>
            </a:r>
            <a:r>
              <a:rPr lang="fr-FR" dirty="0" smtClean="0"/>
              <a:t> </a:t>
            </a:r>
            <a:r>
              <a:rPr lang="fr-FR" dirty="0" err="1" smtClean="0"/>
              <a:t>Rivail</a:t>
            </a:r>
            <a:r>
              <a:rPr lang="fr-FR" dirty="0" smtClean="0"/>
              <a:t>) 1804-1869. Fondateur de la doctrine du spiritisme et auteur du Livre des esprits. Sa tombe est l'une des plus visitées et fleuries du Père-Lachaise.</a:t>
            </a:r>
            <a:endParaRPr lang="fr-FR" dirty="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060848"/>
            <a:ext cx="3995936" cy="2862322"/>
          </a:xfrm>
          <a:prstGeom prst="rect">
            <a:avLst/>
          </a:prstGeom>
        </p:spPr>
        <p:txBody>
          <a:bodyPr wrap="square">
            <a:spAutoFit/>
          </a:bodyPr>
          <a:lstStyle/>
          <a:p>
            <a:r>
              <a:rPr lang="fr-FR" b="1" dirty="0" smtClean="0"/>
              <a:t>Jean-Baptiste Apollinaire Lebas</a:t>
            </a:r>
            <a:r>
              <a:rPr lang="fr-FR" dirty="0" smtClean="0"/>
              <a:t> est un </a:t>
            </a:r>
            <a:r>
              <a:rPr lang="fr-FR" dirty="0" smtClean="0">
                <a:hlinkClick r:id="rId2" tooltip="Ingénieur"/>
              </a:rPr>
              <a:t>ingénieur</a:t>
            </a:r>
            <a:r>
              <a:rPr lang="fr-FR" dirty="0" smtClean="0"/>
              <a:t> </a:t>
            </a:r>
            <a:r>
              <a:rPr lang="fr-FR" dirty="0" smtClean="0">
                <a:hlinkClick r:id="rId3" tooltip="France"/>
              </a:rPr>
              <a:t>français</a:t>
            </a:r>
            <a:r>
              <a:rPr lang="fr-FR" dirty="0" smtClean="0"/>
              <a:t>, né le </a:t>
            </a:r>
            <a:r>
              <a:rPr lang="fr-FR" dirty="0" smtClean="0">
                <a:hlinkClick r:id="rId4" tooltip="13 août"/>
              </a:rPr>
              <a:t>13</a:t>
            </a:r>
            <a:r>
              <a:rPr lang="fr-FR" dirty="0" smtClean="0"/>
              <a:t> </a:t>
            </a:r>
            <a:r>
              <a:rPr lang="fr-FR" dirty="0" smtClean="0">
                <a:hlinkClick r:id="rId5" tooltip="Août 1797"/>
              </a:rPr>
              <a:t>août</a:t>
            </a:r>
            <a:r>
              <a:rPr lang="fr-FR" dirty="0" smtClean="0"/>
              <a:t> </a:t>
            </a:r>
            <a:r>
              <a:rPr lang="fr-FR" dirty="0" smtClean="0">
                <a:hlinkClick r:id="rId6" tooltip="1797"/>
              </a:rPr>
              <a:t>1797</a:t>
            </a:r>
            <a:r>
              <a:rPr lang="fr-FR" dirty="0" smtClean="0"/>
              <a:t> au </a:t>
            </a:r>
            <a:r>
              <a:rPr lang="fr-FR" dirty="0" smtClean="0">
                <a:hlinkClick r:id="rId7" tooltip="Le Luc"/>
              </a:rPr>
              <a:t>Luc</a:t>
            </a:r>
            <a:r>
              <a:rPr lang="fr-FR" dirty="0" smtClean="0"/>
              <a:t> et mort le </a:t>
            </a:r>
            <a:r>
              <a:rPr lang="fr-FR" dirty="0" smtClean="0">
                <a:hlinkClick r:id="rId8" tooltip="12 janvier"/>
              </a:rPr>
              <a:t>12</a:t>
            </a:r>
            <a:r>
              <a:rPr lang="fr-FR" dirty="0" smtClean="0"/>
              <a:t> </a:t>
            </a:r>
            <a:r>
              <a:rPr lang="fr-FR" dirty="0" smtClean="0">
                <a:hlinkClick r:id="rId9" tooltip="Janvier 1873"/>
              </a:rPr>
              <a:t>janvier</a:t>
            </a:r>
            <a:r>
              <a:rPr lang="fr-FR" dirty="0" smtClean="0"/>
              <a:t> </a:t>
            </a:r>
            <a:r>
              <a:rPr lang="fr-FR" dirty="0" smtClean="0">
                <a:hlinkClick r:id="rId10" tooltip="1873"/>
              </a:rPr>
              <a:t>1873</a:t>
            </a:r>
            <a:r>
              <a:rPr lang="fr-FR" dirty="0" smtClean="0"/>
              <a:t> à </a:t>
            </a:r>
            <a:r>
              <a:rPr lang="fr-FR" dirty="0" smtClean="0">
                <a:hlinkClick r:id="rId11" tooltip="Paris"/>
              </a:rPr>
              <a:t>Paris</a:t>
            </a:r>
            <a:r>
              <a:rPr lang="fr-FR" dirty="0" smtClean="0"/>
              <a:t>. De petite stature, </a:t>
            </a:r>
            <a:r>
              <a:rPr lang="fr-FR" dirty="0" smtClean="0">
                <a:hlinkClick r:id="rId12" tooltip="École polytechnique (France)"/>
              </a:rPr>
              <a:t>polytechnicien</a:t>
            </a:r>
            <a:r>
              <a:rPr lang="fr-FR" dirty="0" smtClean="0"/>
              <a:t>, ingénieur de la Marine, il fut chargé de ramener et d'ériger l'</a:t>
            </a:r>
            <a:r>
              <a:rPr lang="fr-FR" dirty="0" smtClean="0">
                <a:hlinkClick r:id="rId13" tooltip="Obélisque de Louxor"/>
              </a:rPr>
              <a:t>Obélisque de Louxor</a:t>
            </a:r>
            <a:r>
              <a:rPr lang="fr-FR" dirty="0" smtClean="0"/>
              <a:t> sur la </a:t>
            </a:r>
            <a:r>
              <a:rPr lang="fr-FR" dirty="0" smtClean="0">
                <a:hlinkClick r:id="rId14" tooltip="Place de la Concorde"/>
              </a:rPr>
              <a:t>Place de la Concorde</a:t>
            </a:r>
            <a:r>
              <a:rPr lang="fr-FR" dirty="0" smtClean="0"/>
              <a:t>, le </a:t>
            </a:r>
            <a:r>
              <a:rPr lang="fr-FR" dirty="0" smtClean="0">
                <a:hlinkClick r:id="rId15" tooltip="25 octobre"/>
              </a:rPr>
              <a:t>25 octobre</a:t>
            </a:r>
            <a:r>
              <a:rPr lang="fr-FR" dirty="0" smtClean="0"/>
              <a:t> </a:t>
            </a:r>
            <a:r>
              <a:rPr lang="fr-FR" dirty="0" smtClean="0">
                <a:hlinkClick r:id="rId16" tooltip="1836"/>
              </a:rPr>
              <a:t>1836</a:t>
            </a:r>
            <a:r>
              <a:rPr lang="fr-FR" dirty="0" smtClean="0"/>
              <a:t>, en présence du roi </a:t>
            </a:r>
            <a:r>
              <a:rPr lang="fr-FR" dirty="0" smtClean="0">
                <a:hlinkClick r:id="rId17" tooltip="Louis-Philippe Ier"/>
              </a:rPr>
              <a:t>Louis-Philippe I</a:t>
            </a:r>
            <a:r>
              <a:rPr lang="fr-FR" baseline="30000" dirty="0" smtClean="0">
                <a:hlinkClick r:id="rId17" tooltip="Louis-Philippe Ier"/>
              </a:rPr>
              <a:t>er</a:t>
            </a:r>
            <a:r>
              <a:rPr lang="fr-FR" dirty="0" smtClean="0"/>
              <a:t>. Il utilisa un système de contrepoids et les muscles de 350 artilleurs.</a:t>
            </a:r>
            <a:endParaRPr lang="fr-FR" dirty="0"/>
          </a:p>
        </p:txBody>
      </p:sp>
      <p:pic>
        <p:nvPicPr>
          <p:cNvPr id="3" name="Image 2" descr="P1000877.JPG"/>
          <p:cNvPicPr>
            <a:picLocks noChangeAspect="1"/>
          </p:cNvPicPr>
          <p:nvPr/>
        </p:nvPicPr>
        <p:blipFill>
          <a:blip r:embed="rId18" cstate="email"/>
          <a:stretch>
            <a:fillRect/>
          </a:stretch>
        </p:blipFill>
        <p:spPr>
          <a:xfrm>
            <a:off x="4000500" y="0"/>
            <a:ext cx="5143500" cy="6858000"/>
          </a:xfrm>
          <a:prstGeom prst="rect">
            <a:avLst/>
          </a:prstGeom>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1320" y="2967335"/>
            <a:ext cx="6161367" cy="923330"/>
          </a:xfrm>
          <a:prstGeom prst="rect">
            <a:avLst/>
          </a:prstGeom>
        </p:spPr>
        <p:style>
          <a:lnRef idx="0">
            <a:schemeClr val="accent5"/>
          </a:lnRef>
          <a:fillRef idx="3">
            <a:schemeClr val="accent5"/>
          </a:fillRef>
          <a:effectRef idx="3">
            <a:schemeClr val="accent5"/>
          </a:effectRef>
          <a:fontRef idx="minor">
            <a:schemeClr val="lt1"/>
          </a:fontRef>
        </p:style>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Acteurs , Comédiens</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842.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628800"/>
            <a:ext cx="3851920" cy="2862322"/>
          </a:xfrm>
          <a:prstGeom prst="rect">
            <a:avLst/>
          </a:prstGeom>
        </p:spPr>
        <p:txBody>
          <a:bodyPr wrap="square">
            <a:spAutoFit/>
          </a:bodyPr>
          <a:lstStyle/>
          <a:p>
            <a:r>
              <a:rPr lang="fr-FR" b="1" dirty="0" smtClean="0"/>
              <a:t>Pierre Desproges</a:t>
            </a:r>
            <a:r>
              <a:rPr lang="fr-FR" dirty="0" smtClean="0"/>
              <a:t>, né le </a:t>
            </a:r>
            <a:r>
              <a:rPr lang="fr-FR" dirty="0" smtClean="0">
                <a:hlinkClick r:id="rId2" tooltip="9 mai"/>
              </a:rPr>
              <a:t>9</a:t>
            </a:r>
            <a:r>
              <a:rPr lang="fr-FR" dirty="0" smtClean="0"/>
              <a:t> </a:t>
            </a:r>
            <a:r>
              <a:rPr lang="fr-FR" dirty="0" smtClean="0">
                <a:hlinkClick r:id="rId3" tooltip="Mai 1939"/>
              </a:rPr>
              <a:t>mai</a:t>
            </a:r>
            <a:r>
              <a:rPr lang="fr-FR" dirty="0" smtClean="0"/>
              <a:t> </a:t>
            </a:r>
            <a:r>
              <a:rPr lang="fr-FR" dirty="0" smtClean="0">
                <a:hlinkClick r:id="rId4" tooltip="1939"/>
              </a:rPr>
              <a:t>1939</a:t>
            </a:r>
            <a:r>
              <a:rPr lang="fr-FR" dirty="0" smtClean="0"/>
              <a:t> à </a:t>
            </a:r>
            <a:r>
              <a:rPr lang="fr-FR" dirty="0" smtClean="0">
                <a:hlinkClick r:id="rId5" tooltip="Pantin"/>
              </a:rPr>
              <a:t>Pantin</a:t>
            </a:r>
            <a:r>
              <a:rPr lang="fr-FR" dirty="0" smtClean="0"/>
              <a:t> et mort le </a:t>
            </a:r>
            <a:r>
              <a:rPr lang="fr-FR" dirty="0" smtClean="0">
                <a:hlinkClick r:id="rId6" tooltip="18 avril"/>
              </a:rPr>
              <a:t>18</a:t>
            </a:r>
            <a:r>
              <a:rPr lang="fr-FR" dirty="0" smtClean="0"/>
              <a:t> </a:t>
            </a:r>
            <a:r>
              <a:rPr lang="fr-FR" dirty="0" smtClean="0">
                <a:hlinkClick r:id="rId7" tooltip="Avril 1988"/>
              </a:rPr>
              <a:t>avril</a:t>
            </a:r>
            <a:r>
              <a:rPr lang="fr-FR" dirty="0" smtClean="0"/>
              <a:t> </a:t>
            </a:r>
            <a:r>
              <a:rPr lang="fr-FR" dirty="0" smtClean="0">
                <a:hlinkClick r:id="rId8" tooltip="1988"/>
              </a:rPr>
              <a:t>1988</a:t>
            </a:r>
            <a:r>
              <a:rPr lang="fr-FR" dirty="0" smtClean="0"/>
              <a:t> à </a:t>
            </a:r>
            <a:r>
              <a:rPr lang="fr-FR" dirty="0" smtClean="0">
                <a:hlinkClick r:id="rId9" tooltip="Paris"/>
              </a:rPr>
              <a:t>Paris</a:t>
            </a:r>
            <a:r>
              <a:rPr lang="fr-FR" dirty="0" smtClean="0"/>
              <a:t>, est un </a:t>
            </a:r>
            <a:r>
              <a:rPr lang="fr-FR" dirty="0" smtClean="0">
                <a:hlinkClick r:id="rId10" tooltip="Humoriste"/>
              </a:rPr>
              <a:t>humoriste</a:t>
            </a:r>
            <a:r>
              <a:rPr lang="fr-FR" dirty="0" smtClean="0"/>
              <a:t> français réputé pour son </a:t>
            </a:r>
            <a:r>
              <a:rPr lang="fr-FR" dirty="0" smtClean="0">
                <a:hlinkClick r:id="rId11" tooltip="Humour noir"/>
              </a:rPr>
              <a:t>humour noir</a:t>
            </a:r>
            <a:r>
              <a:rPr lang="fr-FR" dirty="0" smtClean="0"/>
              <a:t>, son </a:t>
            </a:r>
            <a:r>
              <a:rPr lang="fr-FR" dirty="0" smtClean="0">
                <a:hlinkClick r:id="rId12" tooltip="Anticonformisme"/>
              </a:rPr>
              <a:t>anticonformisme</a:t>
            </a:r>
            <a:r>
              <a:rPr lang="fr-FR" dirty="0" smtClean="0"/>
              <a:t> et son sens de l'</a:t>
            </a:r>
            <a:r>
              <a:rPr lang="fr-FR" dirty="0" smtClean="0">
                <a:hlinkClick r:id="rId13" tooltip="Absurde"/>
              </a:rPr>
              <a:t>absurde</a:t>
            </a:r>
            <a:r>
              <a:rPr lang="fr-FR" dirty="0" smtClean="0"/>
              <a:t>. incinéré, ses cendres ont été directement mélangées à la terre (division 10)</a:t>
            </a:r>
          </a:p>
          <a:p>
            <a:r>
              <a:rPr lang="fr-FR" dirty="0" smtClean="0"/>
              <a:t>auteur de Vivons heureux en attendant la mort.</a:t>
            </a:r>
          </a:p>
          <a:p>
            <a:endParaRPr lang="fr-FR" dirty="0"/>
          </a:p>
        </p:txBody>
      </p:sp>
      <p:pic>
        <p:nvPicPr>
          <p:cNvPr id="4" name="Image 3"/>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283968" y="12255"/>
            <a:ext cx="4847420" cy="6845745"/>
          </a:xfrm>
          <a:prstGeom prst="rect">
            <a:avLst/>
          </a:prstGeom>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77.JPG"/>
          <p:cNvPicPr>
            <a:picLocks noChangeAspect="1"/>
          </p:cNvPicPr>
          <p:nvPr/>
        </p:nvPicPr>
        <p:blipFill>
          <a:blip r:embed="rId2" cstate="email">
            <a:lum bright="10000" contrast="-30000"/>
          </a:blip>
          <a:stretch>
            <a:fillRect/>
          </a:stretch>
        </p:blipFill>
        <p:spPr>
          <a:xfrm>
            <a:off x="4000500" y="0"/>
            <a:ext cx="5143500" cy="6858000"/>
          </a:xfrm>
          <a:prstGeom prst="rect">
            <a:avLst/>
          </a:prstGeom>
        </p:spPr>
      </p:pic>
      <p:sp>
        <p:nvSpPr>
          <p:cNvPr id="91137" name="Rectangle 1"/>
          <p:cNvSpPr>
            <a:spLocks noChangeArrowheads="1"/>
          </p:cNvSpPr>
          <p:nvPr/>
        </p:nvSpPr>
        <p:spPr bwMode="auto">
          <a:xfrm>
            <a:off x="0" y="620688"/>
            <a:ext cx="3923928"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rPr>
              <a:t>Sophie Daumier</a:t>
            </a:r>
            <a:r>
              <a:rPr kumimoji="0" lang="fr-FR" sz="1800" b="0" i="0" u="none" strike="noStrike" cap="none" normalizeH="0" baseline="0" dirty="0" smtClean="0">
                <a:ln>
                  <a:noFill/>
                </a:ln>
                <a:solidFill>
                  <a:schemeClr val="tx1"/>
                </a:solidFill>
                <a:effectLst/>
                <a:latin typeface="Arial" charset="0"/>
              </a:rPr>
              <a:t>, de son vrai nom </a:t>
            </a:r>
            <a:r>
              <a:rPr kumimoji="0" lang="fr-FR" sz="1800" b="1" i="0" u="none" strike="noStrike" cap="none" normalizeH="0" baseline="0" dirty="0" smtClean="0">
                <a:ln>
                  <a:noFill/>
                </a:ln>
                <a:solidFill>
                  <a:schemeClr val="tx1"/>
                </a:solidFill>
                <a:effectLst/>
                <a:latin typeface="Arial" charset="0"/>
              </a:rPr>
              <a:t>Élisabeth Simonne Juliette Clémence Hugon</a:t>
            </a:r>
            <a:r>
              <a:rPr kumimoji="0" lang="fr-FR" sz="1800" b="0" i="0" u="none" strike="noStrike" cap="none" normalizeH="0" baseline="0" dirty="0" smtClean="0">
                <a:ln>
                  <a:noFill/>
                </a:ln>
                <a:solidFill>
                  <a:schemeClr val="tx1"/>
                </a:solidFill>
                <a:effectLst/>
                <a:latin typeface="Arial" charset="0"/>
              </a:rPr>
              <a:t>, est une </a:t>
            </a:r>
            <a:r>
              <a:rPr kumimoji="0" lang="fr-FR" sz="1800" b="0" i="0" u="none" strike="noStrike" cap="none" normalizeH="0" baseline="0" dirty="0" smtClean="0">
                <a:ln>
                  <a:noFill/>
                </a:ln>
                <a:solidFill>
                  <a:schemeClr val="tx1"/>
                </a:solidFill>
                <a:effectLst/>
                <a:latin typeface="Arial" charset="0"/>
                <a:hlinkClick r:id="rId3" tooltip="Cinéma"/>
              </a:rPr>
              <a:t>comédienne</a:t>
            </a:r>
            <a:r>
              <a:rPr kumimoji="0" lang="fr-FR" sz="18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hlinkClick r:id="rId4" tooltip="France"/>
              </a:rPr>
              <a:t>française</a:t>
            </a:r>
            <a:r>
              <a:rPr kumimoji="0" lang="fr-FR" sz="1800" b="0" i="0" u="none" strike="noStrike" cap="none" normalizeH="0" baseline="0" dirty="0" smtClean="0">
                <a:ln>
                  <a:noFill/>
                </a:ln>
                <a:solidFill>
                  <a:schemeClr val="tx1"/>
                </a:solidFill>
                <a:effectLst/>
                <a:latin typeface="Arial" charset="0"/>
              </a:rPr>
              <a:t> née le </a:t>
            </a:r>
            <a:r>
              <a:rPr kumimoji="0" lang="fr-FR" sz="1800" b="0" i="0" u="none" strike="noStrike" cap="none" normalizeH="0" baseline="0" dirty="0" smtClean="0">
                <a:ln>
                  <a:noFill/>
                </a:ln>
                <a:solidFill>
                  <a:schemeClr val="tx1"/>
                </a:solidFill>
                <a:effectLst/>
                <a:latin typeface="Arial" charset="0"/>
                <a:hlinkClick r:id="rId5" tooltip="24 novembre"/>
              </a:rPr>
              <a:t>24</a:t>
            </a:r>
            <a:r>
              <a:rPr kumimoji="0" lang="fr-FR" sz="18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hlinkClick r:id="rId6" tooltip="Novembre 1934"/>
              </a:rPr>
              <a:t>novembre</a:t>
            </a:r>
            <a:r>
              <a:rPr kumimoji="0" lang="fr-FR" sz="18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hlinkClick r:id="rId7" tooltip="1934"/>
              </a:rPr>
              <a:t>1934</a:t>
            </a:r>
            <a:r>
              <a:rPr kumimoji="0" lang="fr-FR" sz="1800" b="0" i="0" u="none" strike="noStrike" cap="none" normalizeH="0" baseline="0" dirty="0" smtClean="0">
                <a:ln>
                  <a:noFill/>
                </a:ln>
                <a:solidFill>
                  <a:schemeClr val="tx1"/>
                </a:solidFill>
                <a:effectLst/>
                <a:latin typeface="Arial" charset="0"/>
              </a:rPr>
              <a:t> à </a:t>
            </a:r>
            <a:r>
              <a:rPr kumimoji="0" lang="fr-FR" sz="1800" b="0" i="0" u="none" strike="noStrike" cap="none" normalizeH="0" baseline="0" dirty="0" smtClean="0">
                <a:ln>
                  <a:noFill/>
                </a:ln>
                <a:solidFill>
                  <a:schemeClr val="tx1"/>
                </a:solidFill>
                <a:effectLst/>
                <a:latin typeface="Arial" charset="0"/>
                <a:hlinkClick r:id="rId8" tooltip="Boulogne-sur-Mer"/>
              </a:rPr>
              <a:t>Boulogne-sur-Mer</a:t>
            </a:r>
            <a:r>
              <a:rPr kumimoji="0" lang="fr-FR" sz="1800" b="0" i="0" u="none" strike="noStrike" cap="none" normalizeH="0" baseline="0" dirty="0" smtClean="0">
                <a:ln>
                  <a:noFill/>
                </a:ln>
                <a:solidFill>
                  <a:schemeClr val="tx1"/>
                </a:solidFill>
                <a:effectLst/>
                <a:latin typeface="Arial" charset="0"/>
              </a:rPr>
              <a:t> et morte le </a:t>
            </a:r>
            <a:r>
              <a:rPr kumimoji="0" lang="fr-FR" sz="1800" b="0" i="0" u="none" strike="noStrike" cap="none" normalizeH="0" baseline="0" dirty="0" smtClean="0">
                <a:ln>
                  <a:noFill/>
                </a:ln>
                <a:solidFill>
                  <a:schemeClr val="tx1"/>
                </a:solidFill>
                <a:effectLst/>
                <a:latin typeface="Arial" charset="0"/>
                <a:hlinkClick r:id="rId9" tooltip="1er janvier"/>
              </a:rPr>
              <a:t>1</a:t>
            </a:r>
            <a:r>
              <a:rPr kumimoji="0" lang="fr-FR" sz="1800" b="0" i="0" u="none" strike="noStrike" cap="none" normalizeH="0" baseline="30000" dirty="0" smtClean="0">
                <a:ln>
                  <a:noFill/>
                </a:ln>
                <a:solidFill>
                  <a:schemeClr val="tx1"/>
                </a:solidFill>
                <a:effectLst/>
                <a:latin typeface="Arial" charset="0"/>
                <a:hlinkClick r:id="rId9" tooltip="1er janvier"/>
              </a:rPr>
              <a:t>er</a:t>
            </a:r>
            <a:r>
              <a:rPr kumimoji="0" lang="fr-FR" sz="18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hlinkClick r:id="rId10" tooltip="Janvier 2004"/>
              </a:rPr>
              <a:t>janvier</a:t>
            </a:r>
            <a:r>
              <a:rPr kumimoji="0" lang="fr-FR" sz="18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hlinkClick r:id="rId11" tooltip="2004"/>
              </a:rPr>
              <a:t>2004</a:t>
            </a:r>
            <a:r>
              <a:rPr kumimoji="0" lang="fr-FR" sz="1800" b="0" i="0" u="none" strike="noStrike" cap="none" normalizeH="0" baseline="0" dirty="0" smtClean="0">
                <a:ln>
                  <a:noFill/>
                </a:ln>
                <a:solidFill>
                  <a:schemeClr val="tx1"/>
                </a:solidFill>
                <a:effectLst/>
                <a:latin typeface="Arial" charset="0"/>
              </a:rPr>
              <a:t> à </a:t>
            </a:r>
            <a:r>
              <a:rPr kumimoji="0" lang="fr-FR" sz="1800" b="0" i="0" u="none" strike="noStrike" cap="none" normalizeH="0" baseline="0" dirty="0" smtClean="0">
                <a:ln>
                  <a:noFill/>
                </a:ln>
                <a:solidFill>
                  <a:schemeClr val="tx1"/>
                </a:solidFill>
                <a:effectLst/>
                <a:latin typeface="Arial" charset="0"/>
                <a:hlinkClick r:id="rId12" tooltip="Paris"/>
              </a:rPr>
              <a:t>Paris</a:t>
            </a:r>
            <a:r>
              <a:rPr kumimoji="0" lang="fr-FR" sz="1800" b="0" i="0" u="none" strike="noStrike" cap="none" normalizeH="0" baseline="30000" dirty="0" smtClean="0">
                <a:ln>
                  <a:noFill/>
                </a:ln>
                <a:solidFill>
                  <a:schemeClr val="tx1"/>
                </a:solidFill>
                <a:effectLst/>
                <a:latin typeface="Arial" charset="0"/>
                <a:hlinkClick r:id="rId13"/>
              </a:rPr>
              <a:t>1</a:t>
            </a:r>
            <a:r>
              <a:rPr kumimoji="0" lang="fr-FR" sz="1800" b="0" i="0" u="none" strike="noStrike" cap="none" normalizeH="0" baseline="0" dirty="0" smtClean="0">
                <a:ln>
                  <a:noFill/>
                </a:ln>
                <a:solidFill>
                  <a:schemeClr val="tx1"/>
                </a:solidFill>
                <a:effectLst/>
                <a:latin typeface="Arial" charset="0"/>
              </a:rPr>
              <a:t> de la </a:t>
            </a:r>
            <a:r>
              <a:rPr kumimoji="0" lang="fr-FR" sz="1800" b="0" i="0" u="none" strike="noStrike" cap="none" normalizeH="0" baseline="0" dirty="0" smtClean="0">
                <a:ln>
                  <a:noFill/>
                </a:ln>
                <a:solidFill>
                  <a:schemeClr val="tx1"/>
                </a:solidFill>
                <a:effectLst/>
                <a:latin typeface="Arial" charset="0"/>
                <a:hlinkClick r:id="rId14" tooltip="Maladie de Huntington"/>
              </a:rPr>
              <a:t>maladie de Huntington</a:t>
            </a:r>
            <a:r>
              <a:rPr kumimoji="0" lang="fr-FR" sz="1800" b="0" i="0" u="none" strike="noStrike" cap="none" normalizeH="0" baseline="0" dirty="0" smtClean="0">
                <a:ln>
                  <a:noFill/>
                </a:ln>
                <a:solidFill>
                  <a:schemeClr val="tx1"/>
                </a:solidFill>
                <a:effectLst/>
                <a:latin typeface="Arial" charset="0"/>
              </a:rPr>
              <a:t>.</a:t>
            </a:r>
          </a:p>
          <a:p>
            <a:pPr lvl="0" fontAlgn="base">
              <a:spcBef>
                <a:spcPct val="0"/>
              </a:spcBef>
              <a:spcAft>
                <a:spcPct val="0"/>
              </a:spcAft>
            </a:pPr>
            <a:r>
              <a:rPr lang="fr-FR" dirty="0" smtClean="0"/>
              <a:t>Guy Bedos et Sophie Daumier vont finalement unir leurs destins notamment  avec leur sketch « La Drague » (1972), qui connut un immense succès populaire et qui reste la référence de leurs duos, « Tête-bêche » ou « Les Vacances à Marrakech ». Sophie Daumier exprimait ainsi ses talents de comédienne, </a:t>
            </a:r>
            <a:r>
              <a:rPr kumimoji="0" lang="fr-FR" sz="1800" b="0" i="0" u="none" strike="noStrike" cap="none" normalizeH="0" baseline="0" dirty="0" smtClean="0">
                <a:ln>
                  <a:noFill/>
                </a:ln>
                <a:solidFill>
                  <a:schemeClr val="tx1"/>
                </a:solidFill>
                <a:effectLst/>
                <a:latin typeface="Arial" charset="0"/>
              </a:rPr>
              <a:t> </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76.JPG"/>
          <p:cNvPicPr>
            <a:picLocks noChangeAspect="1"/>
          </p:cNvPicPr>
          <p:nvPr/>
        </p:nvPicPr>
        <p:blipFill>
          <a:blip r:embed="rId2" cstate="email">
            <a:lum bright="10000" contrast="-10000"/>
          </a:blip>
          <a:stretch>
            <a:fillRect/>
          </a:stretch>
        </p:blipFill>
        <p:spPr>
          <a:xfrm>
            <a:off x="4000500" y="0"/>
            <a:ext cx="5143500" cy="6858000"/>
          </a:xfrm>
          <a:prstGeom prst="rect">
            <a:avLst/>
          </a:prstGeom>
        </p:spPr>
      </p:pic>
      <p:sp>
        <p:nvSpPr>
          <p:cNvPr id="90113" name="Rectangle 1"/>
          <p:cNvSpPr>
            <a:spLocks noChangeArrowheads="1"/>
          </p:cNvSpPr>
          <p:nvPr/>
        </p:nvSpPr>
        <p:spPr bwMode="auto">
          <a:xfrm>
            <a:off x="0" y="2204864"/>
            <a:ext cx="4067944"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tx1"/>
                </a:solidFill>
                <a:effectLst/>
                <a:latin typeface="Arial" charset="0"/>
              </a:rPr>
              <a:t>Marie Trintignant</a:t>
            </a:r>
            <a:r>
              <a:rPr kumimoji="0" lang="fr-FR" sz="1800" b="0" i="0" u="none" strike="noStrike" cap="none" normalizeH="0" baseline="0" dirty="0" smtClean="0">
                <a:ln>
                  <a:noFill/>
                </a:ln>
                <a:solidFill>
                  <a:schemeClr val="tx1"/>
                </a:solidFill>
                <a:effectLst/>
                <a:latin typeface="Arial" charset="0"/>
              </a:rPr>
              <a:t>, née à </a:t>
            </a:r>
            <a:r>
              <a:rPr kumimoji="0" lang="fr-FR" sz="1800" b="0" i="0" u="none" strike="noStrike" cap="none" normalizeH="0" baseline="0" dirty="0" smtClean="0">
                <a:ln>
                  <a:noFill/>
                </a:ln>
                <a:solidFill>
                  <a:schemeClr val="tx1"/>
                </a:solidFill>
                <a:effectLst/>
                <a:latin typeface="Arial" charset="0"/>
                <a:hlinkClick r:id="rId3" tooltip="Paris"/>
              </a:rPr>
              <a:t>Paris</a:t>
            </a:r>
            <a:r>
              <a:rPr kumimoji="0" lang="fr-FR" sz="1800" b="0" i="0" u="none" strike="noStrike" cap="none" normalizeH="0" baseline="0" dirty="0" smtClean="0">
                <a:ln>
                  <a:noFill/>
                </a:ln>
                <a:solidFill>
                  <a:schemeClr val="tx1"/>
                </a:solidFill>
                <a:effectLst/>
                <a:latin typeface="Arial" charset="0"/>
              </a:rPr>
              <a:t> le </a:t>
            </a:r>
            <a:r>
              <a:rPr kumimoji="0" lang="fr-FR" sz="1800" b="0" i="0" u="none" strike="noStrike" cap="none" normalizeH="0" baseline="0" dirty="0" smtClean="0">
                <a:ln>
                  <a:noFill/>
                </a:ln>
                <a:solidFill>
                  <a:schemeClr val="tx1"/>
                </a:solidFill>
                <a:effectLst/>
                <a:latin typeface="Arial" charset="0"/>
                <a:hlinkClick r:id="rId4" tooltip="21 janvier"/>
              </a:rPr>
              <a:t>21</a:t>
            </a:r>
            <a:r>
              <a:rPr kumimoji="0" lang="fr-FR" sz="18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hlinkClick r:id="rId5" tooltip="Janvier 1962"/>
              </a:rPr>
              <a:t>janvier</a:t>
            </a:r>
            <a:r>
              <a:rPr kumimoji="0" lang="fr-FR" sz="18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hlinkClick r:id="rId6" tooltip="1962"/>
              </a:rPr>
              <a:t>1962</a:t>
            </a:r>
            <a:r>
              <a:rPr kumimoji="0" lang="fr-FR" sz="1800" b="0" i="0" u="none" strike="noStrike" cap="none" normalizeH="0" baseline="0" dirty="0" smtClean="0">
                <a:ln>
                  <a:noFill/>
                </a:ln>
                <a:solidFill>
                  <a:schemeClr val="tx1"/>
                </a:solidFill>
                <a:effectLst/>
                <a:latin typeface="Arial" charset="0"/>
              </a:rPr>
              <a:t> et morte à </a:t>
            </a:r>
            <a:r>
              <a:rPr kumimoji="0" lang="fr-FR" sz="1800" b="0" i="0" u="none" strike="noStrike" cap="none" normalizeH="0" baseline="0" dirty="0" smtClean="0">
                <a:ln>
                  <a:noFill/>
                </a:ln>
                <a:solidFill>
                  <a:schemeClr val="tx1"/>
                </a:solidFill>
                <a:effectLst/>
                <a:latin typeface="Arial" charset="0"/>
                <a:hlinkClick r:id="rId7" tooltip="Neuilly-sur-Seine"/>
              </a:rPr>
              <a:t>Neuilly-sur-Seine</a:t>
            </a:r>
            <a:r>
              <a:rPr kumimoji="0" lang="fr-FR" sz="1800" b="0" i="0" u="none" strike="noStrike" cap="none" normalizeH="0" baseline="0" dirty="0" smtClean="0">
                <a:ln>
                  <a:noFill/>
                </a:ln>
                <a:solidFill>
                  <a:schemeClr val="tx1"/>
                </a:solidFill>
                <a:effectLst/>
                <a:latin typeface="Arial" charset="0"/>
              </a:rPr>
              <a:t> le </a:t>
            </a:r>
            <a:r>
              <a:rPr kumimoji="0" lang="fr-FR" sz="1800" b="0" i="0" u="none" strike="noStrike" cap="none" normalizeH="0" baseline="0" dirty="0" smtClean="0">
                <a:ln>
                  <a:noFill/>
                </a:ln>
                <a:solidFill>
                  <a:schemeClr val="tx1"/>
                </a:solidFill>
                <a:effectLst/>
                <a:latin typeface="Arial" charset="0"/>
                <a:hlinkClick r:id="rId8" tooltip="1er août"/>
              </a:rPr>
              <a:t>1</a:t>
            </a:r>
            <a:r>
              <a:rPr kumimoji="0" lang="fr-FR" sz="1800" b="0" i="0" u="none" strike="noStrike" cap="none" normalizeH="0" baseline="30000" dirty="0" smtClean="0">
                <a:ln>
                  <a:noFill/>
                </a:ln>
                <a:solidFill>
                  <a:schemeClr val="tx1"/>
                </a:solidFill>
                <a:effectLst/>
                <a:latin typeface="Arial" charset="0"/>
                <a:hlinkClick r:id="rId8" tooltip="1er août"/>
              </a:rPr>
              <a:t>er</a:t>
            </a:r>
            <a:r>
              <a:rPr kumimoji="0" lang="fr-FR" sz="18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hlinkClick r:id="rId9" tooltip="Août 2003"/>
              </a:rPr>
              <a:t>août</a:t>
            </a:r>
            <a:r>
              <a:rPr kumimoji="0" lang="fr-FR" sz="18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hlinkClick r:id="rId10" tooltip="2003"/>
              </a:rPr>
              <a:t>2003</a:t>
            </a:r>
            <a:r>
              <a:rPr kumimoji="0" lang="fr-FR" sz="1800" b="0" i="0" u="none" strike="noStrike" cap="none" normalizeH="0" baseline="0" dirty="0" smtClean="0">
                <a:ln>
                  <a:noFill/>
                </a:ln>
                <a:solidFill>
                  <a:schemeClr val="tx1"/>
                </a:solidFill>
                <a:effectLst/>
                <a:latin typeface="Arial" charset="0"/>
              </a:rPr>
              <a:t>, est une </a:t>
            </a:r>
            <a:r>
              <a:rPr kumimoji="0" lang="fr-FR" sz="1800" b="0" i="0" u="none" strike="noStrike" cap="none" normalizeH="0" baseline="0" dirty="0" smtClean="0">
                <a:ln>
                  <a:noFill/>
                </a:ln>
                <a:solidFill>
                  <a:schemeClr val="tx1"/>
                </a:solidFill>
                <a:effectLst/>
                <a:latin typeface="Arial" charset="0"/>
                <a:hlinkClick r:id="rId11" tooltip="Actrice"/>
              </a:rPr>
              <a:t>actrice</a:t>
            </a:r>
            <a:r>
              <a:rPr kumimoji="0" lang="fr-FR" sz="1800" b="0" i="0" u="none" strike="noStrike" cap="none" normalizeH="0" baseline="0" dirty="0" smtClean="0">
                <a:ln>
                  <a:noFill/>
                </a:ln>
                <a:solidFill>
                  <a:schemeClr val="tx1"/>
                </a:solidFill>
                <a:effectLst/>
                <a:latin typeface="Arial" charset="0"/>
              </a:rPr>
              <a:t> </a:t>
            </a:r>
            <a:r>
              <a:rPr kumimoji="0" lang="fr-FR" sz="1800" b="0" i="0" u="none" strike="noStrike" cap="none" normalizeH="0" baseline="0" dirty="0" smtClean="0">
                <a:ln>
                  <a:noFill/>
                </a:ln>
                <a:solidFill>
                  <a:schemeClr val="tx1"/>
                </a:solidFill>
                <a:effectLst/>
                <a:latin typeface="Arial" charset="0"/>
                <a:hlinkClick r:id="rId12" tooltip="France"/>
              </a:rPr>
              <a:t>française</a:t>
            </a:r>
            <a:r>
              <a:rPr kumimoji="0" lang="fr-FR" sz="1800" b="0" i="0" u="none" strike="noStrike" cap="none" normalizeH="0" baseline="0" dirty="0" smtClean="0">
                <a:ln>
                  <a:noFill/>
                </a:ln>
                <a:solidFill>
                  <a:schemeClr val="tx1"/>
                </a:solidFill>
                <a:effectLst/>
                <a:latin typeface="Arial" charset="0"/>
              </a:rPr>
              <a:t>, fille de </a:t>
            </a:r>
            <a:r>
              <a:rPr kumimoji="0" lang="fr-FR" sz="1800" b="0" i="0" u="none" strike="noStrike" cap="none" normalizeH="0" baseline="0" dirty="0" smtClean="0">
                <a:ln>
                  <a:noFill/>
                </a:ln>
                <a:solidFill>
                  <a:schemeClr val="tx1"/>
                </a:solidFill>
                <a:effectLst/>
                <a:latin typeface="Arial" charset="0"/>
                <a:hlinkClick r:id="rId13" tooltip="Nadine Trintignant"/>
              </a:rPr>
              <a:t>Nadine</a:t>
            </a:r>
            <a:r>
              <a:rPr kumimoji="0" lang="fr-FR" sz="1800" b="0" i="0" u="none" strike="noStrike" cap="none" normalizeH="0" baseline="0" dirty="0" smtClean="0">
                <a:ln>
                  <a:noFill/>
                </a:ln>
                <a:solidFill>
                  <a:schemeClr val="tx1"/>
                </a:solidFill>
                <a:effectLst/>
                <a:latin typeface="Arial" charset="0"/>
              </a:rPr>
              <a:t> et </a:t>
            </a:r>
            <a:r>
              <a:rPr kumimoji="0" lang="fr-FR" sz="1800" b="0" i="0" u="none" strike="noStrike" cap="none" normalizeH="0" baseline="0" dirty="0" smtClean="0">
                <a:ln>
                  <a:noFill/>
                </a:ln>
                <a:solidFill>
                  <a:schemeClr val="tx1"/>
                </a:solidFill>
                <a:effectLst/>
                <a:latin typeface="Arial" charset="0"/>
                <a:hlinkClick r:id="rId14" tooltip="Jean-Louis Trintignant"/>
              </a:rPr>
              <a:t>Jean-Louis Trintignant</a:t>
            </a:r>
            <a:r>
              <a:rPr kumimoji="0" lang="fr-FR" sz="1800" b="0" i="0" u="none" strike="noStrike" cap="none" normalizeH="0" baseline="0" dirty="0" smtClean="0">
                <a:ln>
                  <a:noFill/>
                </a:ln>
                <a:solidFill>
                  <a:schemeClr val="tx1"/>
                </a:solidFill>
                <a:effectLst/>
                <a:latin typeface="Arial" charset="0"/>
              </a:rPr>
              <a:t>. </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82.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1763688" y="188640"/>
            <a:ext cx="4572000" cy="923330"/>
          </a:xfrm>
          <a:prstGeom prst="rect">
            <a:avLst/>
          </a:prstGeom>
        </p:spPr>
        <p:txBody>
          <a:bodyPr>
            <a:spAutoFit/>
          </a:bodyPr>
          <a:lstStyle/>
          <a:p>
            <a:r>
              <a:rPr lang="fr-FR" dirty="0" smtClean="0"/>
              <a:t>Sarah Bernhardt 1844-1923. Inoubliable interprète de l'Aiglon d'Edmond Rostand et de La Dame aux camélias de Dumas fils.</a:t>
            </a:r>
            <a:endParaRPr lang="fr-FR" dirty="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84.JPG"/>
          <p:cNvPicPr>
            <a:picLocks noChangeAspect="1"/>
          </p:cNvPicPr>
          <p:nvPr/>
        </p:nvPicPr>
        <p:blipFill>
          <a:blip r:embed="rId2" cstate="email"/>
          <a:stretch>
            <a:fillRect/>
          </a:stretch>
        </p:blipFill>
        <p:spPr>
          <a:xfrm>
            <a:off x="4000500" y="0"/>
            <a:ext cx="5143500" cy="6858000"/>
          </a:xfrm>
          <a:prstGeom prst="rect">
            <a:avLst/>
          </a:prstGeom>
        </p:spPr>
      </p:pic>
      <p:sp>
        <p:nvSpPr>
          <p:cNvPr id="3" name="Rectangle 2"/>
          <p:cNvSpPr/>
          <p:nvPr/>
        </p:nvSpPr>
        <p:spPr>
          <a:xfrm>
            <a:off x="0" y="2204864"/>
            <a:ext cx="3923928" cy="2031325"/>
          </a:xfrm>
          <a:prstGeom prst="rect">
            <a:avLst/>
          </a:prstGeom>
        </p:spPr>
        <p:txBody>
          <a:bodyPr wrap="square">
            <a:spAutoFit/>
          </a:bodyPr>
          <a:lstStyle/>
          <a:p>
            <a:r>
              <a:rPr lang="fr-FR" b="1" dirty="0" smtClean="0"/>
              <a:t>Philippe</a:t>
            </a:r>
            <a:r>
              <a:rPr lang="fr-FR" dirty="0" smtClean="0"/>
              <a:t> </a:t>
            </a:r>
            <a:r>
              <a:rPr lang="fr-FR" dirty="0" err="1" smtClean="0"/>
              <a:t>Teymour</a:t>
            </a:r>
            <a:r>
              <a:rPr lang="fr-FR" dirty="0" smtClean="0"/>
              <a:t> </a:t>
            </a:r>
            <a:r>
              <a:rPr lang="fr-FR" b="1" dirty="0" err="1" smtClean="0"/>
              <a:t>Khorsand</a:t>
            </a:r>
            <a:r>
              <a:rPr lang="fr-FR" dirty="0" smtClean="0"/>
              <a:t> est un </a:t>
            </a:r>
            <a:r>
              <a:rPr lang="fr-FR" dirty="0" smtClean="0">
                <a:hlinkClick r:id="rId3" tooltip="Acteur"/>
              </a:rPr>
              <a:t>acteur</a:t>
            </a:r>
            <a:r>
              <a:rPr lang="fr-FR" dirty="0" smtClean="0"/>
              <a:t> </a:t>
            </a:r>
            <a:r>
              <a:rPr lang="fr-FR" dirty="0" smtClean="0">
                <a:hlinkClick r:id="rId4" tooltip="France"/>
              </a:rPr>
              <a:t>français</a:t>
            </a:r>
            <a:r>
              <a:rPr lang="fr-FR" dirty="0" smtClean="0"/>
              <a:t> né le </a:t>
            </a:r>
            <a:r>
              <a:rPr lang="fr-FR" dirty="0" smtClean="0">
                <a:hlinkClick r:id="rId5" tooltip="17 février"/>
              </a:rPr>
              <a:t>17</a:t>
            </a:r>
            <a:r>
              <a:rPr lang="fr-FR" dirty="0" smtClean="0"/>
              <a:t> </a:t>
            </a:r>
            <a:r>
              <a:rPr lang="fr-FR" dirty="0" smtClean="0">
                <a:hlinkClick r:id="rId6" tooltip="Février 1948"/>
              </a:rPr>
              <a:t>février</a:t>
            </a:r>
            <a:r>
              <a:rPr lang="fr-FR" dirty="0" smtClean="0"/>
              <a:t> </a:t>
            </a:r>
            <a:r>
              <a:rPr lang="fr-FR" dirty="0" smtClean="0">
                <a:hlinkClick r:id="rId7" tooltip="1948"/>
              </a:rPr>
              <a:t>1948</a:t>
            </a:r>
            <a:r>
              <a:rPr lang="fr-FR" dirty="0" smtClean="0"/>
              <a:t> et mort le </a:t>
            </a:r>
            <a:r>
              <a:rPr lang="fr-FR" dirty="0" smtClean="0">
                <a:hlinkClick r:id="rId8" tooltip="29 janvier"/>
              </a:rPr>
              <a:t>29</a:t>
            </a:r>
            <a:r>
              <a:rPr lang="fr-FR" dirty="0" smtClean="0"/>
              <a:t> </a:t>
            </a:r>
            <a:r>
              <a:rPr lang="fr-FR" dirty="0" smtClean="0">
                <a:hlinkClick r:id="rId9" tooltip="Janvier 2008"/>
              </a:rPr>
              <a:t>janvier</a:t>
            </a:r>
            <a:r>
              <a:rPr lang="fr-FR" dirty="0" smtClean="0"/>
              <a:t> </a:t>
            </a:r>
            <a:r>
              <a:rPr lang="fr-FR" dirty="0" smtClean="0">
                <a:hlinkClick r:id="rId10" tooltip="2008"/>
              </a:rPr>
              <a:t>2008</a:t>
            </a:r>
            <a:r>
              <a:rPr lang="fr-FR" dirty="0" smtClean="0"/>
              <a:t>. Fidèle comédien de </a:t>
            </a:r>
            <a:r>
              <a:rPr lang="fr-FR" dirty="0" smtClean="0">
                <a:hlinkClick r:id="rId11" tooltip="Jean-Michel Ribes"/>
              </a:rPr>
              <a:t>Jean-Michel </a:t>
            </a:r>
            <a:r>
              <a:rPr lang="fr-FR" dirty="0" err="1" smtClean="0">
                <a:hlinkClick r:id="rId11" tooltip="Jean-Michel Ribes"/>
              </a:rPr>
              <a:t>Ribes</a:t>
            </a:r>
            <a:r>
              <a:rPr lang="fr-FR" dirty="0" smtClean="0"/>
              <a:t>, il doit sa popularité à la série </a:t>
            </a:r>
            <a:r>
              <a:rPr lang="fr-FR" i="1" dirty="0" smtClean="0">
                <a:hlinkClick r:id="rId12" tooltip="Palace (série télévisée)"/>
              </a:rPr>
              <a:t>Palace</a:t>
            </a:r>
            <a:r>
              <a:rPr lang="fr-FR" dirty="0" smtClean="0"/>
              <a:t> et à son rôle récurrent de Richard Mathis dans </a:t>
            </a:r>
            <a:r>
              <a:rPr lang="fr-FR" i="1" dirty="0" smtClean="0">
                <a:hlinkClick r:id="rId13" tooltip="Une famille formidable"/>
              </a:rPr>
              <a:t>Une famille formidable</a:t>
            </a:r>
            <a:r>
              <a:rPr lang="fr-FR" dirty="0" smtClean="0"/>
              <a:t>.</a:t>
            </a:r>
            <a:endParaRPr lang="fr-FR" dirty="0"/>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987.JPG"/>
          <p:cNvPicPr>
            <a:picLocks noChangeAspect="1"/>
          </p:cNvPicPr>
          <p:nvPr/>
        </p:nvPicPr>
        <p:blipFill>
          <a:blip r:embed="rId2" cstate="email"/>
          <a:stretch>
            <a:fillRect/>
          </a:stretch>
        </p:blipFill>
        <p:spPr>
          <a:xfrm>
            <a:off x="4000500" y="0"/>
            <a:ext cx="5143500" cy="6858000"/>
          </a:xfrm>
          <a:prstGeom prst="rect">
            <a:avLst/>
          </a:prstGeom>
        </p:spPr>
      </p:pic>
      <p:sp>
        <p:nvSpPr>
          <p:cNvPr id="3" name="Rectangle 2"/>
          <p:cNvSpPr/>
          <p:nvPr/>
        </p:nvSpPr>
        <p:spPr>
          <a:xfrm>
            <a:off x="0" y="2204864"/>
            <a:ext cx="3851920" cy="1200329"/>
          </a:xfrm>
          <a:prstGeom prst="rect">
            <a:avLst/>
          </a:prstGeom>
        </p:spPr>
        <p:txBody>
          <a:bodyPr wrap="square">
            <a:spAutoFit/>
          </a:bodyPr>
          <a:lstStyle/>
          <a:p>
            <a:r>
              <a:rPr lang="fr-FR" b="1" dirty="0" err="1" smtClean="0"/>
              <a:t>Ticky</a:t>
            </a:r>
            <a:r>
              <a:rPr lang="fr-FR" b="1" dirty="0" smtClean="0"/>
              <a:t> </a:t>
            </a:r>
            <a:r>
              <a:rPr lang="fr-FR" b="1" dirty="0" err="1" smtClean="0"/>
              <a:t>Holgado</a:t>
            </a:r>
            <a:r>
              <a:rPr lang="fr-FR" dirty="0" smtClean="0"/>
              <a:t>, né </a:t>
            </a:r>
            <a:r>
              <a:rPr lang="fr-FR" b="1" dirty="0" smtClean="0"/>
              <a:t>Joseph </a:t>
            </a:r>
            <a:r>
              <a:rPr lang="fr-FR" b="1" dirty="0" err="1" smtClean="0"/>
              <a:t>Holgado</a:t>
            </a:r>
            <a:r>
              <a:rPr lang="fr-FR" dirty="0" smtClean="0"/>
              <a:t> le </a:t>
            </a:r>
            <a:r>
              <a:rPr lang="fr-FR" dirty="0" smtClean="0">
                <a:hlinkClick r:id="rId3" tooltip="24 juin"/>
              </a:rPr>
              <a:t>24</a:t>
            </a:r>
            <a:r>
              <a:rPr lang="fr-FR" dirty="0" smtClean="0"/>
              <a:t> </a:t>
            </a:r>
            <a:r>
              <a:rPr lang="fr-FR" dirty="0" smtClean="0">
                <a:hlinkClick r:id="rId4" tooltip="Juin 1944"/>
              </a:rPr>
              <a:t>juin</a:t>
            </a:r>
            <a:r>
              <a:rPr lang="fr-FR" dirty="0" smtClean="0"/>
              <a:t> </a:t>
            </a:r>
            <a:r>
              <a:rPr lang="fr-FR" dirty="0" smtClean="0">
                <a:hlinkClick r:id="rId5" tooltip="1944"/>
              </a:rPr>
              <a:t>1944</a:t>
            </a:r>
            <a:r>
              <a:rPr lang="fr-FR" dirty="0" smtClean="0"/>
              <a:t> à </a:t>
            </a:r>
            <a:r>
              <a:rPr lang="fr-FR" dirty="0" smtClean="0">
                <a:hlinkClick r:id="rId6" tooltip="Toulouse"/>
              </a:rPr>
              <a:t>Toulouse</a:t>
            </a:r>
            <a:r>
              <a:rPr lang="fr-FR" dirty="0" smtClean="0"/>
              <a:t>, et mort le </a:t>
            </a:r>
            <a:r>
              <a:rPr lang="fr-FR" dirty="0" smtClean="0">
                <a:hlinkClick r:id="rId7" tooltip="22 janvier"/>
              </a:rPr>
              <a:t>22</a:t>
            </a:r>
            <a:r>
              <a:rPr lang="fr-FR" dirty="0" smtClean="0"/>
              <a:t> </a:t>
            </a:r>
            <a:r>
              <a:rPr lang="fr-FR" dirty="0" smtClean="0">
                <a:hlinkClick r:id="rId8" tooltip="Janvier 2004"/>
              </a:rPr>
              <a:t>janvier</a:t>
            </a:r>
            <a:r>
              <a:rPr lang="fr-FR" dirty="0" smtClean="0"/>
              <a:t> </a:t>
            </a:r>
            <a:r>
              <a:rPr lang="fr-FR" dirty="0" smtClean="0">
                <a:hlinkClick r:id="rId9" tooltip="2004"/>
              </a:rPr>
              <a:t>2004</a:t>
            </a:r>
            <a:r>
              <a:rPr lang="fr-FR" dirty="0" smtClean="0"/>
              <a:t> à </a:t>
            </a:r>
            <a:r>
              <a:rPr lang="fr-FR" dirty="0" smtClean="0">
                <a:hlinkClick r:id="rId10" tooltip="Paris"/>
              </a:rPr>
              <a:t>Paris</a:t>
            </a:r>
            <a:r>
              <a:rPr lang="fr-FR" dirty="0" smtClean="0"/>
              <a:t>, est un acteur </a:t>
            </a:r>
            <a:r>
              <a:rPr lang="fr-FR" dirty="0" smtClean="0">
                <a:hlinkClick r:id="rId11" tooltip="France"/>
              </a:rPr>
              <a:t>français</a:t>
            </a:r>
            <a:r>
              <a:rPr lang="fr-FR" dirty="0" smtClean="0"/>
              <a:t>.</a:t>
            </a:r>
            <a:endParaRPr lang="fr-FR" dirty="0"/>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1010005.JPG"/>
          <p:cNvPicPr>
            <a:picLocks noChangeAspect="1"/>
          </p:cNvPicPr>
          <p:nvPr/>
        </p:nvPicPr>
        <p:blipFill>
          <a:blip r:embed="rId2" cstate="email"/>
          <a:stretch>
            <a:fillRect/>
          </a:stretch>
        </p:blipFill>
        <p:spPr>
          <a:xfrm>
            <a:off x="4000500" y="0"/>
            <a:ext cx="5143500" cy="6858000"/>
          </a:xfrm>
          <a:prstGeom prst="rect">
            <a:avLst/>
          </a:prstGeom>
        </p:spPr>
      </p:pic>
      <p:sp>
        <p:nvSpPr>
          <p:cNvPr id="4" name="Rectangle 3"/>
          <p:cNvSpPr/>
          <p:nvPr/>
        </p:nvSpPr>
        <p:spPr>
          <a:xfrm>
            <a:off x="0" y="2204864"/>
            <a:ext cx="3923928" cy="2585323"/>
          </a:xfrm>
          <a:prstGeom prst="rect">
            <a:avLst/>
          </a:prstGeom>
        </p:spPr>
        <p:txBody>
          <a:bodyPr wrap="square">
            <a:spAutoFit/>
          </a:bodyPr>
          <a:lstStyle/>
          <a:p>
            <a:r>
              <a:rPr lang="fr-FR" dirty="0" smtClean="0"/>
              <a:t>- </a:t>
            </a:r>
            <a:r>
              <a:rPr lang="fr-FR" b="1" dirty="0" smtClean="0"/>
              <a:t>Simone Signoret </a:t>
            </a:r>
            <a:r>
              <a:rPr lang="fr-FR" dirty="0" smtClean="0"/>
              <a:t>1921-1985. Actrice, interprète de casque d'or, l'un de ses plus beaux rôles et auteur de La Nostalgie n'est plus ce qu'elle était.</a:t>
            </a:r>
            <a:br>
              <a:rPr lang="fr-FR" dirty="0" smtClean="0"/>
            </a:br>
            <a:r>
              <a:rPr lang="fr-FR" b="1" dirty="0" smtClean="0"/>
              <a:t>- Yves Montand </a:t>
            </a:r>
            <a:r>
              <a:rPr lang="fr-FR" dirty="0" smtClean="0"/>
              <a:t>1921-1991. Acteur, chanteur, il épouse l'actrice Simone Signoret en 1951. Il a joué dans "Z", "César et Rosalie", "Le salaire de la peur"...</a:t>
            </a:r>
            <a:endParaRPr lang="fr-FR" dirty="0"/>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66180" y="2967335"/>
            <a:ext cx="2011641"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Divers</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C:\Documents and Settings\Orion\Mes documents\Mes images\DCIM\101_PANA\P1010012.JPG"/>
          <p:cNvPicPr>
            <a:picLocks noChangeAspect="1" noChangeArrowheads="1"/>
          </p:cNvPicPr>
          <p:nvPr/>
        </p:nvPicPr>
        <p:blipFill>
          <a:blip r:embed="rId2" cstate="email">
            <a:lum bright="10000" contrast="20000"/>
          </a:blip>
          <a:srcRect/>
          <a:stretch>
            <a:fillRect/>
          </a:stretch>
        </p:blipFill>
        <p:spPr bwMode="auto">
          <a:xfrm>
            <a:off x="-1016" y="0"/>
            <a:ext cx="9145016" cy="6858000"/>
          </a:xfrm>
          <a:prstGeom prst="rect">
            <a:avLst/>
          </a:prstGeom>
          <a:noFill/>
        </p:spPr>
      </p:pic>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00848.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10009.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P101001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6884" y="764704"/>
            <a:ext cx="4049185" cy="923330"/>
          </a:xfrm>
          <a:prstGeom prst="rect">
            <a:avLst/>
          </a:prstGeom>
        </p:spPr>
        <p:style>
          <a:lnRef idx="0">
            <a:schemeClr val="accent4"/>
          </a:lnRef>
          <a:fillRef idx="3">
            <a:schemeClr val="accent4"/>
          </a:fillRef>
          <a:effectRef idx="3">
            <a:schemeClr val="accent4"/>
          </a:effectRef>
          <a:fontRef idx="minor">
            <a:schemeClr val="lt1"/>
          </a:fontRef>
        </p:style>
        <p:txBody>
          <a:bodyPr wrap="none" lIns="91440" tIns="45720" rIns="91440" bIns="45720">
            <a:spAutoFit/>
          </a:bodyPr>
          <a:lstStyle/>
          <a:p>
            <a:pPr algn="ctr"/>
            <a:r>
              <a:rPr lang="fr-FR"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A Bientôt…!!!</a:t>
            </a:r>
            <a:endParaRPr lang="fr-FR"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3" name="ZoneTexte 2"/>
          <p:cNvSpPr txBox="1"/>
          <p:nvPr/>
        </p:nvSpPr>
        <p:spPr>
          <a:xfrm>
            <a:off x="539552" y="3429000"/>
            <a:ext cx="4104456" cy="369332"/>
          </a:xfrm>
          <a:prstGeom prst="rect">
            <a:avLst/>
          </a:prstGeom>
          <a:noFill/>
        </p:spPr>
        <p:txBody>
          <a:bodyPr wrap="square" rtlCol="0">
            <a:spAutoFit/>
          </a:bodyPr>
          <a:lstStyle/>
          <a:p>
            <a:r>
              <a:rPr lang="fr-FR" dirty="0" smtClean="0"/>
              <a:t>Commentaires du NET: photos perso</a:t>
            </a:r>
            <a:endParaRPr lang="fr-FR" dirty="0"/>
          </a:p>
        </p:txBody>
      </p:sp>
      <p:sp>
        <p:nvSpPr>
          <p:cNvPr id="4" name="ZoneTexte 3"/>
          <p:cNvSpPr txBox="1"/>
          <p:nvPr/>
        </p:nvSpPr>
        <p:spPr>
          <a:xfrm>
            <a:off x="683568" y="4869160"/>
            <a:ext cx="3744416" cy="369332"/>
          </a:xfrm>
          <a:prstGeom prst="rect">
            <a:avLst/>
          </a:prstGeom>
          <a:noFill/>
        </p:spPr>
        <p:txBody>
          <a:bodyPr wrap="square" rtlCol="0">
            <a:spAutoFit/>
          </a:bodyPr>
          <a:lstStyle/>
          <a:p>
            <a:r>
              <a:rPr lang="fr-FR" dirty="0" smtClean="0"/>
              <a:t>Fait le 11 Mars 2014</a:t>
            </a:r>
            <a:endParaRPr lang="fr-FR" dirty="0"/>
          </a:p>
        </p:txBody>
      </p:sp>
      <p:pic>
        <p:nvPicPr>
          <p:cNvPr id="5" name="Image 4" descr="oie_718626mVJ70qx1.jpg"/>
          <p:cNvPicPr>
            <a:picLocks noChangeAspect="1"/>
          </p:cNvPicPr>
          <p:nvPr/>
        </p:nvPicPr>
        <p:blipFill>
          <a:blip r:embed="rId2" cstate="print"/>
          <a:stretch>
            <a:fillRect/>
          </a:stretch>
        </p:blipFill>
        <p:spPr>
          <a:xfrm>
            <a:off x="5868144" y="4509120"/>
            <a:ext cx="1874512" cy="1872208"/>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758</TotalTime>
  <Words>3599</Words>
  <Application>Microsoft Office PowerPoint</Application>
  <PresentationFormat>Affichage à l'écran (4:3)</PresentationFormat>
  <Paragraphs>84</Paragraphs>
  <Slides>87</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87</vt:i4>
      </vt:variant>
    </vt:vector>
  </HeadingPairs>
  <TitlesOfParts>
    <vt:vector size="91" baseType="lpstr">
      <vt:lpstr>Arial</vt:lpstr>
      <vt:lpstr>Calibri</vt:lpstr>
      <vt:lpstr>Old English Text MT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workgroup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Orion-PC</dc:creator>
  <cp:lastModifiedBy>Admin</cp:lastModifiedBy>
  <cp:revision>8</cp:revision>
  <dcterms:created xsi:type="dcterms:W3CDTF">2014-03-16T08:27:09Z</dcterms:created>
  <dcterms:modified xsi:type="dcterms:W3CDTF">2025-06-16T20:51:21Z</dcterms:modified>
</cp:coreProperties>
</file>