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06" autoAdjust="0"/>
    <p:restoredTop sz="94660"/>
  </p:normalViewPr>
  <p:slideViewPr>
    <p:cSldViewPr snapToGrid="0">
      <p:cViewPr varScale="1">
        <p:scale>
          <a:sx n="81" d="100"/>
          <a:sy n="81" d="100"/>
        </p:scale>
        <p:origin x="36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21/06/2025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homme&#10;&#10;Le contenu généré par l’IA peut être incorrect.">
            <a:extLst>
              <a:ext uri="{FF2B5EF4-FFF2-40B4-BE49-F238E27FC236}">
                <a16:creationId xmlns:a16="http://schemas.microsoft.com/office/drawing/2014/main" id="{E30ED2E0-38E5-6A33-12D7-B0FC597ACE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0823" y="279000"/>
            <a:ext cx="5174539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9BCBB1-C474-B209-16F6-3AEDB03BD1A8}"/>
              </a:ext>
            </a:extLst>
          </p:cNvPr>
          <p:cNvSpPr txBox="1"/>
          <p:nvPr/>
        </p:nvSpPr>
        <p:spPr>
          <a:xfrm>
            <a:off x="4843153" y="5581402"/>
            <a:ext cx="2909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Jacopo Tintoret (1519–1594)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  <p:sndAc>
          <p:stSnd loop="1">
            <p:snd r:embed="rId2" name="Maurice Andre Ave Maria.wav"/>
          </p:stSnd>
        </p:sndAc>
      </p:transition>
    </mc:Choice>
    <mc:Fallback>
      <p:transition spd="slow" advClick="0" advTm="9000">
        <p:wheel spokes="1"/>
        <p:sndAc>
          <p:stSnd loop="1">
            <p:snd r:embed="rId2" name="Maurice Andre Ave Mari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, Arts visuels&#10;&#10;Le contenu généré par l’IA peut être incorrect.">
            <a:extLst>
              <a:ext uri="{FF2B5EF4-FFF2-40B4-BE49-F238E27FC236}">
                <a16:creationId xmlns:a16="http://schemas.microsoft.com/office/drawing/2014/main" id="{3A7BB6F6-2EBC-467A-E035-1C1D042BD8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240" y="1935000"/>
            <a:ext cx="6311726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6A9597-C912-0282-E8C4-F9134CA2C37D}"/>
              </a:ext>
            </a:extLst>
          </p:cNvPr>
          <p:cNvSpPr txBox="1"/>
          <p:nvPr/>
        </p:nvSpPr>
        <p:spPr>
          <a:xfrm>
            <a:off x="7398328" y="1935000"/>
            <a:ext cx="45126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Jacopo </a:t>
            </a:r>
            <a:r>
              <a:rPr lang="fr-FR" sz="2400" b="1" dirty="0" err="1">
                <a:solidFill>
                  <a:srgbClr val="FFFF00"/>
                </a:solidFill>
              </a:rPr>
              <a:t>Robusti</a:t>
            </a:r>
            <a:r>
              <a:rPr lang="fr-FR" sz="2400" b="1" dirty="0">
                <a:solidFill>
                  <a:srgbClr val="FFFF00"/>
                </a:solidFill>
              </a:rPr>
              <a:t>, dit </a:t>
            </a:r>
            <a:r>
              <a:rPr lang="fr-FR" sz="2400" b="1" dirty="0" err="1">
                <a:solidFill>
                  <a:srgbClr val="FFFF00"/>
                </a:solidFill>
              </a:rPr>
              <a:t>Tintoretto</a:t>
            </a:r>
            <a:r>
              <a:rPr lang="fr-FR" sz="2400" b="1" dirty="0">
                <a:solidFill>
                  <a:srgbClr val="FFFF00"/>
                </a:solidFill>
              </a:rPr>
              <a:t>, en français le Tintoret, né probablement en septembre-octobre 1518 ou en 1519 à Venise (République de Venise) où il est mort le 31 mai 1594, est un peintre vénitien de la Renaissance italienne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bâtiment, sol, chambre funéraire, Symétrie&#10;&#10;Le contenu généré par l’IA peut être incorrect.">
            <a:extLst>
              <a:ext uri="{FF2B5EF4-FFF2-40B4-BE49-F238E27FC236}">
                <a16:creationId xmlns:a16="http://schemas.microsoft.com/office/drawing/2014/main" id="{488071CE-E0DC-0F42-237E-403145D406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2082" y="279000"/>
            <a:ext cx="834783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9F0E6C2-C697-8D13-6711-74B85A5A6195}"/>
              </a:ext>
            </a:extLst>
          </p:cNvPr>
          <p:cNvSpPr txBox="1"/>
          <p:nvPr/>
        </p:nvSpPr>
        <p:spPr>
          <a:xfrm>
            <a:off x="2576946" y="6117335"/>
            <a:ext cx="7398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 tombe à la église de la Madonna dell'Orto[86].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nuage&#10;&#10;Le contenu généré par l’IA peut être incorrect.">
            <a:extLst>
              <a:ext uri="{FF2B5EF4-FFF2-40B4-BE49-F238E27FC236}">
                <a16:creationId xmlns:a16="http://schemas.microsoft.com/office/drawing/2014/main" id="{26FED11B-2BF1-CE8D-6350-AE932A5175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7338" y="279000"/>
            <a:ext cx="555065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C95D34-B73F-71A4-326D-B4FE4A8CDFA7}"/>
              </a:ext>
            </a:extLst>
          </p:cNvPr>
          <p:cNvSpPr txBox="1"/>
          <p:nvPr/>
        </p:nvSpPr>
        <p:spPr>
          <a:xfrm>
            <a:off x="8072116" y="3051958"/>
            <a:ext cx="3325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FFFF00"/>
                </a:solidFill>
              </a:rPr>
              <a:t>Maison du Tintoret "Fondamenta dei mori" - Cannaregio - Venise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mythologie&#10;&#10;Le contenu généré par l’IA peut être incorrect.">
            <a:extLst>
              <a:ext uri="{FF2B5EF4-FFF2-40B4-BE49-F238E27FC236}">
                <a16:creationId xmlns:a16="http://schemas.microsoft.com/office/drawing/2014/main" id="{311853D3-2200-8031-ACB1-C04EB5ED1C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9140" y="279000"/>
            <a:ext cx="383373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1F09C2-6A0E-8AA6-7193-313E62DDF1E8}"/>
              </a:ext>
            </a:extLst>
          </p:cNvPr>
          <p:cNvSpPr txBox="1"/>
          <p:nvPr/>
        </p:nvSpPr>
        <p:spPr>
          <a:xfrm>
            <a:off x="521530" y="3037115"/>
            <a:ext cx="3716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Présentation de Jésus au Temple, église Santa Maria dei Carmini, (vers 1542).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habits&#10;&#10;Le contenu généré par l’IA peut être incorrect.">
            <a:extLst>
              <a:ext uri="{FF2B5EF4-FFF2-40B4-BE49-F238E27FC236}">
                <a16:creationId xmlns:a16="http://schemas.microsoft.com/office/drawing/2014/main" id="{7BCC6FBA-CCB2-DC2E-5477-2DAE08CEF4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365" y="549000"/>
            <a:ext cx="9874286" cy="57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06D7A6-5C55-6888-CEFA-37D2F1482CD5}"/>
              </a:ext>
            </a:extLst>
          </p:cNvPr>
          <p:cNvSpPr txBox="1"/>
          <p:nvPr/>
        </p:nvSpPr>
        <p:spPr>
          <a:xfrm>
            <a:off x="10154651" y="2363190"/>
            <a:ext cx="203734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Apollon et Marsyas (peinture de plafond), 1545, Wadsworth Atheneum, Hartford.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Arts visuels&#10;&#10;Le contenu généré par l’IA peut être incorrect.">
            <a:extLst>
              <a:ext uri="{FF2B5EF4-FFF2-40B4-BE49-F238E27FC236}">
                <a16:creationId xmlns:a16="http://schemas.microsoft.com/office/drawing/2014/main" id="{6592E78F-C2C9-5A21-9A21-90FA4466E3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989" y="279000"/>
            <a:ext cx="808016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D1D4E2-7941-2015-3C2E-E942F86DDDED}"/>
              </a:ext>
            </a:extLst>
          </p:cNvPr>
          <p:cNvSpPr txBox="1"/>
          <p:nvPr/>
        </p:nvSpPr>
        <p:spPr>
          <a:xfrm>
            <a:off x="335566" y="3621836"/>
            <a:ext cx="28857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Miracle de l'esclave (1548).</a:t>
            </a: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heval, art&#10;&#10;Le contenu généré par l’IA peut être incorrect.">
            <a:extLst>
              <a:ext uri="{FF2B5EF4-FFF2-40B4-BE49-F238E27FC236}">
                <a16:creationId xmlns:a16="http://schemas.microsoft.com/office/drawing/2014/main" id="{8ACDC127-4F73-002D-4D39-0FD27EC1BE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7462" y="279000"/>
            <a:ext cx="499009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4DE921-8FC9-236C-ABF8-628BEAA478D9}"/>
              </a:ext>
            </a:extLst>
          </p:cNvPr>
          <p:cNvSpPr txBox="1"/>
          <p:nvPr/>
        </p:nvSpPr>
        <p:spPr>
          <a:xfrm>
            <a:off x="8668987" y="3099460"/>
            <a:ext cx="35230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corps de saint Marc ramené à Venise (vers 1564).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mythologie&#10;&#10;Le contenu généré par l’IA peut être incorrect.">
            <a:extLst>
              <a:ext uri="{FF2B5EF4-FFF2-40B4-BE49-F238E27FC236}">
                <a16:creationId xmlns:a16="http://schemas.microsoft.com/office/drawing/2014/main" id="{779D260C-01ED-7407-228C-0DA0324465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176" y="819000"/>
            <a:ext cx="11749648" cy="52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8B7DED-C151-5AE6-5C17-78BF243F15F7}"/>
              </a:ext>
            </a:extLst>
          </p:cNvPr>
          <p:cNvSpPr txBox="1"/>
          <p:nvPr/>
        </p:nvSpPr>
        <p:spPr>
          <a:xfrm>
            <a:off x="1543792" y="6127668"/>
            <a:ext cx="10200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San Rocco guérit les pestiférés, Scuola Grande di San Rocco, 1549.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personne, cadre photo&#10;&#10;Le contenu généré par l’IA peut être incorrect.">
            <a:extLst>
              <a:ext uri="{FF2B5EF4-FFF2-40B4-BE49-F238E27FC236}">
                <a16:creationId xmlns:a16="http://schemas.microsoft.com/office/drawing/2014/main" id="{8DB925E4-B454-3168-F7AA-ED191E5545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9508" y="279000"/>
            <a:ext cx="730600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654941-7E8C-BA3E-199B-6511141FB580}"/>
              </a:ext>
            </a:extLst>
          </p:cNvPr>
          <p:cNvSpPr txBox="1"/>
          <p:nvPr/>
        </p:nvSpPr>
        <p:spPr>
          <a:xfrm>
            <a:off x="1187532" y="3835730"/>
            <a:ext cx="37644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San Rocco in Gloria, 1564.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Œuvre d’art, art&#10;&#10;Le contenu généré par l’IA peut être incorrect.">
            <a:extLst>
              <a:ext uri="{FF2B5EF4-FFF2-40B4-BE49-F238E27FC236}">
                <a16:creationId xmlns:a16="http://schemas.microsoft.com/office/drawing/2014/main" id="{0B19007F-9623-8AEE-95D4-ED0DE43707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0034" y="279000"/>
            <a:ext cx="380377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02E4A5-A6B6-A827-F3AA-939FEE7D7771}"/>
              </a:ext>
            </a:extLst>
          </p:cNvPr>
          <p:cNvSpPr txBox="1"/>
          <p:nvPr/>
        </p:nvSpPr>
        <p:spPr>
          <a:xfrm>
            <a:off x="7992094" y="3170712"/>
            <a:ext cx="39426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 Georges et le dragon, vers 1560, Londres, National Gallery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Barbe humaine, portrait&#10;&#10;Le contenu généré par l’IA peut être incorrect.">
            <a:extLst>
              <a:ext uri="{FF2B5EF4-FFF2-40B4-BE49-F238E27FC236}">
                <a16:creationId xmlns:a16="http://schemas.microsoft.com/office/drawing/2014/main" id="{D81415FF-9AF0-D664-9606-11529A0C5B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3598" y="279000"/>
            <a:ext cx="4591835" cy="630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1A2614-7E19-C271-B7C0-C0589B0EEB3D}"/>
              </a:ext>
            </a:extLst>
          </p:cNvPr>
          <p:cNvSpPr txBox="1"/>
          <p:nvPr/>
        </p:nvSpPr>
        <p:spPr>
          <a:xfrm>
            <a:off x="380010" y="3930732"/>
            <a:ext cx="3170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Portrait de Girolamo Priuli, vers 1559, Détroit Institute of arts.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intérieur&#10;&#10;Le contenu généré par l’IA peut être incorrect.">
            <a:extLst>
              <a:ext uri="{FF2B5EF4-FFF2-40B4-BE49-F238E27FC236}">
                <a16:creationId xmlns:a16="http://schemas.microsoft.com/office/drawing/2014/main" id="{4DF53904-27AE-D760-0E31-1E5FCB312B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412306"/>
            <a:ext cx="11556000" cy="3665415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C710DA-A19C-5B4E-6695-6799F657C103}"/>
              </a:ext>
            </a:extLst>
          </p:cNvPr>
          <p:cNvSpPr txBox="1"/>
          <p:nvPr/>
        </p:nvSpPr>
        <p:spPr>
          <a:xfrm>
            <a:off x="3562598" y="5077721"/>
            <a:ext cx="9761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Gloire du Paradis du Tintoret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rsonne, art, dessin&#10;&#10;Le contenu généré par l’IA peut être incorrect.">
            <a:extLst>
              <a:ext uri="{FF2B5EF4-FFF2-40B4-BE49-F238E27FC236}">
                <a16:creationId xmlns:a16="http://schemas.microsoft.com/office/drawing/2014/main" id="{BFAEDC80-9A76-BB23-AFB1-73EA665D43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938" y="279000"/>
            <a:ext cx="990954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9BD24A-FA9C-B1E2-F46D-F11CCFC06377}"/>
              </a:ext>
            </a:extLst>
          </p:cNvPr>
          <p:cNvSpPr txBox="1"/>
          <p:nvPr/>
        </p:nvSpPr>
        <p:spPr>
          <a:xfrm>
            <a:off x="10402784" y="1905506"/>
            <a:ext cx="16625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/>
              <a:t>La Cène, 1592-1594, Venise, basilique San Giorgio Maggiore.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aque commémorative, plaque&#10;&#10;Le contenu généré par l’IA peut être incorrect.">
            <a:extLst>
              <a:ext uri="{FF2B5EF4-FFF2-40B4-BE49-F238E27FC236}">
                <a16:creationId xmlns:a16="http://schemas.microsoft.com/office/drawing/2014/main" id="{3C4A5848-3D1A-B518-3310-D3AF58D56F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5339" y="279000"/>
            <a:ext cx="707368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688C80-87D3-DAF8-7EFF-B301CE280857}"/>
              </a:ext>
            </a:extLst>
          </p:cNvPr>
          <p:cNvSpPr txBox="1"/>
          <p:nvPr/>
        </p:nvSpPr>
        <p:spPr>
          <a:xfrm>
            <a:off x="256048" y="3635632"/>
            <a:ext cx="4453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Plaque commémorative sur sa maison[85].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usée, cadre photo&#10;&#10;Le contenu généré par l’IA peut être incorrect.">
            <a:extLst>
              <a:ext uri="{FF2B5EF4-FFF2-40B4-BE49-F238E27FC236}">
                <a16:creationId xmlns:a16="http://schemas.microsoft.com/office/drawing/2014/main" id="{0BACCAA6-3281-1681-1FE9-0599F11CC3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766" y="279000"/>
            <a:ext cx="4260357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766746-B091-35BC-17D2-4A42A4F88564}"/>
              </a:ext>
            </a:extLst>
          </p:cNvPr>
          <p:cNvSpPr txBox="1"/>
          <p:nvPr/>
        </p:nvSpPr>
        <p:spPr>
          <a:xfrm>
            <a:off x="8134597" y="2992582"/>
            <a:ext cx="3716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Plaque commémorative sur sa maison[85].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Arts visuels&#10;&#10;Le contenu généré par l’IA peut être incorrect.">
            <a:extLst>
              <a:ext uri="{FF2B5EF4-FFF2-40B4-BE49-F238E27FC236}">
                <a16:creationId xmlns:a16="http://schemas.microsoft.com/office/drawing/2014/main" id="{7966D80F-4D18-9AEC-6149-52F38C6C15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642" y="279000"/>
            <a:ext cx="300895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D74223-859C-045F-F135-73C40C9E98D4}"/>
              </a:ext>
            </a:extLst>
          </p:cNvPr>
          <p:cNvSpPr txBox="1"/>
          <p:nvPr/>
        </p:nvSpPr>
        <p:spPr>
          <a:xfrm>
            <a:off x="90398" y="2740231"/>
            <a:ext cx="18647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Résurrection de Marie, vers 1555, église principale, Bamberg.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7FCC53B-696A-3C49-FE08-70417867C69A}"/>
              </a:ext>
            </a:extLst>
          </p:cNvPr>
          <p:cNvSpPr txBox="1"/>
          <p:nvPr/>
        </p:nvSpPr>
        <p:spPr>
          <a:xfrm>
            <a:off x="3040083" y="2871297"/>
            <a:ext cx="61039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Résurrection de Marie, vers 1555, église principale, Bamberg.</a:t>
            </a:r>
          </a:p>
        </p:txBody>
      </p:sp>
      <p:pic>
        <p:nvPicPr>
          <p:cNvPr id="13" name="Image 12" descr="Une image contenant peinture, grotte, art, dessin&#10;&#10;Le contenu généré par l’IA peut être incorrect.">
            <a:extLst>
              <a:ext uri="{FF2B5EF4-FFF2-40B4-BE49-F238E27FC236}">
                <a16:creationId xmlns:a16="http://schemas.microsoft.com/office/drawing/2014/main" id="{F9663635-DB47-AC06-B39D-A8DCA68D1B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5405" y="279000"/>
            <a:ext cx="308391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412076FC-71E6-7BA2-DC4B-7A417BDED5D6}"/>
              </a:ext>
            </a:extLst>
          </p:cNvPr>
          <p:cNvSpPr txBox="1"/>
          <p:nvPr/>
        </p:nvSpPr>
        <p:spPr>
          <a:xfrm>
            <a:off x="10237772" y="2351315"/>
            <a:ext cx="177007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Sainte Marie l'Égyptienne, 1582-1587, Scuola Grande di San Rocco, Venise.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inture, Arts visuels, art&#10;&#10;Le contenu généré par l’IA peut être incorrect.">
            <a:extLst>
              <a:ext uri="{FF2B5EF4-FFF2-40B4-BE49-F238E27FC236}">
                <a16:creationId xmlns:a16="http://schemas.microsoft.com/office/drawing/2014/main" id="{A815F41B-1876-77D4-6F4F-C9913156B2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936389"/>
            <a:ext cx="11340000" cy="48136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AC0947-50BB-1D65-60EA-481E7B5A300A}"/>
              </a:ext>
            </a:extLst>
          </p:cNvPr>
          <p:cNvSpPr txBox="1"/>
          <p:nvPr/>
        </p:nvSpPr>
        <p:spPr>
          <a:xfrm>
            <a:off x="4512623" y="5825583"/>
            <a:ext cx="833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Siège d'Asola.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habits, mythologie, art&#10;&#10;Le contenu généré par l’IA peut être incorrect.">
            <a:extLst>
              <a:ext uri="{FF2B5EF4-FFF2-40B4-BE49-F238E27FC236}">
                <a16:creationId xmlns:a16="http://schemas.microsoft.com/office/drawing/2014/main" id="{7AE66E4E-9051-1C35-4BBC-2BB53F8A8A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3748" y="279000"/>
            <a:ext cx="788270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08E1F99-9F7D-50C6-6508-89A0D28C1012}"/>
              </a:ext>
            </a:extLst>
          </p:cNvPr>
          <p:cNvSpPr txBox="1"/>
          <p:nvPr/>
        </p:nvSpPr>
        <p:spPr>
          <a:xfrm>
            <a:off x="166255" y="3172494"/>
            <a:ext cx="39074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Présentation de Jésus au temple.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Arts visuels&#10;&#10;Le contenu généré par l’IA peut être incorrect.">
            <a:extLst>
              <a:ext uri="{FF2B5EF4-FFF2-40B4-BE49-F238E27FC236}">
                <a16:creationId xmlns:a16="http://schemas.microsoft.com/office/drawing/2014/main" id="{17F21E05-6347-3F71-B345-9B9CB013D0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18" y="279000"/>
            <a:ext cx="930103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F7C6CD-BA98-5479-51E5-1A68816100B1}"/>
              </a:ext>
            </a:extLst>
          </p:cNvPr>
          <p:cNvSpPr txBox="1"/>
          <p:nvPr/>
        </p:nvSpPr>
        <p:spPr>
          <a:xfrm>
            <a:off x="9721932" y="3429000"/>
            <a:ext cx="2470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Tentation d'Adam et Ève.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personne&#10;&#10;Le contenu généré par l’IA peut être incorrect.">
            <a:extLst>
              <a:ext uri="{FF2B5EF4-FFF2-40B4-BE49-F238E27FC236}">
                <a16:creationId xmlns:a16="http://schemas.microsoft.com/office/drawing/2014/main" id="{A8D5DBE6-7823-FF56-FF66-C7D8D4A5D5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8385" y="279000"/>
            <a:ext cx="723228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1A3B0E-6A7D-5AE5-4AE1-30C08D887867}"/>
              </a:ext>
            </a:extLst>
          </p:cNvPr>
          <p:cNvSpPr txBox="1"/>
          <p:nvPr/>
        </p:nvSpPr>
        <p:spPr>
          <a:xfrm>
            <a:off x="1199407" y="3239923"/>
            <a:ext cx="37407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Présentation de la Vierge au temple.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abits, personne&#10;&#10;Le contenu généré par l’IA peut être incorrect.">
            <a:extLst>
              <a:ext uri="{FF2B5EF4-FFF2-40B4-BE49-F238E27FC236}">
                <a16:creationId xmlns:a16="http://schemas.microsoft.com/office/drawing/2014/main" id="{40ED58EA-CEA4-7C0F-5D2B-5295DBBE89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6232" y="279000"/>
            <a:ext cx="438260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3CDB9C-FF28-623C-114A-8698F015BAC6}"/>
              </a:ext>
            </a:extLst>
          </p:cNvPr>
          <p:cNvSpPr txBox="1"/>
          <p:nvPr/>
        </p:nvSpPr>
        <p:spPr>
          <a:xfrm>
            <a:off x="8241475" y="3336966"/>
            <a:ext cx="35625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Saints Jérôme et André.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Arts visuels&#10;&#10;Le contenu généré par l’IA peut être incorrect.">
            <a:extLst>
              <a:ext uri="{FF2B5EF4-FFF2-40B4-BE49-F238E27FC236}">
                <a16:creationId xmlns:a16="http://schemas.microsoft.com/office/drawing/2014/main" id="{3780ABB9-D3CE-9E54-303C-7615790E3D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1399" y="279000"/>
            <a:ext cx="394366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5C713D0-4417-1CAF-23D2-A10FECD7FF41}"/>
              </a:ext>
            </a:extLst>
          </p:cNvPr>
          <p:cNvSpPr txBox="1"/>
          <p:nvPr/>
        </p:nvSpPr>
        <p:spPr>
          <a:xfrm>
            <a:off x="1246909" y="3598223"/>
            <a:ext cx="27144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Assomption de Marie.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, Arts visuels&#10;&#10;Le contenu généré par l’IA peut être incorrect.">
            <a:extLst>
              <a:ext uri="{FF2B5EF4-FFF2-40B4-BE49-F238E27FC236}">
                <a16:creationId xmlns:a16="http://schemas.microsoft.com/office/drawing/2014/main" id="{68D03D4B-C30A-54E4-A075-E8EF0F31DC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989" y="279000"/>
            <a:ext cx="932230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ADEA28-5E14-7354-8BEB-78D49A716F74}"/>
              </a:ext>
            </a:extLst>
          </p:cNvPr>
          <p:cNvSpPr txBox="1"/>
          <p:nvPr/>
        </p:nvSpPr>
        <p:spPr>
          <a:xfrm>
            <a:off x="9797143" y="3063834"/>
            <a:ext cx="23038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Lamentations sur le Christ mort.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s visuels, cadre photo, art&#10;&#10;Le contenu généré par l’IA peut être incorrect.">
            <a:extLst>
              <a:ext uri="{FF2B5EF4-FFF2-40B4-BE49-F238E27FC236}">
                <a16:creationId xmlns:a16="http://schemas.microsoft.com/office/drawing/2014/main" id="{48582069-C670-C052-4A2D-92903B635E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858" y="596076"/>
            <a:ext cx="11494284" cy="53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5D57DF-C879-75E5-FA4C-7761FE6A2427}"/>
              </a:ext>
            </a:extLst>
          </p:cNvPr>
          <p:cNvSpPr txBox="1"/>
          <p:nvPr/>
        </p:nvSpPr>
        <p:spPr>
          <a:xfrm>
            <a:off x="3871356" y="5960076"/>
            <a:ext cx="8110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Christ guérit le paralytique.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Visage humain&#10;&#10;Le contenu généré par l’IA peut être incorrect.">
            <a:extLst>
              <a:ext uri="{FF2B5EF4-FFF2-40B4-BE49-F238E27FC236}">
                <a16:creationId xmlns:a16="http://schemas.microsoft.com/office/drawing/2014/main" id="{96B42E36-5558-EC6A-66C2-D9C56F7B74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960" y="279000"/>
            <a:ext cx="514810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6E3799-13AD-BD67-D07F-E1873827CA8A}"/>
              </a:ext>
            </a:extLst>
          </p:cNvPr>
          <p:cNvSpPr txBox="1"/>
          <p:nvPr/>
        </p:nvSpPr>
        <p:spPr>
          <a:xfrm>
            <a:off x="0" y="3633849"/>
            <a:ext cx="3277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Naissance de Jean le Baptiste.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texte, femme&#10;&#10;Le contenu généré par l’IA peut être incorrect.">
            <a:extLst>
              <a:ext uri="{FF2B5EF4-FFF2-40B4-BE49-F238E27FC236}">
                <a16:creationId xmlns:a16="http://schemas.microsoft.com/office/drawing/2014/main" id="{EBA147F5-A6D0-1C56-276B-213BE618D5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2416"/>
            <a:ext cx="11160000" cy="469069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36F4C8-79D5-ED9C-E413-B58483E197C8}"/>
              </a:ext>
            </a:extLst>
          </p:cNvPr>
          <p:cNvSpPr txBox="1"/>
          <p:nvPr/>
        </p:nvSpPr>
        <p:spPr>
          <a:xfrm>
            <a:off x="1840675" y="5635577"/>
            <a:ext cx="9215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Madonna dei camerlenghi, Galeries de l'Académie de Venise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 moderne, Peinture acrylique&#10;&#10;Le contenu généré par l’IA peut être incorrect.">
            <a:extLst>
              <a:ext uri="{FF2B5EF4-FFF2-40B4-BE49-F238E27FC236}">
                <a16:creationId xmlns:a16="http://schemas.microsoft.com/office/drawing/2014/main" id="{F5D6566E-5542-9755-F9F8-A6AE668920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1013777"/>
            <a:ext cx="11628000" cy="4493738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882E4D-E872-B562-2931-430968D59C0F}"/>
              </a:ext>
            </a:extLst>
          </p:cNvPr>
          <p:cNvSpPr txBox="1"/>
          <p:nvPr/>
        </p:nvSpPr>
        <p:spPr>
          <a:xfrm>
            <a:off x="301792" y="5507515"/>
            <a:ext cx="1162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Couronnement de la Vierge, dit Le Paradis (1575 - 1600), musée du Louvre, Paris.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s visuels, art&#10;&#10;Le contenu généré par l’IA peut être incorrect.">
            <a:extLst>
              <a:ext uri="{FF2B5EF4-FFF2-40B4-BE49-F238E27FC236}">
                <a16:creationId xmlns:a16="http://schemas.microsoft.com/office/drawing/2014/main" id="{9D8B2389-9D99-2A68-3000-8ED4703CA0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4976" y="500682"/>
            <a:ext cx="9216000" cy="50016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A9911B-8808-8F6B-E97D-38876AA94FD8}"/>
              </a:ext>
            </a:extLst>
          </p:cNvPr>
          <p:cNvSpPr txBox="1"/>
          <p:nvPr/>
        </p:nvSpPr>
        <p:spPr>
          <a:xfrm>
            <a:off x="1959428" y="5502282"/>
            <a:ext cx="76120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Bataille de Lépante (1572), esquisse d'une toile détruite dans l'incendie du palais des Doges en 1577, collection privée.</a:t>
            </a: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Œuvre d’art, Peinture acrylique&#10;&#10;Le contenu généré par l’IA peut être incorrect.">
            <a:extLst>
              <a:ext uri="{FF2B5EF4-FFF2-40B4-BE49-F238E27FC236}">
                <a16:creationId xmlns:a16="http://schemas.microsoft.com/office/drawing/2014/main" id="{67520D52-8041-37E0-2949-2113ECEA1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654" y="3596182"/>
            <a:ext cx="4286250" cy="29432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einture, dessin, mammifère, art&#10;&#10;Le contenu généré par l’IA peut être incorrect.">
            <a:extLst>
              <a:ext uri="{FF2B5EF4-FFF2-40B4-BE49-F238E27FC236}">
                <a16:creationId xmlns:a16="http://schemas.microsoft.com/office/drawing/2014/main" id="{B0CF85CB-2670-2A8C-F420-EE9E07A543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6634" y="415699"/>
            <a:ext cx="2952000" cy="367152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CA4D6B9-7920-0E9E-A027-7AC1896E024E}"/>
              </a:ext>
            </a:extLst>
          </p:cNvPr>
          <p:cNvSpPr txBox="1"/>
          <p:nvPr/>
        </p:nvSpPr>
        <p:spPr>
          <a:xfrm>
            <a:off x="8680863" y="4087226"/>
            <a:ext cx="38673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transfert du corps de saint Marc à Venice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10B6E49-ED2F-E1CF-8B7C-5AA271EC1DDE}"/>
              </a:ext>
            </a:extLst>
          </p:cNvPr>
          <p:cNvSpPr txBox="1"/>
          <p:nvPr/>
        </p:nvSpPr>
        <p:spPr>
          <a:xfrm>
            <a:off x="1559625" y="397212"/>
            <a:ext cx="7433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Proposé Le Peintre  Tintoret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4B63C8E-DCA6-172F-B44D-98AA45E37252}"/>
              </a:ext>
            </a:extLst>
          </p:cNvPr>
          <p:cNvSpPr txBox="1"/>
          <p:nvPr/>
        </p:nvSpPr>
        <p:spPr>
          <a:xfrm>
            <a:off x="2501733" y="1320286"/>
            <a:ext cx="6491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DF7203D-5189-CAB1-D4DD-09C979EE5867}"/>
              </a:ext>
            </a:extLst>
          </p:cNvPr>
          <p:cNvSpPr txBox="1"/>
          <p:nvPr/>
        </p:nvSpPr>
        <p:spPr>
          <a:xfrm>
            <a:off x="4033649" y="2442275"/>
            <a:ext cx="3875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368</Words>
  <Application>Microsoft Office PowerPoint</Application>
  <PresentationFormat>Grand écran</PresentationFormat>
  <Paragraphs>35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2025-03-13T09:27:59Z</dcterms:created>
  <dcterms:modified xsi:type="dcterms:W3CDTF">2025-06-21T07:20:53Z</dcterms:modified>
</cp:coreProperties>
</file>