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BC959-838A-4237-AEA2-AE45A25AF91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875BC3-8B59-4F39-830A-91B5948A2D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036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875BC3-8B59-4F39-830A-91B5948A2DC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987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18/06/2025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D0077D2B-8FD9-DB41-CCBC-0E88C6596C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FC4FF3-9896-C22D-B6D8-1A968A6C6D6C}"/>
              </a:ext>
            </a:extLst>
          </p:cNvPr>
          <p:cNvSpPr txBox="1"/>
          <p:nvPr/>
        </p:nvSpPr>
        <p:spPr>
          <a:xfrm>
            <a:off x="4425933" y="370767"/>
            <a:ext cx="4144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Avignon - Vaucluse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242E94-3194-A136-59C7-A04097608B30}"/>
              </a:ext>
            </a:extLst>
          </p:cNvPr>
          <p:cNvSpPr txBox="1"/>
          <p:nvPr/>
        </p:nvSpPr>
        <p:spPr>
          <a:xfrm>
            <a:off x="1987137" y="5378671"/>
            <a:ext cx="8217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et Palais des Papes d'Avignon, ville et commune de Provence dans le sud de la France sur la rive est du Rhône avec environ 95 000 habitants .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  <p:sndAc>
          <p:stSnd loop="1">
            <p:snd r:embed="rId2" name="Lavandes de Provence ღ✻.¸¸.♥♪ Musique ♪Michael Hoppé - Lavander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4" name="Lavandes de Provence ღ✻.¸¸.♥♪ Musique ♪Michael Hoppé - Lavand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culpture, arbre&#10;&#10;Le contenu généré par l’IA peut être incorrect.">
            <a:extLst>
              <a:ext uri="{FF2B5EF4-FFF2-40B4-BE49-F238E27FC236}">
                <a16:creationId xmlns:a16="http://schemas.microsoft.com/office/drawing/2014/main" id="{868E0B6E-9473-F3CD-426C-09AC8C8B3B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60" y="279000"/>
            <a:ext cx="421759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4EF79-42BF-773A-B097-42D2D3BE34B8}"/>
              </a:ext>
            </a:extLst>
          </p:cNvPr>
          <p:cNvSpPr txBox="1"/>
          <p:nvPr/>
        </p:nvSpPr>
        <p:spPr>
          <a:xfrm>
            <a:off x="5286698" y="5748003"/>
            <a:ext cx="407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Buste de Guillaume Puy[119].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80CDCD5-691C-EC93-3F4A-1AC6ECC13A6D}"/>
              </a:ext>
            </a:extLst>
          </p:cNvPr>
          <p:cNvSpPr txBox="1"/>
          <p:nvPr/>
        </p:nvSpPr>
        <p:spPr>
          <a:xfrm>
            <a:off x="5430660" y="1531916"/>
            <a:ext cx="6096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Avignon (en provençal </a:t>
            </a:r>
            <a:r>
              <a:rPr lang="fr-FR" sz="2400" b="1" dirty="0" err="1"/>
              <a:t>Avinhon</a:t>
            </a:r>
            <a:r>
              <a:rPr lang="fr-FR" sz="2400" b="1" dirty="0"/>
              <a:t>[1] ou </a:t>
            </a:r>
            <a:r>
              <a:rPr lang="fr-FR" sz="2400" b="1" dirty="0" err="1"/>
              <a:t>Avignoun</a:t>
            </a:r>
            <a:r>
              <a:rPr lang="fr-FR" sz="2400" b="1" dirty="0"/>
              <a:t>[2]) est une ville du sud de la France, située au confluent du Rhône et de la Durance. Elle est le chef-lieu de l'arrondissement d'Avignon et la préfecture du département du Vaucluse, au nord-ouest de la région Provence-Alpes-Côte d'Azur, ainsi que le siège du conseil du Grand Avignon.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C0240C49-8346-89EB-62A1-B4F72DF916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A0E0A-8581-7A95-6B73-43FCF0FF74EF}"/>
              </a:ext>
            </a:extLst>
          </p:cNvPr>
          <p:cNvSpPr txBox="1"/>
          <p:nvPr/>
        </p:nvSpPr>
        <p:spPr>
          <a:xfrm>
            <a:off x="1819593" y="279000"/>
            <a:ext cx="85528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Mauerring dans la vieille ville d'Avignon a une longueur de 4 330 mètres.</a:t>
            </a:r>
          </a:p>
          <a:p>
            <a:r>
              <a:rPr lang="fr-FR" sz="2400" b="1">
                <a:solidFill>
                  <a:schemeClr val="bg1"/>
                </a:solidFill>
              </a:rPr>
              <a:t>Remparts d'Avignon, France. À l'arrière-plan, à droite, la statue de la Vierge Marie sur la tour ouest de la cathédrale. L'enceinte fortifiée de la vieille ville d'Avignon mesure environ 4 330 mètres de long 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Le contenu généré par l’IA peut être incorrect.">
            <a:extLst>
              <a:ext uri="{FF2B5EF4-FFF2-40B4-BE49-F238E27FC236}">
                <a16:creationId xmlns:a16="http://schemas.microsoft.com/office/drawing/2014/main" id="{4CB14D28-400B-EFBC-68F3-DFBF7570CE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490" y="369000"/>
            <a:ext cx="1041702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DEB1C3-2B97-2002-8379-5F1B56288BB1}"/>
              </a:ext>
            </a:extLst>
          </p:cNvPr>
          <p:cNvSpPr txBox="1"/>
          <p:nvPr/>
        </p:nvSpPr>
        <p:spPr>
          <a:xfrm>
            <a:off x="3265714" y="6027335"/>
            <a:ext cx="5949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Rhône et Avignon vus depuis le TGV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chaussures&#10;&#10;Le contenu généré par l’IA peut être incorrect.">
            <a:extLst>
              <a:ext uri="{FF2B5EF4-FFF2-40B4-BE49-F238E27FC236}">
                <a16:creationId xmlns:a16="http://schemas.microsoft.com/office/drawing/2014/main" id="{9A8441BD-20E2-A172-CF05-5D037FD8D3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5682" y="369000"/>
            <a:ext cx="458856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473E35-DC07-AF97-8248-8459CB07AADD}"/>
              </a:ext>
            </a:extLst>
          </p:cNvPr>
          <p:cNvSpPr txBox="1"/>
          <p:nvPr/>
        </p:nvSpPr>
        <p:spPr>
          <a:xfrm>
            <a:off x="8244248" y="2988720"/>
            <a:ext cx="3437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rue commerçante d' Avignon , traversant l'Hôtel de Ville au bout.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immeuble gouvernemental, fenêtre&#10;&#10;Le contenu généré par l’IA peut être incorrect.">
            <a:extLst>
              <a:ext uri="{FF2B5EF4-FFF2-40B4-BE49-F238E27FC236}">
                <a16:creationId xmlns:a16="http://schemas.microsoft.com/office/drawing/2014/main" id="{1C50FCB0-16B7-0078-9BB2-26416CEA21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6339" y="279000"/>
            <a:ext cx="355932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1A8EBA-688E-5355-6509-7C6495BFEF9F}"/>
              </a:ext>
            </a:extLst>
          </p:cNvPr>
          <p:cNvSpPr txBox="1"/>
          <p:nvPr/>
        </p:nvSpPr>
        <p:spPr>
          <a:xfrm>
            <a:off x="492485" y="3040084"/>
            <a:ext cx="3823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de ville d'Avignon, ville d'environ 92 000 habitants en Provence, 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6AA55C4D-F7B1-1B77-A2A1-613738B575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46" y="279000"/>
            <a:ext cx="8400000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D598E1-02FD-AB4F-7CAD-FE7111175551}"/>
              </a:ext>
            </a:extLst>
          </p:cNvPr>
          <p:cNvSpPr txBox="1"/>
          <p:nvPr/>
        </p:nvSpPr>
        <p:spPr>
          <a:xfrm>
            <a:off x="8134596" y="5058543"/>
            <a:ext cx="4057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Avignon depuis l'île de la Barthelasse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ive&#10;&#10;Le contenu généré par l’IA peut être incorrect.">
            <a:extLst>
              <a:ext uri="{FF2B5EF4-FFF2-40B4-BE49-F238E27FC236}">
                <a16:creationId xmlns:a16="http://schemas.microsoft.com/office/drawing/2014/main" id="{5026DBFF-00E8-067D-CFCF-88A03CEB6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119249"/>
            <a:ext cx="11556000" cy="4333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5BE3E5-BD94-9E33-9789-4BEFE3C96DDD}"/>
              </a:ext>
            </a:extLst>
          </p:cNvPr>
          <p:cNvSpPr txBox="1"/>
          <p:nvPr/>
        </p:nvSpPr>
        <p:spPr>
          <a:xfrm>
            <a:off x="1757547" y="5507918"/>
            <a:ext cx="9761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vers le nord-est avec le mont Ventoux en arrière-plan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B708D1B-5731-AF21-91C1-F73EA71536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14626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C28959-74A0-B86C-1225-EE5F46FD2149}"/>
              </a:ext>
            </a:extLst>
          </p:cNvPr>
          <p:cNvSpPr txBox="1"/>
          <p:nvPr/>
        </p:nvSpPr>
        <p:spPr>
          <a:xfrm>
            <a:off x="4486893" y="6152961"/>
            <a:ext cx="3218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Vieille ville d'Avignon</a:t>
            </a: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33EF67DA-D4CA-0103-3399-6A2237E3CF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89" y="279000"/>
            <a:ext cx="905048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84CC45-2A16-A1A8-97BD-1BF6446541F9}"/>
              </a:ext>
            </a:extLst>
          </p:cNvPr>
          <p:cNvSpPr txBox="1"/>
          <p:nvPr/>
        </p:nvSpPr>
        <p:spPr>
          <a:xfrm>
            <a:off x="9460403" y="3013364"/>
            <a:ext cx="2640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l’Île de la Barthelasse à la vieille ville d’Avignon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e, eau, ciel&#10;&#10;Le contenu généré par l’IA peut être incorrect.">
            <a:extLst>
              <a:ext uri="{FF2B5EF4-FFF2-40B4-BE49-F238E27FC236}">
                <a16:creationId xmlns:a16="http://schemas.microsoft.com/office/drawing/2014/main" id="{98799C03-3F60-F6D7-D9D4-EAE2FC939E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56" y="279000"/>
            <a:ext cx="835648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AD9169-5A08-AA3B-5010-553F649FE12C}"/>
              </a:ext>
            </a:extLst>
          </p:cNvPr>
          <p:cNvSpPr txBox="1"/>
          <p:nvPr/>
        </p:nvSpPr>
        <p:spPr>
          <a:xfrm>
            <a:off x="5035138" y="6117335"/>
            <a:ext cx="287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Pont d'Avignon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façade&#10;&#10;Le contenu généré par l’IA peut être incorrect.">
            <a:extLst>
              <a:ext uri="{FF2B5EF4-FFF2-40B4-BE49-F238E27FC236}">
                <a16:creationId xmlns:a16="http://schemas.microsoft.com/office/drawing/2014/main" id="{2E26248D-29C9-CE6E-6054-A3FD36FB16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1931" y="279000"/>
            <a:ext cx="472352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3A9714-EFAB-CC08-AA64-AFCD00AB8C2E}"/>
              </a:ext>
            </a:extLst>
          </p:cNvPr>
          <p:cNvSpPr txBox="1"/>
          <p:nvPr/>
        </p:nvSpPr>
        <p:spPr>
          <a:xfrm>
            <a:off x="760021" y="3313216"/>
            <a:ext cx="33607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Avignon-Théâtre-Opéra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97789F8E-2C34-EA0B-08E3-C1EA2B5C3D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083000"/>
            <a:ext cx="11520000" cy="469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2808B3-CDD8-037A-FBE4-D94B0B065122}"/>
              </a:ext>
            </a:extLst>
          </p:cNvPr>
          <p:cNvSpPr txBox="1"/>
          <p:nvPr/>
        </p:nvSpPr>
        <p:spPr>
          <a:xfrm>
            <a:off x="3241964" y="5861209"/>
            <a:ext cx="7980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Avignon, Palais des Papes, France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offre, église&#10;&#10;Le contenu généré par l’IA peut être incorrect.">
            <a:extLst>
              <a:ext uri="{FF2B5EF4-FFF2-40B4-BE49-F238E27FC236}">
                <a16:creationId xmlns:a16="http://schemas.microsoft.com/office/drawing/2014/main" id="{81B9BF7F-5596-D878-449B-999C43DA4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5685" y="279000"/>
            <a:ext cx="7643605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584DB5-7260-A4F5-1C1F-F0B7999D3AE2}"/>
              </a:ext>
            </a:extLst>
          </p:cNvPr>
          <p:cNvSpPr txBox="1"/>
          <p:nvPr/>
        </p:nvSpPr>
        <p:spPr>
          <a:xfrm>
            <a:off x="9306294" y="3690394"/>
            <a:ext cx="2885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Intérieur du Palais des Papes</a:t>
            </a: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ffre, arcade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2A5A4FA6-1DCA-B0BF-02D2-4D33BFDB13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976" y="279000"/>
            <a:ext cx="51115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A76FB9-2837-4CA7-B26C-06A3245594B8}"/>
              </a:ext>
            </a:extLst>
          </p:cNvPr>
          <p:cNvSpPr txBox="1"/>
          <p:nvPr/>
        </p:nvSpPr>
        <p:spPr>
          <a:xfrm>
            <a:off x="261257" y="2541320"/>
            <a:ext cx="2992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grande chapelle dans le Palais des Papes d'Avignon, longue de 52 m sous une voûte qui culmine à 19,5 m.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intérieur, église, coffre&#10;&#10;Le contenu généré par l’IA peut être incorrect.">
            <a:extLst>
              <a:ext uri="{FF2B5EF4-FFF2-40B4-BE49-F238E27FC236}">
                <a16:creationId xmlns:a16="http://schemas.microsoft.com/office/drawing/2014/main" id="{2FCAD00F-3129-1D39-2C66-7E1136B697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629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01E27F-E4F7-4587-8AEA-90EBB7D26CAE}"/>
              </a:ext>
            </a:extLst>
          </p:cNvPr>
          <p:cNvSpPr txBox="1"/>
          <p:nvPr/>
        </p:nvSpPr>
        <p:spPr>
          <a:xfrm>
            <a:off x="2140032" y="279000"/>
            <a:ext cx="9913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librairie du Palais des Papes, Avignon, Vaucluse,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église, coffre, mur&#10;&#10;Le contenu généré par l’IA peut être incorrect.">
            <a:extLst>
              <a:ext uri="{FF2B5EF4-FFF2-40B4-BE49-F238E27FC236}">
                <a16:creationId xmlns:a16="http://schemas.microsoft.com/office/drawing/2014/main" id="{23BF2949-70F7-70EC-9A94-4ABD60E9F0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35" y="279000"/>
            <a:ext cx="94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14CD9B-AD16-F919-DD4C-DA370908B6FA}"/>
              </a:ext>
            </a:extLst>
          </p:cNvPr>
          <p:cNvSpPr txBox="1"/>
          <p:nvPr/>
        </p:nvSpPr>
        <p:spPr>
          <a:xfrm>
            <a:off x="9998739" y="2873829"/>
            <a:ext cx="23357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Vinothèque, Palais des Papes, Avignon, Vaucluse, France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DCA8DBC2-2A3F-32CB-6232-651880147F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771" y="281775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C83DE2-39BD-E4E3-0267-747FBC21F996}"/>
              </a:ext>
            </a:extLst>
          </p:cNvPr>
          <p:cNvSpPr txBox="1"/>
          <p:nvPr/>
        </p:nvSpPr>
        <p:spPr>
          <a:xfrm>
            <a:off x="4441473" y="276225"/>
            <a:ext cx="368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Notre-Dame-des-Doms.</a:t>
            </a: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culpture&#10;&#10;Le contenu généré par l’IA peut être incorrect.">
            <a:extLst>
              <a:ext uri="{FF2B5EF4-FFF2-40B4-BE49-F238E27FC236}">
                <a16:creationId xmlns:a16="http://schemas.microsoft.com/office/drawing/2014/main" id="{5FF1F813-CD3C-124F-E4D0-FD5447F727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4975" y="279000"/>
            <a:ext cx="420204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D1630-938D-DC05-DB82-1BC70E8DAEE8}"/>
              </a:ext>
            </a:extLst>
          </p:cNvPr>
          <p:cNvSpPr txBox="1"/>
          <p:nvPr/>
        </p:nvSpPr>
        <p:spPr>
          <a:xfrm>
            <a:off x="4381994" y="279000"/>
            <a:ext cx="4202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Notre-Dame-des-Doms.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1E4E1F57-0478-0B6B-C6BF-A2D948C13B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742" y="318169"/>
            <a:ext cx="4368240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244A7-9EB0-2505-B8F0-515DCE811B51}"/>
              </a:ext>
            </a:extLst>
          </p:cNvPr>
          <p:cNvSpPr txBox="1"/>
          <p:nvPr/>
        </p:nvSpPr>
        <p:spPr>
          <a:xfrm>
            <a:off x="626413" y="3287735"/>
            <a:ext cx="4857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chapelle Saint-Martial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89631E3F-2B61-36F1-D411-AE65EF6C89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7094" y="282169"/>
            <a:ext cx="4422164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EB7F7B1-CE56-2918-FC31-E22904831BC5}"/>
              </a:ext>
            </a:extLst>
          </p:cNvPr>
          <p:cNvSpPr txBox="1"/>
          <p:nvPr/>
        </p:nvSpPr>
        <p:spPr>
          <a:xfrm>
            <a:off x="6970816" y="3251735"/>
            <a:ext cx="5462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centre-ville historique d’Avignon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9" name="Image 8" descr="Une image contenant plein air, bâtiment, arbre, fenêtre&#10;&#10;Le contenu généré par l’IA peut être incorrect.">
            <a:extLst>
              <a:ext uri="{FF2B5EF4-FFF2-40B4-BE49-F238E27FC236}">
                <a16:creationId xmlns:a16="http://schemas.microsoft.com/office/drawing/2014/main" id="{FB9D016C-4B87-82F2-74BC-970FFD3B264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521" y="3677399"/>
            <a:ext cx="4484958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160B726-EA9C-099D-7064-5EE2B9FA2D53}"/>
              </a:ext>
            </a:extLst>
          </p:cNvPr>
          <p:cNvSpPr txBox="1"/>
          <p:nvPr/>
        </p:nvSpPr>
        <p:spPr>
          <a:xfrm>
            <a:off x="8349165" y="5194718"/>
            <a:ext cx="3598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La rue des teinturiers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orteresse&#10;&#10;Le contenu généré par l’IA peut être incorrect.">
            <a:extLst>
              <a:ext uri="{FF2B5EF4-FFF2-40B4-BE49-F238E27FC236}">
                <a16:creationId xmlns:a16="http://schemas.microsoft.com/office/drawing/2014/main" id="{AB34A9AF-BE40-1D45-4460-E5047602E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55" y="3574782"/>
            <a:ext cx="4484959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924E4C-DF78-8432-1982-6E8C214D73E0}"/>
              </a:ext>
            </a:extLst>
          </p:cNvPr>
          <p:cNvSpPr txBox="1"/>
          <p:nvPr/>
        </p:nvSpPr>
        <p:spPr>
          <a:xfrm>
            <a:off x="665018" y="3113117"/>
            <a:ext cx="4583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remparts d’Avignon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EF0D7894-E8B7-A30C-4EB6-72A9B4EC72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3710" y="3538782"/>
            <a:ext cx="4548035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4D211C-D797-E578-B5CD-0213462C1D56}"/>
              </a:ext>
            </a:extLst>
          </p:cNvPr>
          <p:cNvSpPr txBox="1"/>
          <p:nvPr/>
        </p:nvSpPr>
        <p:spPr>
          <a:xfrm>
            <a:off x="7587390" y="3113117"/>
            <a:ext cx="4855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Le marché des halles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9" name="Image 8" descr="Une image contenant intérieur, mur, Moulures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20168298-0F8A-D71D-0260-61D3E3C99A3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187" y="223218"/>
            <a:ext cx="4081789" cy="30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E268F8A-6974-953F-1DE2-0FD6D522CF26}"/>
              </a:ext>
            </a:extLst>
          </p:cNvPr>
          <p:cNvSpPr txBox="1"/>
          <p:nvPr/>
        </p:nvSpPr>
        <p:spPr>
          <a:xfrm>
            <a:off x="1045028" y="1133357"/>
            <a:ext cx="292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Calvet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E225F8D-257E-5737-6844-5E45825A1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26" y="274746"/>
            <a:ext cx="477953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7BAA11-A5AE-0E55-D32E-4F24D842600E}"/>
              </a:ext>
            </a:extLst>
          </p:cNvPr>
          <p:cNvSpPr txBox="1"/>
          <p:nvPr/>
        </p:nvSpPr>
        <p:spPr>
          <a:xfrm>
            <a:off x="790264" y="3269870"/>
            <a:ext cx="4909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du Petit Palais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Visage humain, personne, train, intérieur&#10;&#10;Le contenu généré par l’IA peut être incorrect.">
            <a:extLst>
              <a:ext uri="{FF2B5EF4-FFF2-40B4-BE49-F238E27FC236}">
                <a16:creationId xmlns:a16="http://schemas.microsoft.com/office/drawing/2014/main" id="{BD95EB2F-D8B6-6E66-02E5-64D3C3629C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8765" y="274746"/>
            <a:ext cx="447610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A29B192-E685-EF90-8C93-C20BC2647BE3}"/>
              </a:ext>
            </a:extLst>
          </p:cNvPr>
          <p:cNvSpPr txBox="1"/>
          <p:nvPr/>
        </p:nvSpPr>
        <p:spPr>
          <a:xfrm>
            <a:off x="8027719" y="3269870"/>
            <a:ext cx="4758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Collection Lambert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E3CF6321-66C4-8E74-336A-149B0CCC6F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182" y="279000"/>
            <a:ext cx="898996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329E9F-71D9-065D-589D-067C70FD31EB}"/>
              </a:ext>
            </a:extLst>
          </p:cNvPr>
          <p:cNvSpPr txBox="1"/>
          <p:nvPr/>
        </p:nvSpPr>
        <p:spPr>
          <a:xfrm>
            <a:off x="201881" y="1469572"/>
            <a:ext cx="26873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place du palais des papes avec le Petit Palais au fond de la place ; en arrière-plan le Rhône et le pont d'Avignon ; au fond le fort Saint-André de Villeneuve-lès-Avignon.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scaliers, personnes, intérieur, plateforme&#10;&#10;Le contenu généré par l’IA peut être incorrect.">
            <a:extLst>
              <a:ext uri="{FF2B5EF4-FFF2-40B4-BE49-F238E27FC236}">
                <a16:creationId xmlns:a16="http://schemas.microsoft.com/office/drawing/2014/main" id="{0C0089A9-561B-4766-4A63-AB93572F3F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18" y="459000"/>
            <a:ext cx="891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DF4EB9-9E78-0CE5-B8E6-31795793D4B5}"/>
              </a:ext>
            </a:extLst>
          </p:cNvPr>
          <p:cNvSpPr txBox="1"/>
          <p:nvPr/>
        </p:nvSpPr>
        <p:spPr>
          <a:xfrm>
            <a:off x="9488384" y="2755075"/>
            <a:ext cx="26125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L'intérieur de la gare d'Avignon TGV dans le quartier Avignon Ouest de la ville d'Avignon.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AD94282A-A74E-5952-8A09-43B01E8973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804" y="279000"/>
            <a:ext cx="862460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B98B716-4862-83C0-E9A2-35B45799074A}"/>
              </a:ext>
            </a:extLst>
          </p:cNvPr>
          <p:cNvSpPr txBox="1"/>
          <p:nvPr/>
        </p:nvSpPr>
        <p:spPr>
          <a:xfrm>
            <a:off x="154379" y="2624446"/>
            <a:ext cx="31825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bateau de croisière Excellence sur le Rhône, à la frontière des quartiers Avignon Centre et Barthelasse-Piot.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neu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84403393-E0C6-927A-D6FF-EE8FF6314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802" y="279000"/>
            <a:ext cx="472352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7623F2-47D3-43E8-7FD8-4E97BD38E86E}"/>
              </a:ext>
            </a:extLst>
          </p:cNvPr>
          <p:cNvSpPr txBox="1"/>
          <p:nvPr/>
        </p:nvSpPr>
        <p:spPr>
          <a:xfrm>
            <a:off x="8478982" y="2946863"/>
            <a:ext cx="3526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Station Vélopop Avignon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pierre&#10;&#10;Le contenu généré par l’IA peut être incorrect.">
            <a:extLst>
              <a:ext uri="{FF2B5EF4-FFF2-40B4-BE49-F238E27FC236}">
                <a16:creationId xmlns:a16="http://schemas.microsoft.com/office/drawing/2014/main" id="{16E1F39C-8709-CB93-391A-720287C499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405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39FDD7-AB4F-DF49-20C4-034788BE3E66}"/>
              </a:ext>
            </a:extLst>
          </p:cNvPr>
          <p:cNvSpPr txBox="1"/>
          <p:nvPr/>
        </p:nvSpPr>
        <p:spPr>
          <a:xfrm>
            <a:off x="166255" y="3184369"/>
            <a:ext cx="3111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romains du Ier siècle, derrière le palais des papes d'Avignon.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mur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F7E02B10-5C45-E73D-59AE-A1D1E5DF96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1300DB-0B39-2C7A-8B40-E83CC7845C89}"/>
              </a:ext>
            </a:extLst>
          </p:cNvPr>
          <p:cNvSpPr txBox="1"/>
          <p:nvPr/>
        </p:nvSpPr>
        <p:spPr>
          <a:xfrm>
            <a:off x="8585860" y="3194462"/>
            <a:ext cx="2909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romains de l'ancien forum d'Avignon, actuelle place de l'Horloge.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èce, devise, Artefact, métal&#10;&#10;Le contenu généré par l’IA peut être incorrect.">
            <a:extLst>
              <a:ext uri="{FF2B5EF4-FFF2-40B4-BE49-F238E27FC236}">
                <a16:creationId xmlns:a16="http://schemas.microsoft.com/office/drawing/2014/main" id="{EAF576DD-AB0A-1933-9D06-6A2F90D002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737" y="279000"/>
            <a:ext cx="654279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F34D2-7F90-B891-520C-F86C37A008BF}"/>
              </a:ext>
            </a:extLst>
          </p:cNvPr>
          <p:cNvSpPr txBox="1"/>
          <p:nvPr/>
        </p:nvSpPr>
        <p:spPr>
          <a:xfrm>
            <a:off x="0" y="3029990"/>
            <a:ext cx="30519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Médaille de Clovis, roi des Francs (vue d'artiste), qui mit le siège devant Avignon en l'an 500.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ontaine, eau, plante&#10;&#10;Le contenu généré par l’IA peut être incorrect.">
            <a:extLst>
              <a:ext uri="{FF2B5EF4-FFF2-40B4-BE49-F238E27FC236}">
                <a16:creationId xmlns:a16="http://schemas.microsoft.com/office/drawing/2014/main" id="{5C07ECC0-74F3-66FD-5764-EB62779D9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16" y="2755075"/>
            <a:ext cx="5184000" cy="38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29AF54-57C6-F7F3-C64E-62D1536491AD}"/>
              </a:ext>
            </a:extLst>
          </p:cNvPr>
          <p:cNvSpPr txBox="1"/>
          <p:nvPr/>
        </p:nvSpPr>
        <p:spPr>
          <a:xfrm>
            <a:off x="1172104" y="2293410"/>
            <a:ext cx="542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des Doms, </a:t>
            </a:r>
          </a:p>
        </p:txBody>
      </p:sp>
      <p:pic>
        <p:nvPicPr>
          <p:cNvPr id="6" name="Image 5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BB4594BE-5936-99C6-C483-53BA108924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7284" y="211658"/>
            <a:ext cx="4992000" cy="374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45B5B0-2D0C-B181-3034-DE868BE45A32}"/>
              </a:ext>
            </a:extLst>
          </p:cNvPr>
          <p:cNvSpPr txBox="1"/>
          <p:nvPr/>
        </p:nvSpPr>
        <p:spPr>
          <a:xfrm>
            <a:off x="7540833" y="3836905"/>
            <a:ext cx="529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Hotel_Monnaie_Avignon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C5585C4-C82E-1E34-B0CF-DD0C81236E53}"/>
              </a:ext>
            </a:extLst>
          </p:cNvPr>
          <p:cNvSpPr txBox="1"/>
          <p:nvPr/>
        </p:nvSpPr>
        <p:spPr>
          <a:xfrm>
            <a:off x="312715" y="502493"/>
            <a:ext cx="6163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Ville D’Avignon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A9358F4-D9DE-C3A2-1638-DDF6825E706F}"/>
              </a:ext>
            </a:extLst>
          </p:cNvPr>
          <p:cNvSpPr txBox="1"/>
          <p:nvPr/>
        </p:nvSpPr>
        <p:spPr>
          <a:xfrm>
            <a:off x="2770504" y="936286"/>
            <a:ext cx="3040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Vaucluse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FB60381-C2AD-AFD6-FD89-0D75D374B936}"/>
              </a:ext>
            </a:extLst>
          </p:cNvPr>
          <p:cNvSpPr txBox="1"/>
          <p:nvPr/>
        </p:nvSpPr>
        <p:spPr>
          <a:xfrm>
            <a:off x="7061861" y="4465122"/>
            <a:ext cx="6254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7395412-7237-EF55-18DE-77C6FA2B6BB6}"/>
              </a:ext>
            </a:extLst>
          </p:cNvPr>
          <p:cNvSpPr txBox="1"/>
          <p:nvPr/>
        </p:nvSpPr>
        <p:spPr>
          <a:xfrm>
            <a:off x="8807534" y="5093339"/>
            <a:ext cx="3384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465</Words>
  <Application>Microsoft Office PowerPoint</Application>
  <PresentationFormat>Grand écran</PresentationFormat>
  <Paragraphs>44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2025-06-18T06:48:15Z</dcterms:modified>
</cp:coreProperties>
</file>