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5" r:id="rId2"/>
    <p:sldId id="260" r:id="rId3"/>
    <p:sldId id="261" r:id="rId4"/>
    <p:sldId id="262" r:id="rId5"/>
    <p:sldId id="258" r:id="rId6"/>
    <p:sldId id="259" r:id="rId7"/>
    <p:sldId id="264" r:id="rId8"/>
    <p:sldId id="263" r:id="rId9"/>
    <p:sldId id="265" r:id="rId10"/>
    <p:sldId id="266" r:id="rId11"/>
    <p:sldId id="267" r:id="rId12"/>
    <p:sldId id="268" r:id="rId13"/>
    <p:sldId id="269" r:id="rId14"/>
    <p:sldId id="270" r:id="rId15"/>
    <p:sldId id="272" r:id="rId16"/>
    <p:sldId id="271" r:id="rId17"/>
    <p:sldId id="274" r:id="rId18"/>
    <p:sldId id="277" r:id="rId19"/>
    <p:sldId id="278" r:id="rId20"/>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XvM//XXd/YD/m6B3Y+KRLw==" hashData="jOLSVNS/4HR6+p8hLQ3izj3J2G/OsUWVr4mHDsexZlm0ic5d9GFAG+lqipB3ZzHuKCJJ/nThg+406wVxjPjcJ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07" autoAdjust="0"/>
    <p:restoredTop sz="94660"/>
  </p:normalViewPr>
  <p:slideViewPr>
    <p:cSldViewPr snapToGrid="0">
      <p:cViewPr varScale="1">
        <p:scale>
          <a:sx n="76" d="100"/>
          <a:sy n="76" d="100"/>
        </p:scale>
        <p:origin x="114"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fld id="{C3988A2B-C294-4DBB-B410-2752A3F75E81}" type="datetimeFigureOut">
              <a:rPr lang="fr-FR" smtClean="0"/>
              <a:t>23/06/2025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6EE1CCF-DE46-49D4-8891-C90BFC603D52}" type="slidenum">
              <a:rPr lang="fr-FR" smtClean="0"/>
              <a:t>‹N°›</a:t>
            </a:fld>
            <a:endParaRPr lang="fr-FR"/>
          </a:p>
        </p:txBody>
      </p:sp>
    </p:spTree>
    <p:extLst>
      <p:ext uri="{BB962C8B-B14F-4D97-AF65-F5344CB8AC3E}">
        <p14:creationId xmlns:p14="http://schemas.microsoft.com/office/powerpoint/2010/main" val="39932366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C3988A2B-C294-4DBB-B410-2752A3F75E81}" type="datetimeFigureOut">
              <a:rPr lang="fr-FR" smtClean="0"/>
              <a:t>23/06/2025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6EE1CCF-DE46-49D4-8891-C90BFC603D52}" type="slidenum">
              <a:rPr lang="fr-FR" smtClean="0"/>
              <a:t>‹N°›</a:t>
            </a:fld>
            <a:endParaRPr lang="fr-FR"/>
          </a:p>
        </p:txBody>
      </p:sp>
    </p:spTree>
    <p:extLst>
      <p:ext uri="{BB962C8B-B14F-4D97-AF65-F5344CB8AC3E}">
        <p14:creationId xmlns:p14="http://schemas.microsoft.com/office/powerpoint/2010/main" val="24802401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fld id="{C3988A2B-C294-4DBB-B410-2752A3F75E81}" type="datetimeFigureOut">
              <a:rPr lang="fr-FR" smtClean="0"/>
              <a:t>23/06/2025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6EE1CCF-DE46-49D4-8891-C90BFC603D52}" type="slidenum">
              <a:rPr lang="fr-FR" smtClean="0"/>
              <a:t>‹N°›</a:t>
            </a:fld>
            <a:endParaRPr lang="fr-FR"/>
          </a:p>
        </p:txBody>
      </p:sp>
    </p:spTree>
    <p:extLst>
      <p:ext uri="{BB962C8B-B14F-4D97-AF65-F5344CB8AC3E}">
        <p14:creationId xmlns:p14="http://schemas.microsoft.com/office/powerpoint/2010/main" val="41521637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C3988A2B-C294-4DBB-B410-2752A3F75E81}" type="datetimeFigureOut">
              <a:rPr lang="fr-FR" smtClean="0"/>
              <a:t>23/06/2025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6EE1CCF-DE46-49D4-8891-C90BFC603D52}" type="slidenum">
              <a:rPr lang="fr-FR" smtClean="0"/>
              <a:t>‹N°›</a:t>
            </a:fld>
            <a:endParaRPr lang="fr-FR"/>
          </a:p>
        </p:txBody>
      </p:sp>
    </p:spTree>
    <p:extLst>
      <p:ext uri="{BB962C8B-B14F-4D97-AF65-F5344CB8AC3E}">
        <p14:creationId xmlns:p14="http://schemas.microsoft.com/office/powerpoint/2010/main" val="1301183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C3988A2B-C294-4DBB-B410-2752A3F75E81}" type="datetimeFigureOut">
              <a:rPr lang="fr-FR" smtClean="0"/>
              <a:t>23/06/2025</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76EE1CCF-DE46-49D4-8891-C90BFC603D52}" type="slidenum">
              <a:rPr lang="fr-FR" smtClean="0"/>
              <a:t>‹N°›</a:t>
            </a:fld>
            <a:endParaRPr lang="fr-FR"/>
          </a:p>
        </p:txBody>
      </p:sp>
    </p:spTree>
    <p:extLst>
      <p:ext uri="{BB962C8B-B14F-4D97-AF65-F5344CB8AC3E}">
        <p14:creationId xmlns:p14="http://schemas.microsoft.com/office/powerpoint/2010/main" val="32445671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C3988A2B-C294-4DBB-B410-2752A3F75E81}" type="datetimeFigureOut">
              <a:rPr lang="fr-FR" smtClean="0"/>
              <a:t>23/06/2025</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76EE1CCF-DE46-49D4-8891-C90BFC603D52}" type="slidenum">
              <a:rPr lang="fr-FR" smtClean="0"/>
              <a:t>‹N°›</a:t>
            </a:fld>
            <a:endParaRPr lang="fr-FR"/>
          </a:p>
        </p:txBody>
      </p:sp>
    </p:spTree>
    <p:extLst>
      <p:ext uri="{BB962C8B-B14F-4D97-AF65-F5344CB8AC3E}">
        <p14:creationId xmlns:p14="http://schemas.microsoft.com/office/powerpoint/2010/main" val="19877841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C3988A2B-C294-4DBB-B410-2752A3F75E81}" type="datetimeFigureOut">
              <a:rPr lang="fr-FR" smtClean="0"/>
              <a:t>23/06/2025</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76EE1CCF-DE46-49D4-8891-C90BFC603D52}" type="slidenum">
              <a:rPr lang="fr-FR" smtClean="0"/>
              <a:t>‹N°›</a:t>
            </a:fld>
            <a:endParaRPr lang="fr-FR"/>
          </a:p>
        </p:txBody>
      </p:sp>
    </p:spTree>
    <p:extLst>
      <p:ext uri="{BB962C8B-B14F-4D97-AF65-F5344CB8AC3E}">
        <p14:creationId xmlns:p14="http://schemas.microsoft.com/office/powerpoint/2010/main" val="41081961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C3988A2B-C294-4DBB-B410-2752A3F75E81}" type="datetimeFigureOut">
              <a:rPr lang="fr-FR" smtClean="0"/>
              <a:t>23/06/2025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6EE1CCF-DE46-49D4-8891-C90BFC603D52}" type="slidenum">
              <a:rPr lang="fr-FR" smtClean="0"/>
              <a:t>‹N°›</a:t>
            </a:fld>
            <a:endParaRPr lang="fr-FR"/>
          </a:p>
        </p:txBody>
      </p:sp>
    </p:spTree>
    <p:extLst>
      <p:ext uri="{BB962C8B-B14F-4D97-AF65-F5344CB8AC3E}">
        <p14:creationId xmlns:p14="http://schemas.microsoft.com/office/powerpoint/2010/main" val="23471187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C3988A2B-C294-4DBB-B410-2752A3F75E81}" type="datetimeFigureOut">
              <a:rPr lang="fr-FR" smtClean="0"/>
              <a:t>23/06/2025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6EE1CCF-DE46-49D4-8891-C90BFC603D52}" type="slidenum">
              <a:rPr lang="fr-FR" smtClean="0"/>
              <a:t>‹N°›</a:t>
            </a:fld>
            <a:endParaRPr lang="fr-FR"/>
          </a:p>
        </p:txBody>
      </p:sp>
    </p:spTree>
    <p:extLst>
      <p:ext uri="{BB962C8B-B14F-4D97-AF65-F5344CB8AC3E}">
        <p14:creationId xmlns:p14="http://schemas.microsoft.com/office/powerpoint/2010/main" val="18415745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C3988A2B-C294-4DBB-B410-2752A3F75E81}" type="datetimeFigureOut">
              <a:rPr lang="fr-FR" smtClean="0"/>
              <a:t>23/06/2025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6EE1CCF-DE46-49D4-8891-C90BFC603D52}" type="slidenum">
              <a:rPr lang="fr-FR" smtClean="0"/>
              <a:t>‹N°›</a:t>
            </a:fld>
            <a:endParaRPr lang="fr-FR"/>
          </a:p>
        </p:txBody>
      </p:sp>
    </p:spTree>
    <p:extLst>
      <p:ext uri="{BB962C8B-B14F-4D97-AF65-F5344CB8AC3E}">
        <p14:creationId xmlns:p14="http://schemas.microsoft.com/office/powerpoint/2010/main" val="40312902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C3988A2B-C294-4DBB-B410-2752A3F75E81}" type="datetimeFigureOut">
              <a:rPr lang="fr-FR" smtClean="0"/>
              <a:t>23/06/2025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6EE1CCF-DE46-49D4-8891-C90BFC603D52}" type="slidenum">
              <a:rPr lang="fr-FR" smtClean="0"/>
              <a:t>‹N°›</a:t>
            </a:fld>
            <a:endParaRPr lang="fr-FR"/>
          </a:p>
        </p:txBody>
      </p:sp>
    </p:spTree>
    <p:extLst>
      <p:ext uri="{BB962C8B-B14F-4D97-AF65-F5344CB8AC3E}">
        <p14:creationId xmlns:p14="http://schemas.microsoft.com/office/powerpoint/2010/main" val="15087723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3988A2B-C294-4DBB-B410-2752A3F75E81}" type="datetimeFigureOut">
              <a:rPr lang="fr-FR" smtClean="0"/>
              <a:t>23/06/2025</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6EE1CCF-DE46-49D4-8891-C90BFC603D52}" type="slidenum">
              <a:rPr lang="fr-FR" smtClean="0"/>
              <a:t>‹N°›</a:t>
            </a:fld>
            <a:endParaRPr lang="fr-FR"/>
          </a:p>
        </p:txBody>
      </p:sp>
    </p:spTree>
    <p:extLst>
      <p:ext uri="{BB962C8B-B14F-4D97-AF65-F5344CB8AC3E}">
        <p14:creationId xmlns:p14="http://schemas.microsoft.com/office/powerpoint/2010/main" val="30249808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3.jpg"/><Relationship Id="rId5" Type="http://schemas.openxmlformats.org/officeDocument/2006/relationships/image" Target="../media/image2.gif"/><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19.jpg"/></Relationships>
</file>

<file path=ppt/slides/_rels/slide12.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hyperlink" Target="https://www.produits-laitiers.com/un-cafe-aux-produits-laitiers-sil-vous-plait/" TargetMode="External"/><Relationship Id="rId7" Type="http://schemas.microsoft.com/office/2007/relationships/hdphoto" Target="../media/hdphoto1.wdp"/><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22.jpg"/><Relationship Id="rId4" Type="http://schemas.openxmlformats.org/officeDocument/2006/relationships/image" Target="../media/image21.jpg"/></Relationships>
</file>

<file path=ppt/slides/_rels/slide14.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16.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30.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204000" cy="6864750"/>
          </a:xfrm>
          <a:prstGeom prst="rect">
            <a:avLst/>
          </a:prstGeom>
        </p:spPr>
      </p:pic>
      <p:sp>
        <p:nvSpPr>
          <p:cNvPr id="4" name="Rectangle 3"/>
          <p:cNvSpPr/>
          <p:nvPr/>
        </p:nvSpPr>
        <p:spPr>
          <a:xfrm>
            <a:off x="139700" y="2762935"/>
            <a:ext cx="11899900" cy="923330"/>
          </a:xfrm>
          <a:prstGeom prst="rect">
            <a:avLst/>
          </a:prstGeom>
        </p:spPr>
        <p:txBody>
          <a:bodyPr wrap="square">
            <a:spAutoFit/>
          </a:bodyPr>
          <a:lstStyle/>
          <a:p>
            <a:r>
              <a:rPr lang="fr-FR" sz="3600" b="1" dirty="0" smtClean="0">
                <a:solidFill>
                  <a:schemeClr val="bg1"/>
                </a:solidFill>
              </a:rPr>
              <a:t>: </a:t>
            </a:r>
            <a:r>
              <a:rPr lang="fr-FR" sz="5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Le tour du monde des petits déjeuners</a:t>
            </a:r>
            <a:r>
              <a:rPr lang="fr-FR" sz="5400" b="1" dirty="0" smtClean="0">
                <a:solidFill>
                  <a:schemeClr val="bg1"/>
                </a:solidFill>
              </a:rPr>
              <a:t>,</a:t>
            </a:r>
            <a:endParaRPr lang="fr-FR" sz="5400" b="1" dirty="0">
              <a:solidFill>
                <a:schemeClr val="bg1"/>
              </a:solidFill>
            </a:endParaRPr>
          </a:p>
        </p:txBody>
      </p:sp>
      <p:pic>
        <p:nvPicPr>
          <p:cNvPr id="5" name="Imag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541837" y="3689530"/>
            <a:ext cx="3095625" cy="1981200"/>
          </a:xfrm>
          <a:prstGeom prst="rect">
            <a:avLst/>
          </a:prstGeom>
        </p:spPr>
      </p:pic>
      <p:pic>
        <p:nvPicPr>
          <p:cNvPr id="6" name="Image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107169" y="5284724"/>
            <a:ext cx="1627124" cy="1444752"/>
          </a:xfrm>
          <a:prstGeom prst="rect">
            <a:avLst/>
          </a:prstGeom>
        </p:spPr>
      </p:pic>
      <p:pic>
        <p:nvPicPr>
          <p:cNvPr id="3" name="STEPHANE EICHER - DEJEUNER EN PAIX (@mespetitskaraokes) (128kbit_AAC)">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5797200" y="1885910"/>
            <a:ext cx="609600" cy="609600"/>
          </a:xfrm>
          <a:prstGeom prst="rect">
            <a:avLst/>
          </a:prstGeom>
        </p:spPr>
      </p:pic>
    </p:spTree>
    <p:extLst>
      <p:ext uri="{BB962C8B-B14F-4D97-AF65-F5344CB8AC3E}">
        <p14:creationId xmlns:p14="http://schemas.microsoft.com/office/powerpoint/2010/main" val="25023687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 y="-1"/>
            <a:ext cx="12192001" cy="6852726"/>
          </a:xfrm>
          <a:prstGeom prst="rect">
            <a:avLst/>
          </a:prstGeom>
        </p:spPr>
      </p:pic>
      <p:sp>
        <p:nvSpPr>
          <p:cNvPr id="3" name="ZoneTexte 2"/>
          <p:cNvSpPr txBox="1"/>
          <p:nvPr/>
        </p:nvSpPr>
        <p:spPr>
          <a:xfrm>
            <a:off x="914400" y="4292600"/>
            <a:ext cx="10972800" cy="1569660"/>
          </a:xfrm>
          <a:prstGeom prst="rect">
            <a:avLst/>
          </a:prstGeom>
          <a:noFill/>
        </p:spPr>
        <p:txBody>
          <a:bodyPr wrap="square" rtlCol="0">
            <a:spAutoFit/>
          </a:bodyPr>
          <a:lstStyle/>
          <a:p>
            <a:r>
              <a:rPr lang="fr-FR" sz="2400" b="1" dirty="0" smtClean="0">
                <a:solidFill>
                  <a:schemeClr val="bg1"/>
                </a:solidFill>
                <a:latin typeface="Comic Sans MS" panose="030F0702030302020204" pitchFamily="66" charset="0"/>
              </a:rPr>
              <a:t>Et si le meilleur moyen de voyager, c’était de commencer par ce qu’on mange le matin?</a:t>
            </a:r>
          </a:p>
          <a:p>
            <a:r>
              <a:rPr lang="fr-FR" sz="2400" b="1" dirty="0" smtClean="0">
                <a:solidFill>
                  <a:schemeClr val="bg1"/>
                </a:solidFill>
                <a:latin typeface="Comic Sans MS" panose="030F0702030302020204" pitchFamily="66" charset="0"/>
              </a:rPr>
              <a:t>Découvrons ensemble les petits déjeuner les plus étonnant, traditionnels ou insolites aux quatre coins du monde.</a:t>
            </a:r>
            <a:endParaRPr lang="fr-FR" sz="2400" b="1" dirty="0">
              <a:solidFill>
                <a:schemeClr val="bg1"/>
              </a:solidFill>
              <a:latin typeface="Comic Sans MS" panose="030F0702030302020204" pitchFamily="66" charset="0"/>
            </a:endParaRPr>
          </a:p>
        </p:txBody>
      </p:sp>
    </p:spTree>
    <p:extLst>
      <p:ext uri="{BB962C8B-B14F-4D97-AF65-F5344CB8AC3E}">
        <p14:creationId xmlns:p14="http://schemas.microsoft.com/office/powerpoint/2010/main" val="63933757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7"/>
            <a:ext cx="12192000" cy="6859125"/>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35500" y="-57"/>
            <a:ext cx="7556500" cy="5319000"/>
          </a:xfrm>
          <a:prstGeom prst="rect">
            <a:avLst/>
          </a:prstGeom>
        </p:spPr>
      </p:pic>
      <p:sp>
        <p:nvSpPr>
          <p:cNvPr id="4" name="Rectangle 3"/>
          <p:cNvSpPr/>
          <p:nvPr/>
        </p:nvSpPr>
        <p:spPr>
          <a:xfrm>
            <a:off x="254000" y="1200481"/>
            <a:ext cx="4127500" cy="3785652"/>
          </a:xfrm>
          <a:prstGeom prst="rect">
            <a:avLst/>
          </a:prstGeom>
        </p:spPr>
        <p:txBody>
          <a:bodyPr wrap="square">
            <a:spAutoFit/>
          </a:bodyPr>
          <a:lstStyle/>
          <a:p>
            <a:r>
              <a:rPr lang="fr-FR" sz="2000" b="1" i="0" dirty="0" smtClean="0">
                <a:solidFill>
                  <a:srgbClr val="000000"/>
                </a:solidFill>
                <a:effectLst/>
                <a:latin typeface="Source Sans 3"/>
              </a:rPr>
              <a:t>1. Un petit déjeuner anglais complet</a:t>
            </a:r>
          </a:p>
          <a:p>
            <a:r>
              <a:rPr lang="fr-FR" sz="2000" dirty="0" smtClean="0"/>
              <a:t/>
            </a:r>
            <a:br>
              <a:rPr lang="fr-FR" sz="2000" dirty="0" smtClean="0"/>
            </a:br>
            <a:r>
              <a:rPr lang="fr-FR" sz="2000" b="0" i="0" dirty="0" smtClean="0">
                <a:solidFill>
                  <a:srgbClr val="000000"/>
                </a:solidFill>
                <a:effectLst/>
                <a:latin typeface="Source Sans 3"/>
              </a:rPr>
              <a:t>Pour qu'il soit complet, un petit déjeuner anglais doit contenir des haricots, du bacon, des œufs, des champignons, des toasts, des galettes de pomme de terre, le tout accompagné d'une tasse de thé. Concernant la saucisse, elle n'est pas obligatoire, chacun ses envies matinales...</a:t>
            </a:r>
            <a:endParaRPr lang="fr-FR" sz="2000" dirty="0"/>
          </a:p>
        </p:txBody>
      </p:sp>
    </p:spTree>
    <p:extLst>
      <p:ext uri="{BB962C8B-B14F-4D97-AF65-F5344CB8AC3E}">
        <p14:creationId xmlns:p14="http://schemas.microsoft.com/office/powerpoint/2010/main" val="309972313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 y="-73"/>
            <a:ext cx="12192001" cy="6850939"/>
          </a:xfrm>
          <a:prstGeom prst="rect">
            <a:avLst/>
          </a:prstGeom>
        </p:spPr>
      </p:pic>
      <p:sp>
        <p:nvSpPr>
          <p:cNvPr id="3" name="Rectangle 2"/>
          <p:cNvSpPr/>
          <p:nvPr/>
        </p:nvSpPr>
        <p:spPr>
          <a:xfrm>
            <a:off x="165100" y="507137"/>
            <a:ext cx="4711700" cy="2246769"/>
          </a:xfrm>
          <a:prstGeom prst="rect">
            <a:avLst/>
          </a:prstGeom>
        </p:spPr>
        <p:txBody>
          <a:bodyPr wrap="square">
            <a:spAutoFit/>
          </a:bodyPr>
          <a:lstStyle/>
          <a:p>
            <a:r>
              <a:rPr lang="fr-FR" sz="2000" b="1" i="0" dirty="0" smtClean="0">
                <a:solidFill>
                  <a:srgbClr val="000000"/>
                </a:solidFill>
                <a:effectLst/>
                <a:latin typeface="Source Sans 3"/>
              </a:rPr>
              <a:t>2. Petit déjeuner israélien</a:t>
            </a:r>
          </a:p>
          <a:p>
            <a:r>
              <a:rPr lang="fr-FR" sz="2000" dirty="0" smtClean="0"/>
              <a:t/>
            </a:r>
            <a:br>
              <a:rPr lang="fr-FR" sz="2000" dirty="0" smtClean="0"/>
            </a:br>
            <a:r>
              <a:rPr lang="fr-FR" sz="2000" b="0" i="0" dirty="0" smtClean="0">
                <a:solidFill>
                  <a:srgbClr val="000000"/>
                </a:solidFill>
                <a:effectLst/>
                <a:latin typeface="Source Sans 3"/>
              </a:rPr>
              <a:t>Le petit déjeuner israélien est composé de produits frais : pain frais, variété de fromages, jus de fruits frais, olives, et beurre sont ce que l'on retrouve le plus sur les plateaux repas israéliens.</a:t>
            </a:r>
            <a:endParaRPr lang="fr-FR" sz="2000" dirty="0"/>
          </a:p>
        </p:txBody>
      </p:sp>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41902" y="0"/>
            <a:ext cx="7164000" cy="5105400"/>
          </a:xfrm>
          <a:prstGeom prst="rect">
            <a:avLst/>
          </a:prstGeom>
        </p:spPr>
      </p:pic>
    </p:spTree>
    <p:extLst>
      <p:ext uri="{BB962C8B-B14F-4D97-AF65-F5344CB8AC3E}">
        <p14:creationId xmlns:p14="http://schemas.microsoft.com/office/powerpoint/2010/main" val="305306228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 y="0"/>
            <a:ext cx="12192001" cy="6842924"/>
          </a:xfrm>
          <a:prstGeom prst="rect">
            <a:avLst/>
          </a:prstGeom>
        </p:spPr>
      </p:pic>
      <p:sp>
        <p:nvSpPr>
          <p:cNvPr id="3" name="Rectangle 2"/>
          <p:cNvSpPr/>
          <p:nvPr/>
        </p:nvSpPr>
        <p:spPr>
          <a:xfrm>
            <a:off x="317500" y="824637"/>
            <a:ext cx="4521198" cy="2554545"/>
          </a:xfrm>
          <a:prstGeom prst="rect">
            <a:avLst/>
          </a:prstGeom>
        </p:spPr>
        <p:txBody>
          <a:bodyPr wrap="square">
            <a:spAutoFit/>
          </a:bodyPr>
          <a:lstStyle/>
          <a:p>
            <a:r>
              <a:rPr lang="fr-FR" sz="2000" b="1" i="0" dirty="0" smtClean="0">
                <a:solidFill>
                  <a:srgbClr val="000000"/>
                </a:solidFill>
                <a:effectLst/>
                <a:latin typeface="Source Sans 3"/>
              </a:rPr>
              <a:t>3. Le petit déjeuner polonais</a:t>
            </a:r>
          </a:p>
          <a:p>
            <a:r>
              <a:rPr lang="fr-FR" sz="2000" dirty="0" smtClean="0"/>
              <a:t/>
            </a:r>
            <a:br>
              <a:rPr lang="fr-FR" sz="2000" dirty="0" smtClean="0"/>
            </a:br>
            <a:r>
              <a:rPr lang="fr-FR" sz="2000" b="0" i="0" dirty="0" smtClean="0">
                <a:solidFill>
                  <a:srgbClr val="000000"/>
                </a:solidFill>
                <a:effectLst/>
                <a:latin typeface="Source Sans 3"/>
              </a:rPr>
              <a:t>En Pologne, le petit déjeuner traditionnel donne envie ! Œufs brouillés, un peu de salade, galettes de pommes de terre, avec des pièces de saucisses... De quoi bien démarrer la journée.</a:t>
            </a:r>
            <a:endParaRPr lang="fr-FR" sz="2000" dirty="0"/>
          </a:p>
        </p:txBody>
      </p:sp>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38699" y="0"/>
            <a:ext cx="7353299" cy="4660900"/>
          </a:xfrm>
          <a:prstGeom prst="rect">
            <a:avLst/>
          </a:prstGeom>
        </p:spPr>
      </p:pic>
    </p:spTree>
    <p:extLst>
      <p:ext uri="{BB962C8B-B14F-4D97-AF65-F5344CB8AC3E}">
        <p14:creationId xmlns:p14="http://schemas.microsoft.com/office/powerpoint/2010/main" val="414436566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 y="0"/>
            <a:ext cx="12192001" cy="6842350"/>
          </a:xfrm>
          <a:prstGeom prst="rect">
            <a:avLst/>
          </a:prstGeom>
        </p:spPr>
      </p:pic>
      <p:sp>
        <p:nvSpPr>
          <p:cNvPr id="3" name="Rectangle 2"/>
          <p:cNvSpPr/>
          <p:nvPr/>
        </p:nvSpPr>
        <p:spPr>
          <a:xfrm>
            <a:off x="406400" y="952838"/>
            <a:ext cx="4813300" cy="3170099"/>
          </a:xfrm>
          <a:prstGeom prst="rect">
            <a:avLst/>
          </a:prstGeom>
        </p:spPr>
        <p:txBody>
          <a:bodyPr wrap="square">
            <a:spAutoFit/>
          </a:bodyPr>
          <a:lstStyle/>
          <a:p>
            <a:r>
              <a:rPr lang="fr-FR" sz="2000" b="1" i="0" dirty="0" smtClean="0">
                <a:solidFill>
                  <a:srgbClr val="000000"/>
                </a:solidFill>
                <a:effectLst/>
                <a:latin typeface="Source Sans 3"/>
              </a:rPr>
              <a:t>4. Un délicieux petit déjeuner marocain</a:t>
            </a:r>
          </a:p>
          <a:p>
            <a:r>
              <a:rPr lang="fr-FR" sz="2000" dirty="0" smtClean="0"/>
              <a:t/>
            </a:r>
            <a:br>
              <a:rPr lang="fr-FR" sz="2000" dirty="0" smtClean="0"/>
            </a:br>
            <a:r>
              <a:rPr lang="fr-FR" sz="2000" b="0" i="0" dirty="0" smtClean="0">
                <a:solidFill>
                  <a:srgbClr val="000000"/>
                </a:solidFill>
                <a:effectLst/>
                <a:latin typeface="Source Sans 3"/>
              </a:rPr>
              <a:t>Au Maroc, le premier repas de la journée se compose de différents pains, petites crêpes, de fromage et de beurre, accompagnés parfois de confitures parfumées. Les marocains ont des spécialités de pains très variées, dont une galette de semoule appelée </a:t>
            </a:r>
            <a:r>
              <a:rPr lang="fr-FR" sz="2000" b="0" i="0" dirty="0" err="1" smtClean="0">
                <a:solidFill>
                  <a:srgbClr val="000000"/>
                </a:solidFill>
                <a:effectLst/>
                <a:latin typeface="Source Sans 3"/>
              </a:rPr>
              <a:t>Baghir</a:t>
            </a:r>
            <a:r>
              <a:rPr lang="fr-FR" sz="2000" b="0" i="0" dirty="0" smtClean="0">
                <a:solidFill>
                  <a:srgbClr val="000000"/>
                </a:solidFill>
                <a:effectLst/>
                <a:latin typeface="Source Sans 3"/>
              </a:rPr>
              <a:t>.</a:t>
            </a:r>
            <a:endParaRPr lang="fr-FR" sz="2000" dirty="0"/>
          </a:p>
        </p:txBody>
      </p:sp>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63429" y="0"/>
            <a:ext cx="6828571" cy="4552381"/>
          </a:xfrm>
          <a:prstGeom prst="rect">
            <a:avLst/>
          </a:prstGeom>
        </p:spPr>
      </p:pic>
    </p:spTree>
    <p:extLst>
      <p:ext uri="{BB962C8B-B14F-4D97-AF65-F5344CB8AC3E}">
        <p14:creationId xmlns:p14="http://schemas.microsoft.com/office/powerpoint/2010/main" val="129712283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7"/>
            <a:ext cx="12192000" cy="6859125"/>
          </a:xfrm>
          <a:prstGeom prst="rect">
            <a:avLst/>
          </a:prstGeom>
        </p:spPr>
      </p:pic>
      <p:sp>
        <p:nvSpPr>
          <p:cNvPr id="5" name="Rectangle 4"/>
          <p:cNvSpPr/>
          <p:nvPr/>
        </p:nvSpPr>
        <p:spPr>
          <a:xfrm>
            <a:off x="444500" y="1231037"/>
            <a:ext cx="4394200" cy="2554545"/>
          </a:xfrm>
          <a:prstGeom prst="rect">
            <a:avLst/>
          </a:prstGeom>
        </p:spPr>
        <p:txBody>
          <a:bodyPr wrap="square">
            <a:spAutoFit/>
          </a:bodyPr>
          <a:lstStyle/>
          <a:p>
            <a:r>
              <a:rPr lang="fr-FR" sz="2000" b="1" i="0" dirty="0" smtClean="0">
                <a:solidFill>
                  <a:srgbClr val="000000"/>
                </a:solidFill>
                <a:effectLst/>
                <a:latin typeface="Source Sans 3"/>
              </a:rPr>
              <a:t>5. Petit déjeuner hawaiien</a:t>
            </a:r>
          </a:p>
          <a:p>
            <a:r>
              <a:rPr lang="fr-FR" sz="2000" dirty="0" smtClean="0"/>
              <a:t/>
            </a:r>
            <a:br>
              <a:rPr lang="fr-FR" sz="2000" dirty="0" smtClean="0"/>
            </a:br>
            <a:r>
              <a:rPr lang="fr-FR" sz="2000" b="0" i="0" dirty="0" smtClean="0">
                <a:solidFill>
                  <a:srgbClr val="000000"/>
                </a:solidFill>
                <a:effectLst/>
                <a:latin typeface="Source Sans 3"/>
              </a:rPr>
              <a:t>A Hawaii, on mange équilibré dès le matin. Les Hawaiiens mangent aussi un petit morceau de pain au petit déjeuner, mais ils ont surtout un large choix de fruits qui poussent toute l'année...</a:t>
            </a:r>
            <a:endParaRPr lang="fr-FR" sz="2000" dirty="0"/>
          </a:p>
        </p:txBody>
      </p:sp>
      <p:pic>
        <p:nvPicPr>
          <p:cNvPr id="6" name="Imag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80000" y="-57"/>
            <a:ext cx="7092000" cy="5319000"/>
          </a:xfrm>
          <a:prstGeom prst="rect">
            <a:avLst/>
          </a:prstGeom>
        </p:spPr>
      </p:pic>
    </p:spTree>
    <p:extLst>
      <p:ext uri="{BB962C8B-B14F-4D97-AF65-F5344CB8AC3E}">
        <p14:creationId xmlns:p14="http://schemas.microsoft.com/office/powerpoint/2010/main" val="156358761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 y="-73"/>
            <a:ext cx="12192001" cy="6850939"/>
          </a:xfrm>
          <a:prstGeom prst="rect">
            <a:avLst/>
          </a:prstGeom>
        </p:spPr>
      </p:pic>
      <p:sp>
        <p:nvSpPr>
          <p:cNvPr id="3" name="Rectangle 2"/>
          <p:cNvSpPr/>
          <p:nvPr/>
        </p:nvSpPr>
        <p:spPr>
          <a:xfrm>
            <a:off x="304800" y="811937"/>
            <a:ext cx="5207000" cy="2246769"/>
          </a:xfrm>
          <a:prstGeom prst="rect">
            <a:avLst/>
          </a:prstGeom>
        </p:spPr>
        <p:txBody>
          <a:bodyPr wrap="square">
            <a:spAutoFit/>
          </a:bodyPr>
          <a:lstStyle/>
          <a:p>
            <a:r>
              <a:rPr lang="fr-FR" sz="2000" b="1" i="0" dirty="0" smtClean="0">
                <a:solidFill>
                  <a:srgbClr val="000000"/>
                </a:solidFill>
                <a:effectLst/>
                <a:latin typeface="Source Sans 3"/>
              </a:rPr>
              <a:t>6. Le petit déjeuner italien</a:t>
            </a:r>
          </a:p>
          <a:p>
            <a:r>
              <a:rPr lang="fr-FR" sz="2000" dirty="0" smtClean="0"/>
              <a:t/>
            </a:r>
            <a:br>
              <a:rPr lang="fr-FR" sz="2000" dirty="0" smtClean="0"/>
            </a:br>
            <a:r>
              <a:rPr lang="fr-FR" sz="2000" b="0" i="0" dirty="0" smtClean="0">
                <a:solidFill>
                  <a:srgbClr val="000000"/>
                </a:solidFill>
                <a:effectLst/>
                <a:latin typeface="Source Sans 3"/>
              </a:rPr>
              <a:t>A croire que les pâtes et les pizzas du midi et du soir font qu'un petit déjeuner léger s'impose! Ici, un rapide '</a:t>
            </a:r>
            <a:r>
              <a:rPr lang="fr-FR" sz="2000" b="0" i="0" dirty="0" err="1" smtClean="0">
                <a:solidFill>
                  <a:srgbClr val="000000"/>
                </a:solidFill>
                <a:effectLst/>
                <a:latin typeface="Source Sans 3"/>
              </a:rPr>
              <a:t>Cappucino</a:t>
            </a:r>
            <a:r>
              <a:rPr lang="fr-FR" sz="2000" b="0" i="0" dirty="0" smtClean="0">
                <a:solidFill>
                  <a:srgbClr val="000000"/>
                </a:solidFill>
                <a:effectLst/>
                <a:latin typeface="Source Sans 3"/>
              </a:rPr>
              <a:t> e </a:t>
            </a:r>
            <a:r>
              <a:rPr lang="fr-FR" sz="2000" b="0" i="0" dirty="0" err="1" smtClean="0">
                <a:solidFill>
                  <a:srgbClr val="000000"/>
                </a:solidFill>
                <a:effectLst/>
                <a:latin typeface="Source Sans 3"/>
              </a:rPr>
              <a:t>cornetto</a:t>
            </a:r>
            <a:r>
              <a:rPr lang="fr-FR" sz="2000" b="0" i="0" dirty="0" smtClean="0">
                <a:solidFill>
                  <a:srgbClr val="000000"/>
                </a:solidFill>
                <a:effectLst/>
                <a:latin typeface="Source Sans 3"/>
              </a:rPr>
              <a:t>', soit un </a:t>
            </a:r>
            <a:r>
              <a:rPr lang="fr-FR" sz="2000" b="0" i="0" dirty="0" err="1" smtClean="0">
                <a:solidFill>
                  <a:srgbClr val="000000"/>
                </a:solidFill>
                <a:effectLst/>
                <a:latin typeface="Source Sans 3"/>
              </a:rPr>
              <a:t>cappucino</a:t>
            </a:r>
            <a:r>
              <a:rPr lang="fr-FR" sz="2000" b="0" i="0" dirty="0" smtClean="0">
                <a:solidFill>
                  <a:srgbClr val="000000"/>
                </a:solidFill>
                <a:effectLst/>
                <a:latin typeface="Source Sans 3"/>
              </a:rPr>
              <a:t> accompagné d'un croissant.</a:t>
            </a:r>
            <a:endParaRPr lang="fr-FR" sz="2000" dirty="0"/>
          </a:p>
        </p:txBody>
      </p:sp>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37614" y="0"/>
            <a:ext cx="6828571" cy="4866667"/>
          </a:xfrm>
          <a:prstGeom prst="rect">
            <a:avLst/>
          </a:prstGeom>
        </p:spPr>
      </p:pic>
    </p:spTree>
    <p:extLst>
      <p:ext uri="{BB962C8B-B14F-4D97-AF65-F5344CB8AC3E}">
        <p14:creationId xmlns:p14="http://schemas.microsoft.com/office/powerpoint/2010/main" val="193535480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 y="0"/>
            <a:ext cx="12192001" cy="6842924"/>
          </a:xfrm>
          <a:prstGeom prst="rect">
            <a:avLst/>
          </a:prstGeom>
        </p:spPr>
      </p:pic>
      <p:sp>
        <p:nvSpPr>
          <p:cNvPr id="3" name="Rectangle 2"/>
          <p:cNvSpPr/>
          <p:nvPr/>
        </p:nvSpPr>
        <p:spPr>
          <a:xfrm>
            <a:off x="444500" y="979438"/>
            <a:ext cx="5334000" cy="2862322"/>
          </a:xfrm>
          <a:prstGeom prst="rect">
            <a:avLst/>
          </a:prstGeom>
        </p:spPr>
        <p:txBody>
          <a:bodyPr wrap="square">
            <a:spAutoFit/>
          </a:bodyPr>
          <a:lstStyle/>
          <a:p>
            <a:r>
              <a:rPr lang="fr-FR" sz="2000" b="1" i="0" dirty="0" smtClean="0">
                <a:solidFill>
                  <a:srgbClr val="000000"/>
                </a:solidFill>
                <a:effectLst/>
                <a:latin typeface="Source Sans 3"/>
              </a:rPr>
              <a:t>7. Petit déjeuner philippin</a:t>
            </a:r>
          </a:p>
          <a:p>
            <a:r>
              <a:rPr lang="fr-FR" sz="2000" dirty="0" smtClean="0"/>
              <a:t/>
            </a:r>
            <a:br>
              <a:rPr lang="fr-FR" sz="2000" dirty="0" smtClean="0"/>
            </a:br>
            <a:r>
              <a:rPr lang="fr-FR" sz="2000" b="0" i="0" dirty="0" smtClean="0">
                <a:solidFill>
                  <a:srgbClr val="000000"/>
                </a:solidFill>
                <a:effectLst/>
                <a:latin typeface="Source Sans 3"/>
              </a:rPr>
              <a:t>Aux Philippines, le petit </a:t>
            </a:r>
            <a:r>
              <a:rPr lang="fr-FR" sz="2000" b="0" i="0" dirty="0" err="1" smtClean="0">
                <a:solidFill>
                  <a:srgbClr val="000000"/>
                </a:solidFill>
                <a:effectLst/>
                <a:latin typeface="Source Sans 3"/>
              </a:rPr>
              <a:t>déj</a:t>
            </a:r>
            <a:r>
              <a:rPr lang="fr-FR" sz="2000" b="0" i="0" dirty="0" smtClean="0">
                <a:solidFill>
                  <a:srgbClr val="000000"/>
                </a:solidFill>
                <a:effectLst/>
                <a:latin typeface="Source Sans 3"/>
              </a:rPr>
              <a:t> n'est composé que de fruits locaux. Les mangues y sont très populaires. Pour garder de l'énergie toute la journée, le riz est le top du top, avec les petites sauces que l'on peut voir. L'autre plat local, le '</a:t>
            </a:r>
            <a:r>
              <a:rPr lang="fr-FR" sz="2000" b="0" i="0" dirty="0" err="1" smtClean="0">
                <a:solidFill>
                  <a:srgbClr val="000000"/>
                </a:solidFill>
                <a:effectLst/>
                <a:latin typeface="Source Sans 3"/>
              </a:rPr>
              <a:t>sinangag</a:t>
            </a:r>
            <a:r>
              <a:rPr lang="fr-FR" sz="2000" b="0" i="0" dirty="0" smtClean="0">
                <a:solidFill>
                  <a:srgbClr val="000000"/>
                </a:solidFill>
                <a:effectLst/>
                <a:latin typeface="Source Sans 3"/>
              </a:rPr>
              <a:t>', une combinaison d'</a:t>
            </a:r>
            <a:r>
              <a:rPr lang="fr-FR" sz="2000" b="0" i="0" dirty="0" err="1" smtClean="0">
                <a:solidFill>
                  <a:srgbClr val="000000"/>
                </a:solidFill>
                <a:effectLst/>
                <a:latin typeface="Source Sans 3"/>
              </a:rPr>
              <a:t>oeufs</a:t>
            </a:r>
            <a:r>
              <a:rPr lang="fr-FR" sz="2000" b="0" i="0" dirty="0" smtClean="0">
                <a:solidFill>
                  <a:srgbClr val="000000"/>
                </a:solidFill>
                <a:effectLst/>
                <a:latin typeface="Source Sans 3"/>
              </a:rPr>
              <a:t>, de viande et de haricots.</a:t>
            </a:r>
            <a:endParaRPr lang="fr-FR" sz="2000" dirty="0"/>
          </a:p>
        </p:txBody>
      </p:sp>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78500" y="0"/>
            <a:ext cx="6408000" cy="4648200"/>
          </a:xfrm>
          <a:prstGeom prst="rect">
            <a:avLst/>
          </a:prstGeom>
        </p:spPr>
      </p:pic>
    </p:spTree>
    <p:extLst>
      <p:ext uri="{BB962C8B-B14F-4D97-AF65-F5344CB8AC3E}">
        <p14:creationId xmlns:p14="http://schemas.microsoft.com/office/powerpoint/2010/main" val="336609679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 y="0"/>
            <a:ext cx="12192001" cy="6842350"/>
          </a:xfrm>
          <a:prstGeom prst="rect">
            <a:avLst/>
          </a:prstGeom>
        </p:spPr>
      </p:pic>
      <p:sp>
        <p:nvSpPr>
          <p:cNvPr id="3" name="Rectangle 2"/>
          <p:cNvSpPr/>
          <p:nvPr/>
        </p:nvSpPr>
        <p:spPr>
          <a:xfrm>
            <a:off x="584200" y="723037"/>
            <a:ext cx="4597400" cy="2554545"/>
          </a:xfrm>
          <a:prstGeom prst="rect">
            <a:avLst/>
          </a:prstGeom>
        </p:spPr>
        <p:txBody>
          <a:bodyPr wrap="square">
            <a:spAutoFit/>
          </a:bodyPr>
          <a:lstStyle/>
          <a:p>
            <a:r>
              <a:rPr lang="fr-FR" sz="2000" b="1" i="0" dirty="0" smtClean="0">
                <a:solidFill>
                  <a:srgbClr val="000000"/>
                </a:solidFill>
                <a:effectLst/>
                <a:latin typeface="Source Sans 3"/>
              </a:rPr>
              <a:t>8. Petit déjeuner allemand</a:t>
            </a:r>
          </a:p>
          <a:p>
            <a:r>
              <a:rPr lang="fr-FR" sz="2000" dirty="0" smtClean="0"/>
              <a:t/>
            </a:r>
            <a:br>
              <a:rPr lang="fr-FR" sz="2000" dirty="0" smtClean="0"/>
            </a:br>
            <a:r>
              <a:rPr lang="fr-FR" sz="2000" b="0" i="0" dirty="0" smtClean="0">
                <a:solidFill>
                  <a:srgbClr val="000000"/>
                </a:solidFill>
                <a:effectLst/>
                <a:latin typeface="Source Sans 3"/>
              </a:rPr>
              <a:t>Ce n'est pas seulement un cliché : charcuterie et fromages au programme, c'est le petit déjeuner traditionnel de nos voisins allemands. Le tout accompagné de pain bien sûr, et d'un bon café.</a:t>
            </a:r>
            <a:endParaRPr lang="fr-FR" sz="2000" dirty="0"/>
          </a:p>
        </p:txBody>
      </p:sp>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23999" y="0"/>
            <a:ext cx="6768000" cy="4504959"/>
          </a:xfrm>
          <a:prstGeom prst="rect">
            <a:avLst/>
          </a:prstGeom>
        </p:spPr>
      </p:pic>
    </p:spTree>
    <p:extLst>
      <p:ext uri="{BB962C8B-B14F-4D97-AF65-F5344CB8AC3E}">
        <p14:creationId xmlns:p14="http://schemas.microsoft.com/office/powerpoint/2010/main" val="419258329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7"/>
            <a:ext cx="12192000" cy="6859125"/>
          </a:xfrm>
          <a:prstGeom prst="rect">
            <a:avLst/>
          </a:prstGeom>
        </p:spPr>
      </p:pic>
      <p:sp>
        <p:nvSpPr>
          <p:cNvPr id="3" name="Rectangle 2"/>
          <p:cNvSpPr/>
          <p:nvPr/>
        </p:nvSpPr>
        <p:spPr>
          <a:xfrm>
            <a:off x="107950" y="3290561"/>
            <a:ext cx="7800100" cy="2031325"/>
          </a:xfrm>
          <a:prstGeom prst="rect">
            <a:avLst/>
          </a:prstGeom>
        </p:spPr>
        <p:txBody>
          <a:bodyPr wrap="square">
            <a:spAutoFit/>
          </a:bodyPr>
          <a:lstStyle/>
          <a:p>
            <a:r>
              <a:rPr lang="fr-FR" b="1" i="0" dirty="0" smtClean="0">
                <a:solidFill>
                  <a:srgbClr val="000000"/>
                </a:solidFill>
                <a:effectLst/>
                <a:latin typeface="Source Sans 3"/>
              </a:rPr>
              <a:t>9. Le petit déjeuner français ,deux Ecoles,</a:t>
            </a:r>
          </a:p>
          <a:p>
            <a:endParaRPr lang="fr-FR" b="1" i="0" dirty="0" smtClean="0">
              <a:solidFill>
                <a:srgbClr val="000000"/>
              </a:solidFill>
              <a:effectLst/>
              <a:latin typeface="Source Sans 3"/>
            </a:endParaRPr>
          </a:p>
          <a:p>
            <a:r>
              <a:rPr lang="fr-FR" b="0" i="0" dirty="0" smtClean="0">
                <a:solidFill>
                  <a:srgbClr val="000000"/>
                </a:solidFill>
                <a:effectLst/>
                <a:latin typeface="Source Sans 3"/>
              </a:rPr>
              <a:t>Celui-là aussi, vous connaissez probablement ! Il y a le mythique croissant, mais aussi toutes sortes de viennoiseries : pains au chocolat (chocolatine) , pains aux raisins, cannelés, mais il peut être aussi accompagné d'un bon chocolat chaud, d'un jus de fruit où baguette jambon, beurre fromage de </a:t>
            </a:r>
            <a:r>
              <a:rPr lang="fr-FR" b="0" i="0" dirty="0" err="1" smtClean="0">
                <a:solidFill>
                  <a:srgbClr val="000000"/>
                </a:solidFill>
                <a:effectLst/>
                <a:latin typeface="Source Sans 3"/>
              </a:rPr>
              <a:t>tartines,et</a:t>
            </a:r>
            <a:r>
              <a:rPr lang="fr-FR" b="0" i="0" dirty="0" smtClean="0">
                <a:solidFill>
                  <a:srgbClr val="000000"/>
                </a:solidFill>
                <a:effectLst/>
                <a:latin typeface="Source Sans 3"/>
              </a:rPr>
              <a:t> café Bref, le petit déjeuner à la française!</a:t>
            </a:r>
            <a:endParaRPr lang="fr-FR" dirty="0"/>
          </a:p>
        </p:txBody>
      </p:sp>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16000" y="0"/>
            <a:ext cx="4176000" cy="5384800"/>
          </a:xfrm>
          <a:prstGeom prst="rect">
            <a:avLst/>
          </a:prstGeom>
        </p:spPr>
      </p:pic>
      <p:pic>
        <p:nvPicPr>
          <p:cNvPr id="5" name="Imag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64000" y="0"/>
            <a:ext cx="4932000" cy="3290561"/>
          </a:xfrm>
          <a:prstGeom prst="rect">
            <a:avLst/>
          </a:prstGeom>
        </p:spPr>
      </p:pic>
    </p:spTree>
    <p:extLst>
      <p:ext uri="{BB962C8B-B14F-4D97-AF65-F5344CB8AC3E}">
        <p14:creationId xmlns:p14="http://schemas.microsoft.com/office/powerpoint/2010/main" val="409022772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 y="-73"/>
            <a:ext cx="12192001" cy="6850939"/>
          </a:xfrm>
          <a:prstGeom prst="rect">
            <a:avLst/>
          </a:prstGeom>
        </p:spPr>
      </p:pic>
      <p:sp>
        <p:nvSpPr>
          <p:cNvPr id="3" name="Rectangle 2"/>
          <p:cNvSpPr/>
          <p:nvPr/>
        </p:nvSpPr>
        <p:spPr>
          <a:xfrm>
            <a:off x="444500" y="786537"/>
            <a:ext cx="5651497" cy="1938992"/>
          </a:xfrm>
          <a:prstGeom prst="rect">
            <a:avLst/>
          </a:prstGeom>
        </p:spPr>
        <p:txBody>
          <a:bodyPr wrap="square">
            <a:spAutoFit/>
          </a:bodyPr>
          <a:lstStyle/>
          <a:p>
            <a:r>
              <a:rPr lang="fr-FR" sz="2000" b="1" i="0" dirty="0" smtClean="0">
                <a:solidFill>
                  <a:srgbClr val="000000"/>
                </a:solidFill>
                <a:effectLst/>
                <a:latin typeface="Source Sans 3"/>
              </a:rPr>
              <a:t>10. Le petit déjeuner indien</a:t>
            </a:r>
          </a:p>
          <a:p>
            <a:r>
              <a:rPr lang="fr-FR" sz="2000" dirty="0" smtClean="0"/>
              <a:t/>
            </a:r>
            <a:br>
              <a:rPr lang="fr-FR" sz="2000" dirty="0" smtClean="0"/>
            </a:br>
            <a:r>
              <a:rPr lang="fr-FR" sz="2000" b="0" i="0" dirty="0" smtClean="0">
                <a:solidFill>
                  <a:srgbClr val="000000"/>
                </a:solidFill>
                <a:effectLst/>
                <a:latin typeface="Source Sans 3"/>
              </a:rPr>
              <a:t>Ici, on a des patates grillées, du tofu indien, des lentilles, de la banane, des petits pois, et du pain. Selon les régions, les spécialités varient, mais celui-là donne bien envie !</a:t>
            </a:r>
            <a:endParaRPr lang="fr-FR" sz="2000" dirty="0"/>
          </a:p>
        </p:txBody>
      </p:sp>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5998" y="0"/>
            <a:ext cx="6096000" cy="4067175"/>
          </a:xfrm>
          <a:prstGeom prst="rect">
            <a:avLst/>
          </a:prstGeom>
        </p:spPr>
      </p:pic>
    </p:spTree>
    <p:extLst>
      <p:ext uri="{BB962C8B-B14F-4D97-AF65-F5344CB8AC3E}">
        <p14:creationId xmlns:p14="http://schemas.microsoft.com/office/powerpoint/2010/main" val="144526822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 y="0"/>
            <a:ext cx="12192001" cy="6842924"/>
          </a:xfrm>
          <a:prstGeom prst="rect">
            <a:avLst/>
          </a:prstGeom>
        </p:spPr>
      </p:pic>
      <p:sp>
        <p:nvSpPr>
          <p:cNvPr id="3" name="Rectangle 2"/>
          <p:cNvSpPr/>
          <p:nvPr/>
        </p:nvSpPr>
        <p:spPr>
          <a:xfrm>
            <a:off x="266999" y="63500"/>
            <a:ext cx="4457401" cy="2862322"/>
          </a:xfrm>
          <a:prstGeom prst="rect">
            <a:avLst/>
          </a:prstGeom>
        </p:spPr>
        <p:txBody>
          <a:bodyPr wrap="square">
            <a:spAutoFit/>
          </a:bodyPr>
          <a:lstStyle/>
          <a:p>
            <a:pPr fontAlgn="base"/>
            <a:r>
              <a:rPr lang="fr-FR" b="1" i="0" dirty="0" smtClean="0">
                <a:solidFill>
                  <a:srgbClr val="373535"/>
                </a:solidFill>
                <a:effectLst/>
                <a:latin typeface="Manrope"/>
              </a:rPr>
              <a:t>Le « </a:t>
            </a:r>
            <a:r>
              <a:rPr lang="fr-FR" b="1" i="0" dirty="0" err="1" smtClean="0">
                <a:solidFill>
                  <a:srgbClr val="373535"/>
                </a:solidFill>
                <a:effectLst/>
                <a:latin typeface="Manrope"/>
              </a:rPr>
              <a:t>cafe</a:t>
            </a:r>
            <a:r>
              <a:rPr lang="fr-FR" b="1" i="0" dirty="0" smtClean="0">
                <a:solidFill>
                  <a:srgbClr val="373535"/>
                </a:solidFill>
                <a:effectLst/>
                <a:latin typeface="Manrope"/>
              </a:rPr>
              <a:t> con </a:t>
            </a:r>
            <a:r>
              <a:rPr lang="fr-FR" b="1" i="0" dirty="0" err="1" smtClean="0">
                <a:solidFill>
                  <a:srgbClr val="373535"/>
                </a:solidFill>
                <a:effectLst/>
                <a:latin typeface="Manrope"/>
              </a:rPr>
              <a:t>leche</a:t>
            </a:r>
            <a:r>
              <a:rPr lang="fr-FR" b="1" i="0" dirty="0" smtClean="0">
                <a:solidFill>
                  <a:srgbClr val="373535"/>
                </a:solidFill>
                <a:effectLst/>
                <a:latin typeface="Manrope"/>
              </a:rPr>
              <a:t> » pour démarrer la journée : une institution !</a:t>
            </a:r>
          </a:p>
          <a:p>
            <a:pPr fontAlgn="base"/>
            <a:r>
              <a:rPr lang="fr-FR" b="1" i="0" dirty="0" smtClean="0">
                <a:solidFill>
                  <a:srgbClr val="373535"/>
                </a:solidFill>
                <a:effectLst/>
                <a:latin typeface="source_serif_proregular"/>
              </a:rPr>
              <a:t>Rares sont les Espagnols prenant un petit-déjeuner (</a:t>
            </a:r>
            <a:r>
              <a:rPr lang="fr-FR" b="1" i="0" dirty="0" err="1" smtClean="0">
                <a:solidFill>
                  <a:srgbClr val="373535"/>
                </a:solidFill>
                <a:effectLst/>
                <a:latin typeface="source_serif_proregular"/>
              </a:rPr>
              <a:t>desayuno</a:t>
            </a:r>
            <a:r>
              <a:rPr lang="fr-FR" b="1" i="0" dirty="0" smtClean="0">
                <a:solidFill>
                  <a:srgbClr val="373535"/>
                </a:solidFill>
                <a:effectLst/>
                <a:latin typeface="source_serif_proregular"/>
              </a:rPr>
              <a:t>) copieux avant de partir travailler : pour la plupart d’entre eux, la journée commence par un simple </a:t>
            </a:r>
            <a:r>
              <a:rPr lang="fr-FR" b="1" i="0" dirty="0" err="1" smtClean="0">
                <a:solidFill>
                  <a:srgbClr val="373535"/>
                </a:solidFill>
                <a:effectLst/>
                <a:latin typeface="source_serif_proregular"/>
              </a:rPr>
              <a:t>cafe</a:t>
            </a:r>
            <a:r>
              <a:rPr lang="fr-FR" b="1" i="0" dirty="0" smtClean="0">
                <a:solidFill>
                  <a:srgbClr val="373535"/>
                </a:solidFill>
                <a:effectLst/>
                <a:latin typeface="source_serif_proregular"/>
              </a:rPr>
              <a:t> con </a:t>
            </a:r>
            <a:r>
              <a:rPr lang="fr-FR" b="1" i="0" dirty="0" err="1" smtClean="0">
                <a:solidFill>
                  <a:srgbClr val="373535"/>
                </a:solidFill>
                <a:effectLst/>
                <a:latin typeface="source_serif_proregular"/>
              </a:rPr>
              <a:t>leche</a:t>
            </a:r>
            <a:r>
              <a:rPr lang="fr-FR" b="1" i="0" dirty="0" smtClean="0">
                <a:solidFill>
                  <a:srgbClr val="373535"/>
                </a:solidFill>
                <a:effectLst/>
                <a:latin typeface="source_serif_proregular"/>
              </a:rPr>
              <a:t> (</a:t>
            </a:r>
            <a:r>
              <a:rPr lang="fr-FR" b="1" i="0" u="sng" dirty="0" smtClean="0">
                <a:solidFill>
                  <a:srgbClr val="5B8EDF"/>
                </a:solidFill>
                <a:effectLst/>
                <a:latin typeface="source_serif_proregular"/>
                <a:hlinkClick r:id="rId3" tooltip="Un café aux produits laitiers, s'il vous plaît ! "/>
              </a:rPr>
              <a:t>café au lait</a:t>
            </a:r>
            <a:r>
              <a:rPr lang="fr-FR" b="1" i="0" dirty="0" smtClean="0">
                <a:solidFill>
                  <a:srgbClr val="373535"/>
                </a:solidFill>
                <a:effectLst/>
                <a:latin typeface="source_serif_proregular"/>
              </a:rPr>
              <a:t>) généralement bu dans un verre, à la maison ou au comptoir d’un bar populaire.</a:t>
            </a:r>
            <a:endParaRPr lang="fr-FR" b="1" i="0" dirty="0">
              <a:solidFill>
                <a:srgbClr val="373535"/>
              </a:solidFill>
              <a:effectLst/>
              <a:latin typeface="source_serif_proregular"/>
            </a:endParaRPr>
          </a:p>
        </p:txBody>
      </p:sp>
      <p:pic>
        <p:nvPicPr>
          <p:cNvPr id="4" name="Imag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863198" y="63503"/>
            <a:ext cx="3240000" cy="2524423"/>
          </a:xfrm>
          <a:prstGeom prst="rect">
            <a:avLst/>
          </a:prstGeom>
        </p:spPr>
      </p:pic>
      <p:sp>
        <p:nvSpPr>
          <p:cNvPr id="5" name="Rectangle 4"/>
          <p:cNvSpPr/>
          <p:nvPr/>
        </p:nvSpPr>
        <p:spPr>
          <a:xfrm>
            <a:off x="266999" y="3023059"/>
            <a:ext cx="6096000" cy="3416320"/>
          </a:xfrm>
          <a:prstGeom prst="rect">
            <a:avLst/>
          </a:prstGeom>
        </p:spPr>
        <p:txBody>
          <a:bodyPr>
            <a:spAutoFit/>
          </a:bodyPr>
          <a:lstStyle/>
          <a:p>
            <a:pPr fontAlgn="base"/>
            <a:r>
              <a:rPr lang="fr-FR" b="1" i="0" dirty="0" smtClean="0">
                <a:solidFill>
                  <a:schemeClr val="bg1"/>
                </a:solidFill>
                <a:effectLst/>
                <a:latin typeface="Manrope"/>
              </a:rPr>
              <a:t>Une pause salée en milieu de matinée</a:t>
            </a:r>
          </a:p>
          <a:p>
            <a:pPr fontAlgn="base"/>
            <a:r>
              <a:rPr lang="fr-FR" b="1" i="0" dirty="0" smtClean="0">
                <a:effectLst/>
                <a:latin typeface="source_serif_proregular"/>
              </a:rPr>
              <a:t>Il faut savoir, en effet, que les Espagnols prennent leur repas de midi… vers 14 heures ! Certains salariés apprécient donc de reprendre des forces au cours d’une pause matinale à 10 ou 11 heures : c’est seulement à cette occasion que se fait l’éventuel repas du matin, dans un bar ou une cafétéria proche du bureau. Mais on est loin des tartines à la française : en Espagne, les en-cas salés sont rois ! Tortilla (omelette aux pommes de terre), </a:t>
            </a:r>
            <a:r>
              <a:rPr lang="fr-FR" b="1" i="0" dirty="0" err="1" smtClean="0">
                <a:effectLst/>
                <a:latin typeface="source_serif_proregular"/>
              </a:rPr>
              <a:t>bocadillos</a:t>
            </a:r>
            <a:r>
              <a:rPr lang="fr-FR" b="1" i="0" dirty="0" smtClean="0">
                <a:effectLst/>
                <a:latin typeface="source_serif_proregular"/>
              </a:rPr>
              <a:t> de </a:t>
            </a:r>
            <a:r>
              <a:rPr lang="fr-FR" b="1" i="0" dirty="0" err="1" smtClean="0">
                <a:effectLst/>
                <a:latin typeface="source_serif_proregular"/>
              </a:rPr>
              <a:t>jamon</a:t>
            </a:r>
            <a:r>
              <a:rPr lang="fr-FR" b="1" i="0" dirty="0" smtClean="0">
                <a:effectLst/>
                <a:latin typeface="source_serif_proregular"/>
              </a:rPr>
              <a:t> (sandwichs au jambon), pan con tomate (pain à la tomate) sont particulièrement typiques.</a:t>
            </a:r>
            <a:endParaRPr lang="fr-FR" b="1" i="0" dirty="0">
              <a:effectLst/>
              <a:latin typeface="source_serif_proregular"/>
            </a:endParaRPr>
          </a:p>
        </p:txBody>
      </p:sp>
      <p:pic>
        <p:nvPicPr>
          <p:cNvPr id="6" name="Imag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511999" y="2733594"/>
            <a:ext cx="4680000" cy="3118050"/>
          </a:xfrm>
          <a:prstGeom prst="rect">
            <a:avLst/>
          </a:prstGeom>
        </p:spPr>
      </p:pic>
      <p:pic>
        <p:nvPicPr>
          <p:cNvPr id="7" name="Image 6"/>
          <p:cNvPicPr>
            <a:picLocks noChangeAspect="1"/>
          </p:cNvPicPr>
          <p:nvPr/>
        </p:nvPicPr>
        <p:blipFill rotWithShape="1">
          <a:blip r:embed="rId6" cstate="print">
            <a:extLst>
              <a:ext uri="{BEBA8EAE-BF5A-486C-A8C5-ECC9F3942E4B}">
                <a14:imgProps xmlns:a14="http://schemas.microsoft.com/office/drawing/2010/main">
                  <a14:imgLayer r:embed="rId7">
                    <a14:imgEffect>
                      <a14:backgroundRemoval t="0" b="89963" l="0" r="99164"/>
                    </a14:imgEffect>
                  </a14:imgLayer>
                </a14:imgProps>
              </a:ext>
              <a:ext uri="{28A0092B-C50C-407E-A947-70E740481C1C}">
                <a14:useLocalDpi xmlns:a14="http://schemas.microsoft.com/office/drawing/2010/main" val="0"/>
              </a:ext>
            </a:extLst>
          </a:blip>
          <a:srcRect l="6570" t="6859"/>
          <a:stretch/>
        </p:blipFill>
        <p:spPr>
          <a:xfrm>
            <a:off x="7548098" y="4687891"/>
            <a:ext cx="1656000" cy="1485245"/>
          </a:xfrm>
          <a:prstGeom prst="rect">
            <a:avLst/>
          </a:prstGeom>
        </p:spPr>
      </p:pic>
    </p:spTree>
    <p:extLst>
      <p:ext uri="{BB962C8B-B14F-4D97-AF65-F5344CB8AC3E}">
        <p14:creationId xmlns:p14="http://schemas.microsoft.com/office/powerpoint/2010/main" val="161526471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 y="0"/>
            <a:ext cx="12192001" cy="6842350"/>
          </a:xfrm>
          <a:prstGeom prst="rect">
            <a:avLst/>
          </a:prstGeom>
        </p:spPr>
      </p:pic>
      <p:sp>
        <p:nvSpPr>
          <p:cNvPr id="3" name="Rectangle 2"/>
          <p:cNvSpPr/>
          <p:nvPr/>
        </p:nvSpPr>
        <p:spPr>
          <a:xfrm>
            <a:off x="292100" y="1244938"/>
            <a:ext cx="5778500" cy="2246769"/>
          </a:xfrm>
          <a:prstGeom prst="rect">
            <a:avLst/>
          </a:prstGeom>
        </p:spPr>
        <p:txBody>
          <a:bodyPr wrap="square">
            <a:spAutoFit/>
          </a:bodyPr>
          <a:lstStyle/>
          <a:p>
            <a:r>
              <a:rPr lang="fr-FR" sz="2000" b="1" i="0" dirty="0" smtClean="0">
                <a:solidFill>
                  <a:srgbClr val="000000"/>
                </a:solidFill>
                <a:effectLst/>
                <a:latin typeface="Source Sans 3"/>
              </a:rPr>
              <a:t>12. Le petit déjeuner mexicain</a:t>
            </a:r>
          </a:p>
          <a:p>
            <a:r>
              <a:rPr lang="fr-FR" sz="2000" dirty="0" smtClean="0"/>
              <a:t/>
            </a:r>
            <a:br>
              <a:rPr lang="fr-FR" sz="2000" dirty="0" smtClean="0"/>
            </a:br>
            <a:r>
              <a:rPr lang="fr-FR" sz="2000" b="0" i="0" dirty="0" smtClean="0">
                <a:solidFill>
                  <a:srgbClr val="000000"/>
                </a:solidFill>
                <a:effectLst/>
                <a:latin typeface="Source Sans 3"/>
              </a:rPr>
              <a:t>Le plateau du petit déjeuner mexicain, ça consiste en des morceaux de </a:t>
            </a:r>
            <a:r>
              <a:rPr lang="fr-FR" sz="2000" b="0" i="0" dirty="0" err="1" smtClean="0">
                <a:solidFill>
                  <a:srgbClr val="000000"/>
                </a:solidFill>
                <a:effectLst/>
                <a:latin typeface="Source Sans 3"/>
              </a:rPr>
              <a:t>boeufs</a:t>
            </a:r>
            <a:r>
              <a:rPr lang="fr-FR" sz="2000" b="0" i="0" dirty="0" smtClean="0">
                <a:solidFill>
                  <a:srgbClr val="000000"/>
                </a:solidFill>
                <a:effectLst/>
                <a:latin typeface="Source Sans 3"/>
              </a:rPr>
              <a:t>, des nachos, du fromage, et des haricots pour toujours avoir un petit déjeuner traditionnel. Sachez qu'au Mexique, le petit déjeuner est souvent épicé.</a:t>
            </a:r>
            <a:endParaRPr lang="fr-FR" sz="2000" dirty="0"/>
          </a:p>
        </p:txBody>
      </p:sp>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08698" y="0"/>
            <a:ext cx="6096000" cy="4572000"/>
          </a:xfrm>
          <a:prstGeom prst="rect">
            <a:avLst/>
          </a:prstGeom>
        </p:spPr>
      </p:pic>
    </p:spTree>
    <p:extLst>
      <p:ext uri="{BB962C8B-B14F-4D97-AF65-F5344CB8AC3E}">
        <p14:creationId xmlns:p14="http://schemas.microsoft.com/office/powerpoint/2010/main" val="256427620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 y="-73"/>
            <a:ext cx="12192001" cy="6850939"/>
          </a:xfrm>
          <a:prstGeom prst="rect">
            <a:avLst/>
          </a:prstGeom>
        </p:spPr>
      </p:pic>
      <p:sp>
        <p:nvSpPr>
          <p:cNvPr id="3" name="Rectangle 2"/>
          <p:cNvSpPr/>
          <p:nvPr/>
        </p:nvSpPr>
        <p:spPr>
          <a:xfrm>
            <a:off x="241300" y="278537"/>
            <a:ext cx="6096000" cy="1754326"/>
          </a:xfrm>
          <a:prstGeom prst="rect">
            <a:avLst/>
          </a:prstGeom>
        </p:spPr>
        <p:txBody>
          <a:bodyPr>
            <a:spAutoFit/>
          </a:bodyPr>
          <a:lstStyle/>
          <a:p>
            <a:r>
              <a:rPr lang="fr-FR" b="1" i="0" dirty="0" smtClean="0">
                <a:solidFill>
                  <a:srgbClr val="000000"/>
                </a:solidFill>
                <a:effectLst/>
                <a:latin typeface="Source Sans 3"/>
              </a:rPr>
              <a:t>13. Le petit déjeuner canadien</a:t>
            </a:r>
          </a:p>
          <a:p>
            <a:r>
              <a:rPr lang="fr-FR" dirty="0" smtClean="0"/>
              <a:t/>
            </a:r>
            <a:br>
              <a:rPr lang="fr-FR" dirty="0" smtClean="0"/>
            </a:br>
            <a:r>
              <a:rPr lang="fr-FR" b="0" i="0" dirty="0" smtClean="0">
                <a:solidFill>
                  <a:srgbClr val="000000"/>
                </a:solidFill>
                <a:effectLst/>
                <a:latin typeface="Source Sans 3"/>
              </a:rPr>
              <a:t>Fruits, œufs brouillés, pains, et viande... Avec des petites sauces pour manger votre pain. Les petits déjeuners deviennent souvent des brunchs au Canada, tant ils sont copieux. Laissez-vous tenter !</a:t>
            </a:r>
            <a:endParaRPr lang="fr-FR" dirty="0"/>
          </a:p>
        </p:txBody>
      </p:sp>
      <p:sp>
        <p:nvSpPr>
          <p:cNvPr id="4" name="Rectangle 3"/>
          <p:cNvSpPr/>
          <p:nvPr/>
        </p:nvSpPr>
        <p:spPr>
          <a:xfrm>
            <a:off x="6248399" y="151537"/>
            <a:ext cx="5822949" cy="1754326"/>
          </a:xfrm>
          <a:prstGeom prst="rect">
            <a:avLst/>
          </a:prstGeom>
        </p:spPr>
        <p:txBody>
          <a:bodyPr wrap="square">
            <a:spAutoFit/>
          </a:bodyPr>
          <a:lstStyle/>
          <a:p>
            <a:r>
              <a:rPr lang="fr-FR" b="1" i="0" dirty="0" smtClean="0">
                <a:solidFill>
                  <a:srgbClr val="000000"/>
                </a:solidFill>
                <a:effectLst/>
                <a:latin typeface="Source Sans 3"/>
              </a:rPr>
              <a:t>14. Le populaire petit déjeuner américain</a:t>
            </a:r>
          </a:p>
          <a:p>
            <a:r>
              <a:rPr lang="fr-FR" dirty="0" smtClean="0"/>
              <a:t/>
            </a:r>
            <a:br>
              <a:rPr lang="fr-FR" dirty="0" smtClean="0"/>
            </a:br>
            <a:r>
              <a:rPr lang="fr-FR" b="0" i="0" dirty="0" smtClean="0">
                <a:solidFill>
                  <a:srgbClr val="000000"/>
                </a:solidFill>
                <a:effectLst/>
                <a:latin typeface="Source Sans 3"/>
              </a:rPr>
              <a:t>Bon celui-là, on pourrais penser que les titres on étaient  inversé: pancakes faits-maison avec du sirop d'érable et des groseilles, et les fameuses tranches de bacon grillées. A</a:t>
            </a:r>
            <a:r>
              <a:rPr lang="fr-FR" b="0" i="0" dirty="0" smtClean="0">
                <a:solidFill>
                  <a:srgbClr val="000000"/>
                </a:solidFill>
                <a:effectLst/>
                <a:latin typeface="Verdana" panose="020B0604030504040204" pitchFamily="34" charset="0"/>
              </a:rPr>
              <a:t> table! </a:t>
            </a:r>
            <a:endParaRPr lang="fr-FR" dirty="0"/>
          </a:p>
        </p:txBody>
      </p:sp>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91873" y="2057472"/>
            <a:ext cx="4536000" cy="3354343"/>
          </a:xfrm>
          <a:prstGeom prst="rect">
            <a:avLst/>
          </a:prstGeom>
        </p:spPr>
      </p:pic>
      <p:pic>
        <p:nvPicPr>
          <p:cNvPr id="6" name="Imag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2700" y="2057473"/>
            <a:ext cx="4536000" cy="3354343"/>
          </a:xfrm>
          <a:prstGeom prst="rect">
            <a:avLst/>
          </a:prstGeom>
        </p:spPr>
      </p:pic>
    </p:spTree>
    <p:extLst>
      <p:ext uri="{BB962C8B-B14F-4D97-AF65-F5344CB8AC3E}">
        <p14:creationId xmlns:p14="http://schemas.microsoft.com/office/powerpoint/2010/main" val="323202369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7"/>
            <a:ext cx="12192000" cy="6859125"/>
          </a:xfrm>
          <a:prstGeom prst="rect">
            <a:avLst/>
          </a:prstGeom>
        </p:spPr>
      </p:pic>
      <p:sp>
        <p:nvSpPr>
          <p:cNvPr id="3" name="Rectangle 2"/>
          <p:cNvSpPr/>
          <p:nvPr/>
        </p:nvSpPr>
        <p:spPr>
          <a:xfrm>
            <a:off x="431800" y="1952177"/>
            <a:ext cx="4394200" cy="2554545"/>
          </a:xfrm>
          <a:prstGeom prst="rect">
            <a:avLst/>
          </a:prstGeom>
        </p:spPr>
        <p:txBody>
          <a:bodyPr wrap="square">
            <a:spAutoFit/>
          </a:bodyPr>
          <a:lstStyle/>
          <a:p>
            <a:r>
              <a:rPr lang="fr-FR" sz="2000" b="1" i="0" dirty="0" smtClean="0">
                <a:solidFill>
                  <a:srgbClr val="36444A"/>
                </a:solidFill>
                <a:effectLst/>
                <a:latin typeface="DroidSans"/>
              </a:rPr>
              <a:t>Le petit-déjeuner traditionnel japonais est un repas à l'image du déjeuner et du dîner, composé d'une succession de petits plats salés. On y retrouve les mêmes aliments : riz, poisson grillé, </a:t>
            </a:r>
            <a:r>
              <a:rPr lang="fr-FR" sz="2000" b="1" i="1" dirty="0" err="1" smtClean="0">
                <a:solidFill>
                  <a:srgbClr val="36444A"/>
                </a:solidFill>
                <a:effectLst/>
                <a:latin typeface="DroidSans"/>
              </a:rPr>
              <a:t>natto</a:t>
            </a:r>
            <a:r>
              <a:rPr lang="fr-FR" sz="2000" b="1" i="0" dirty="0" smtClean="0">
                <a:solidFill>
                  <a:srgbClr val="36444A"/>
                </a:solidFill>
                <a:effectLst/>
                <a:latin typeface="DroidSans"/>
              </a:rPr>
              <a:t> et soupe </a:t>
            </a:r>
            <a:r>
              <a:rPr lang="fr-FR" sz="2000" b="1" i="0" dirty="0" err="1" smtClean="0">
                <a:solidFill>
                  <a:srgbClr val="36444A"/>
                </a:solidFill>
                <a:effectLst/>
                <a:latin typeface="DroidSans"/>
              </a:rPr>
              <a:t>miso</a:t>
            </a:r>
            <a:r>
              <a:rPr lang="fr-FR" sz="2000" b="1" i="0" dirty="0" smtClean="0">
                <a:solidFill>
                  <a:srgbClr val="36444A"/>
                </a:solidFill>
                <a:effectLst/>
                <a:latin typeface="DroidSans"/>
              </a:rPr>
              <a:t>, accompagnés de thé vert. </a:t>
            </a:r>
            <a:endParaRPr lang="fr-FR" sz="2000" dirty="0"/>
          </a:p>
        </p:txBody>
      </p:sp>
      <p:sp>
        <p:nvSpPr>
          <p:cNvPr id="4" name="Rectangle 3"/>
          <p:cNvSpPr/>
          <p:nvPr/>
        </p:nvSpPr>
        <p:spPr>
          <a:xfrm>
            <a:off x="431800" y="1377434"/>
            <a:ext cx="3544560" cy="369332"/>
          </a:xfrm>
          <a:prstGeom prst="rect">
            <a:avLst/>
          </a:prstGeom>
        </p:spPr>
        <p:txBody>
          <a:bodyPr wrap="none">
            <a:spAutoFit/>
          </a:bodyPr>
          <a:lstStyle/>
          <a:p>
            <a:r>
              <a:rPr lang="fr-FR" b="1" i="0" dirty="0" smtClean="0">
                <a:solidFill>
                  <a:srgbClr val="000000"/>
                </a:solidFill>
                <a:effectLst/>
                <a:latin typeface="Source Sans 3"/>
              </a:rPr>
              <a:t>15. Le petit déjeuner Japonais </a:t>
            </a:r>
          </a:p>
        </p:txBody>
      </p:sp>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56000" y="0"/>
            <a:ext cx="7236000" cy="5295900"/>
          </a:xfrm>
          <a:prstGeom prst="rect">
            <a:avLst/>
          </a:prstGeom>
        </p:spPr>
      </p:pic>
    </p:spTree>
    <p:extLst>
      <p:ext uri="{BB962C8B-B14F-4D97-AF65-F5344CB8AC3E}">
        <p14:creationId xmlns:p14="http://schemas.microsoft.com/office/powerpoint/2010/main" val="135146147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 y="0"/>
            <a:ext cx="12192001" cy="6842350"/>
          </a:xfrm>
          <a:prstGeom prst="rect">
            <a:avLst/>
          </a:prstGeom>
        </p:spPr>
      </p:pic>
      <p:sp>
        <p:nvSpPr>
          <p:cNvPr id="3" name="Rectangle 2"/>
          <p:cNvSpPr/>
          <p:nvPr/>
        </p:nvSpPr>
        <p:spPr>
          <a:xfrm>
            <a:off x="469900" y="1156263"/>
            <a:ext cx="5778500" cy="2246769"/>
          </a:xfrm>
          <a:prstGeom prst="rect">
            <a:avLst/>
          </a:prstGeom>
        </p:spPr>
        <p:txBody>
          <a:bodyPr wrap="square">
            <a:spAutoFit/>
          </a:bodyPr>
          <a:lstStyle/>
          <a:p>
            <a:r>
              <a:rPr lang="fr-FR" sz="2000" b="1" dirty="0" smtClean="0">
                <a:latin typeface="Source Sans 3"/>
              </a:rPr>
              <a:t>16</a:t>
            </a:r>
            <a:r>
              <a:rPr lang="fr-FR" sz="2000" b="1" i="0" dirty="0" smtClean="0">
                <a:solidFill>
                  <a:srgbClr val="000000"/>
                </a:solidFill>
                <a:effectLst/>
                <a:latin typeface="Source Sans 3"/>
              </a:rPr>
              <a:t>. Le petit déjeuner </a:t>
            </a:r>
            <a:r>
              <a:rPr lang="fr-FR" sz="2000" b="1" dirty="0" smtClean="0">
                <a:latin typeface="Source Sans 3"/>
              </a:rPr>
              <a:t>en Egypte</a:t>
            </a:r>
            <a:r>
              <a:rPr lang="fr-FR" sz="2000" dirty="0" smtClean="0">
                <a:latin typeface="Source Sans 3"/>
              </a:rPr>
              <a:t>, </a:t>
            </a:r>
          </a:p>
          <a:p>
            <a:r>
              <a:rPr lang="fr-FR" sz="2000" dirty="0" smtClean="0">
                <a:latin typeface="Source Sans 3"/>
              </a:rPr>
              <a:t>le petit déjeuner comprend habituellement un plat salé appelé </a:t>
            </a:r>
            <a:r>
              <a:rPr lang="fr-FR" sz="2000" dirty="0" err="1" smtClean="0">
                <a:latin typeface="Source Sans 3"/>
              </a:rPr>
              <a:t>foul</a:t>
            </a:r>
            <a:r>
              <a:rPr lang="fr-FR" sz="2000" dirty="0" smtClean="0">
                <a:latin typeface="Source Sans 3"/>
              </a:rPr>
              <a:t>, qui est un ragoût de fèves au cumin, de pois chiches, d’un œuf dur et de quelques légumes verts, d’ail et de citron et peut être accompagné de piment de Cayenne, avec de l’huile d’olive. </a:t>
            </a:r>
            <a:endParaRPr lang="fr-FR" sz="2000" dirty="0">
              <a:latin typeface="Source Sans 3"/>
            </a:endParaRPr>
          </a:p>
        </p:txBody>
      </p:sp>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01084" y="-2"/>
            <a:ext cx="5796000" cy="4559301"/>
          </a:xfrm>
          <a:prstGeom prst="rect">
            <a:avLst/>
          </a:prstGeom>
        </p:spPr>
      </p:pic>
    </p:spTree>
    <p:extLst>
      <p:ext uri="{BB962C8B-B14F-4D97-AF65-F5344CB8AC3E}">
        <p14:creationId xmlns:p14="http://schemas.microsoft.com/office/powerpoint/2010/main" val="398058195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7"/>
            <a:ext cx="12192000" cy="6859125"/>
          </a:xfrm>
          <a:prstGeom prst="rect">
            <a:avLst/>
          </a:prstGeom>
        </p:spPr>
      </p:pic>
      <p:sp>
        <p:nvSpPr>
          <p:cNvPr id="6" name="Rectangle 5"/>
          <p:cNvSpPr/>
          <p:nvPr/>
        </p:nvSpPr>
        <p:spPr>
          <a:xfrm>
            <a:off x="571180" y="1627138"/>
            <a:ext cx="5245420" cy="3477875"/>
          </a:xfrm>
          <a:prstGeom prst="rect">
            <a:avLst/>
          </a:prstGeom>
        </p:spPr>
        <p:txBody>
          <a:bodyPr wrap="square">
            <a:spAutoFit/>
          </a:bodyPr>
          <a:lstStyle/>
          <a:p>
            <a:r>
              <a:rPr lang="fr-FR" sz="2000" dirty="0" smtClean="0">
                <a:latin typeface="Source Sans 3"/>
              </a:rPr>
              <a:t>Au petit déjeuner islandais, en plus des classiques jambon-fromage-confiture, on savoure une belle assiette de truites saumonées fumées qui se mange sur une tranche de pain noir (</a:t>
            </a:r>
            <a:r>
              <a:rPr lang="fr-FR" sz="2000" dirty="0" err="1" smtClean="0">
                <a:latin typeface="Source Sans 3"/>
              </a:rPr>
              <a:t>rúgbrauð</a:t>
            </a:r>
            <a:r>
              <a:rPr lang="fr-FR" sz="2000" dirty="0" smtClean="0">
                <a:latin typeface="Source Sans 3"/>
              </a:rPr>
              <a:t>) avec un peu de beurre. Le </a:t>
            </a:r>
            <a:r>
              <a:rPr lang="fr-FR" sz="2000" dirty="0" err="1" smtClean="0">
                <a:latin typeface="Source Sans 3"/>
              </a:rPr>
              <a:t>rúgbrauð</a:t>
            </a:r>
            <a:r>
              <a:rPr lang="fr-FR" sz="2000" dirty="0" smtClean="0">
                <a:latin typeface="Source Sans 3"/>
              </a:rPr>
              <a:t> est un pain que l’on a enterré près de sources chaudes pour le cuire en utilisant la géothermie. Par contre, attention, il est connu pour générer des flatulences, au point d’être surnommé « pain-tonnerre » par les locaux. </a:t>
            </a:r>
            <a:endParaRPr lang="fr-FR" sz="2000" dirty="0">
              <a:latin typeface="Source Sans 3"/>
            </a:endParaRPr>
          </a:p>
        </p:txBody>
      </p:sp>
      <p:sp>
        <p:nvSpPr>
          <p:cNvPr id="7" name="Rectangle 6"/>
          <p:cNvSpPr/>
          <p:nvPr/>
        </p:nvSpPr>
        <p:spPr>
          <a:xfrm>
            <a:off x="571180" y="1110734"/>
            <a:ext cx="3828292" cy="400110"/>
          </a:xfrm>
          <a:prstGeom prst="rect">
            <a:avLst/>
          </a:prstGeom>
        </p:spPr>
        <p:txBody>
          <a:bodyPr wrap="none">
            <a:spAutoFit/>
          </a:bodyPr>
          <a:lstStyle/>
          <a:p>
            <a:r>
              <a:rPr lang="fr-FR" sz="2000" b="1" i="0" dirty="0" smtClean="0">
                <a:solidFill>
                  <a:srgbClr val="000000"/>
                </a:solidFill>
                <a:effectLst/>
                <a:latin typeface="Source Sans 3"/>
              </a:rPr>
              <a:t>17. Le petit déjeuner islandais</a:t>
            </a:r>
          </a:p>
        </p:txBody>
      </p:sp>
      <p:pic>
        <p:nvPicPr>
          <p:cNvPr id="8" name="Imag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05260" y="-96672"/>
            <a:ext cx="6192000" cy="5456072"/>
          </a:xfrm>
          <a:prstGeom prst="rect">
            <a:avLst/>
          </a:prstGeom>
        </p:spPr>
      </p:pic>
    </p:spTree>
    <p:extLst>
      <p:ext uri="{BB962C8B-B14F-4D97-AF65-F5344CB8AC3E}">
        <p14:creationId xmlns:p14="http://schemas.microsoft.com/office/powerpoint/2010/main" val="29683431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68000" cy="6838416"/>
          </a:xfrm>
          <a:prstGeom prst="rect">
            <a:avLst/>
          </a:prstGeom>
        </p:spPr>
      </p:pic>
      <p:pic>
        <p:nvPicPr>
          <p:cNvPr id="6" name="Imag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37876" y="5284724"/>
            <a:ext cx="1627124" cy="1444752"/>
          </a:xfrm>
          <a:prstGeom prst="rect">
            <a:avLst/>
          </a:prstGeom>
        </p:spPr>
      </p:pic>
      <p:sp>
        <p:nvSpPr>
          <p:cNvPr id="2" name="ZoneTexte 1"/>
          <p:cNvSpPr txBox="1"/>
          <p:nvPr/>
        </p:nvSpPr>
        <p:spPr>
          <a:xfrm>
            <a:off x="7251700" y="1168400"/>
            <a:ext cx="3517900" cy="369332"/>
          </a:xfrm>
          <a:prstGeom prst="rect">
            <a:avLst/>
          </a:prstGeom>
          <a:noFill/>
        </p:spPr>
        <p:txBody>
          <a:bodyPr wrap="square" rtlCol="0">
            <a:spAutoFit/>
          </a:bodyPr>
          <a:lstStyle/>
          <a:p>
            <a:r>
              <a:rPr lang="fr-FR" b="1" dirty="0" smtClean="0">
                <a:solidFill>
                  <a:schemeClr val="bg1"/>
                </a:solidFill>
              </a:rPr>
              <a:t>Commentaires et images du NET</a:t>
            </a:r>
            <a:endParaRPr lang="fr-FR" b="1" dirty="0">
              <a:solidFill>
                <a:schemeClr val="bg1"/>
              </a:solidFill>
            </a:endParaRPr>
          </a:p>
        </p:txBody>
      </p:sp>
    </p:spTree>
    <p:extLst>
      <p:ext uri="{BB962C8B-B14F-4D97-AF65-F5344CB8AC3E}">
        <p14:creationId xmlns:p14="http://schemas.microsoft.com/office/powerpoint/2010/main" val="1599077658"/>
      </p:ext>
    </p:extLst>
  </p:cSld>
  <p:clrMapOvr>
    <a:masterClrMapping/>
  </p:clrMapOvr>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114</TotalTime>
  <Words>1110</Words>
  <Application>Microsoft Office PowerPoint</Application>
  <PresentationFormat>Grand écran</PresentationFormat>
  <Paragraphs>41</Paragraphs>
  <Slides>19</Slides>
  <Notes>0</Notes>
  <HiddenSlides>0</HiddenSlides>
  <MMClips>1</MMClips>
  <ScaleCrop>false</ScaleCrop>
  <HeadingPairs>
    <vt:vector size="6" baseType="variant">
      <vt:variant>
        <vt:lpstr>Polices utilisées</vt:lpstr>
      </vt:variant>
      <vt:variant>
        <vt:i4>9</vt:i4>
      </vt:variant>
      <vt:variant>
        <vt:lpstr>Thème</vt:lpstr>
      </vt:variant>
      <vt:variant>
        <vt:i4>1</vt:i4>
      </vt:variant>
      <vt:variant>
        <vt:lpstr>Titres des diapositives</vt:lpstr>
      </vt:variant>
      <vt:variant>
        <vt:i4>19</vt:i4>
      </vt:variant>
    </vt:vector>
  </HeadingPairs>
  <TitlesOfParts>
    <vt:vector size="29" baseType="lpstr">
      <vt:lpstr>Arial</vt:lpstr>
      <vt:lpstr>Calibri</vt:lpstr>
      <vt:lpstr>Calibri Light</vt:lpstr>
      <vt:lpstr>Comic Sans MS</vt:lpstr>
      <vt:lpstr>DroidSans</vt:lpstr>
      <vt:lpstr>Manrope</vt:lpstr>
      <vt:lpstr>Source Sans 3</vt:lpstr>
      <vt:lpstr>source_serif_proregular</vt:lpstr>
      <vt:lpstr>Verdana</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10</cp:revision>
  <dcterms:created xsi:type="dcterms:W3CDTF">2025-06-22T17:12:18Z</dcterms:created>
  <dcterms:modified xsi:type="dcterms:W3CDTF">2025-06-23T08:49:54Z</dcterms:modified>
</cp:coreProperties>
</file>