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60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57" r:id="rId46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sLp8RmG6xFbH2ItvGBvoA==" hashData="8Chmh+llVIKWvzEJmieGeTfPw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3" autoAdjust="0"/>
    <p:restoredTop sz="94660"/>
  </p:normalViewPr>
  <p:slideViewPr>
    <p:cSldViewPr>
      <p:cViewPr varScale="1">
        <p:scale>
          <a:sx n="91" d="100"/>
          <a:sy n="91" d="100"/>
        </p:scale>
        <p:origin x="-523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4" y="178973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74" y="3264771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22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4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6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9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61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93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25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58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2" y="3702017"/>
            <a:ext cx="7344649" cy="1144208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2" y="2441801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228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45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968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91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613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936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259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5820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123969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123969"/>
            <a:ext cx="3816338" cy="3168570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73" y="230725"/>
            <a:ext cx="7776689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4" y="1289647"/>
            <a:ext cx="38178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282" indent="0">
              <a:buNone/>
              <a:defRPr sz="2400" b="1"/>
            </a:lvl2pPr>
            <a:lvl3pPr marL="1064561" indent="0">
              <a:buNone/>
              <a:defRPr sz="2100" b="1"/>
            </a:lvl3pPr>
            <a:lvl4pPr marL="1596827" indent="0">
              <a:buNone/>
              <a:defRPr sz="1800" b="1"/>
            </a:lvl4pPr>
            <a:lvl5pPr marL="2129105" indent="0">
              <a:buNone/>
              <a:defRPr sz="1800" b="1"/>
            </a:lvl5pPr>
            <a:lvl6pPr marL="2661377" indent="0">
              <a:buNone/>
              <a:defRPr sz="1800" b="1"/>
            </a:lvl6pPr>
            <a:lvl7pPr marL="3193655" indent="0">
              <a:buNone/>
              <a:defRPr sz="1800" b="1"/>
            </a:lvl7pPr>
            <a:lvl8pPr marL="3725940" indent="0">
              <a:buNone/>
              <a:defRPr sz="1800" b="1"/>
            </a:lvl8pPr>
            <a:lvl9pPr marL="4258202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74" y="1827710"/>
            <a:ext cx="38178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1" y="1289647"/>
            <a:ext cx="3819339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2282" indent="0">
              <a:buNone/>
              <a:defRPr sz="2400" b="1"/>
            </a:lvl2pPr>
            <a:lvl3pPr marL="1064561" indent="0">
              <a:buNone/>
              <a:defRPr sz="2100" b="1"/>
            </a:lvl3pPr>
            <a:lvl4pPr marL="1596827" indent="0">
              <a:buNone/>
              <a:defRPr sz="1800" b="1"/>
            </a:lvl4pPr>
            <a:lvl5pPr marL="2129105" indent="0">
              <a:buNone/>
              <a:defRPr sz="1800" b="1"/>
            </a:lvl5pPr>
            <a:lvl6pPr marL="2661377" indent="0">
              <a:buNone/>
              <a:defRPr sz="1800" b="1"/>
            </a:lvl6pPr>
            <a:lvl7pPr marL="3193655" indent="0">
              <a:buNone/>
              <a:defRPr sz="1800" b="1"/>
            </a:lvl7pPr>
            <a:lvl8pPr marL="3725940" indent="0">
              <a:buNone/>
              <a:defRPr sz="1800" b="1"/>
            </a:lvl8pPr>
            <a:lvl9pPr marL="4258202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1" y="1827710"/>
            <a:ext cx="3819339" cy="331926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26" y="232503"/>
            <a:ext cx="2842751" cy="97617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50" y="232702"/>
            <a:ext cx="4830427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26" y="1205567"/>
            <a:ext cx="2842751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2282" indent="0">
              <a:buNone/>
              <a:defRPr sz="1300"/>
            </a:lvl2pPr>
            <a:lvl3pPr marL="1064561" indent="0">
              <a:buNone/>
              <a:defRPr sz="1100"/>
            </a:lvl3pPr>
            <a:lvl4pPr marL="1596827" indent="0">
              <a:buNone/>
              <a:defRPr sz="1100"/>
            </a:lvl4pPr>
            <a:lvl5pPr marL="2129105" indent="0">
              <a:buNone/>
              <a:defRPr sz="1100"/>
            </a:lvl5pPr>
            <a:lvl6pPr marL="2661377" indent="0">
              <a:buNone/>
              <a:defRPr sz="1100"/>
            </a:lvl6pPr>
            <a:lvl7pPr marL="3193655" indent="0">
              <a:buNone/>
              <a:defRPr sz="1100"/>
            </a:lvl7pPr>
            <a:lvl8pPr marL="3725940" indent="0">
              <a:buNone/>
              <a:defRPr sz="1100"/>
            </a:lvl8pPr>
            <a:lvl9pPr marL="425820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9" y="4035382"/>
            <a:ext cx="5184458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9" y="518769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2282" indent="0">
              <a:buNone/>
              <a:defRPr sz="3200"/>
            </a:lvl2pPr>
            <a:lvl3pPr marL="1064561" indent="0">
              <a:buNone/>
              <a:defRPr sz="2900"/>
            </a:lvl3pPr>
            <a:lvl4pPr marL="1596827" indent="0">
              <a:buNone/>
              <a:defRPr sz="2400"/>
            </a:lvl4pPr>
            <a:lvl5pPr marL="2129105" indent="0">
              <a:buNone/>
              <a:defRPr sz="2400"/>
            </a:lvl5pPr>
            <a:lvl6pPr marL="2661377" indent="0">
              <a:buNone/>
              <a:defRPr sz="2400"/>
            </a:lvl6pPr>
            <a:lvl7pPr marL="3193655" indent="0">
              <a:buNone/>
              <a:defRPr sz="2400"/>
            </a:lvl7pPr>
            <a:lvl8pPr marL="3725940" indent="0">
              <a:buNone/>
              <a:defRPr sz="2400"/>
            </a:lvl8pPr>
            <a:lvl9pPr marL="425820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9" y="4508893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2282" indent="0">
              <a:buNone/>
              <a:defRPr sz="1300"/>
            </a:lvl2pPr>
            <a:lvl3pPr marL="1064561" indent="0">
              <a:buNone/>
              <a:defRPr sz="1100"/>
            </a:lvl3pPr>
            <a:lvl4pPr marL="1596827" indent="0">
              <a:buNone/>
              <a:defRPr sz="1100"/>
            </a:lvl4pPr>
            <a:lvl5pPr marL="2129105" indent="0">
              <a:buNone/>
              <a:defRPr sz="1100"/>
            </a:lvl5pPr>
            <a:lvl6pPr marL="2661377" indent="0">
              <a:buNone/>
              <a:defRPr sz="1100"/>
            </a:lvl6pPr>
            <a:lvl7pPr marL="3193655" indent="0">
              <a:buNone/>
              <a:defRPr sz="1100"/>
            </a:lvl7pPr>
            <a:lvl8pPr marL="3725940" indent="0">
              <a:buNone/>
              <a:defRPr sz="1100"/>
            </a:lvl8pPr>
            <a:lvl9pPr marL="425820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193648"/>
            <a:ext cx="1944174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193648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4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5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9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9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68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5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4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3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2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1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9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3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94" indent="0">
              <a:buNone/>
              <a:defRPr sz="1900" b="1"/>
            </a:lvl2pPr>
            <a:lvl3pPr marL="873790" indent="0">
              <a:buNone/>
              <a:defRPr sz="1700" b="1"/>
            </a:lvl3pPr>
            <a:lvl4pPr marL="1310682" indent="0">
              <a:buNone/>
              <a:defRPr sz="1500" b="1"/>
            </a:lvl4pPr>
            <a:lvl5pPr marL="1747577" indent="0">
              <a:buNone/>
              <a:defRPr sz="1500" b="1"/>
            </a:lvl5pPr>
            <a:lvl6pPr marL="2184470" indent="0">
              <a:buNone/>
              <a:defRPr sz="1500" b="1"/>
            </a:lvl6pPr>
            <a:lvl7pPr marL="2621364" indent="0">
              <a:buNone/>
              <a:defRPr sz="1500" b="1"/>
            </a:lvl7pPr>
            <a:lvl8pPr marL="3058258" indent="0">
              <a:buNone/>
              <a:defRPr sz="1500" b="1"/>
            </a:lvl8pPr>
            <a:lvl9pPr marL="3495153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3" y="1827000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94" indent="0">
              <a:buNone/>
              <a:defRPr sz="2600"/>
            </a:lvl2pPr>
            <a:lvl3pPr marL="873790" indent="0">
              <a:buNone/>
              <a:defRPr sz="2300"/>
            </a:lvl3pPr>
            <a:lvl4pPr marL="1310682" indent="0">
              <a:buNone/>
              <a:defRPr sz="1900"/>
            </a:lvl4pPr>
            <a:lvl5pPr marL="1747577" indent="0">
              <a:buNone/>
              <a:defRPr sz="1900"/>
            </a:lvl5pPr>
            <a:lvl6pPr marL="2184470" indent="0">
              <a:buNone/>
              <a:defRPr sz="1900"/>
            </a:lvl6pPr>
            <a:lvl7pPr marL="2621364" indent="0">
              <a:buNone/>
              <a:defRPr sz="1900"/>
            </a:lvl7pPr>
            <a:lvl8pPr marL="3058258" indent="0">
              <a:buNone/>
              <a:defRPr sz="1900"/>
            </a:lvl8pPr>
            <a:lvl9pPr marL="3495153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9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94" indent="0">
              <a:buNone/>
              <a:defRPr sz="1200"/>
            </a:lvl2pPr>
            <a:lvl3pPr marL="873790" indent="0">
              <a:buNone/>
              <a:defRPr sz="1000"/>
            </a:lvl3pPr>
            <a:lvl4pPr marL="1310682" indent="0">
              <a:buNone/>
              <a:defRPr sz="900"/>
            </a:lvl4pPr>
            <a:lvl5pPr marL="1747577" indent="0">
              <a:buNone/>
              <a:defRPr sz="900"/>
            </a:lvl5pPr>
            <a:lvl6pPr marL="2184470" indent="0">
              <a:buNone/>
              <a:defRPr sz="900"/>
            </a:lvl6pPr>
            <a:lvl7pPr marL="2621364" indent="0">
              <a:buNone/>
              <a:defRPr sz="900"/>
            </a:lvl7pPr>
            <a:lvl8pPr marL="3058258" indent="0">
              <a:buNone/>
              <a:defRPr sz="900"/>
            </a:lvl8pPr>
            <a:lvl9pPr marL="3495153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1B708-0901-4712-B7AC-D817B3197CCA}" type="datetimeFigureOut">
              <a:rPr lang="fr-FR" smtClean="0"/>
              <a:pPr/>
              <a:t>29/05/2025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3DF5D6-1694-41E3-B846-B8FD2B14124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73" y="230725"/>
            <a:ext cx="7776689" cy="960173"/>
          </a:xfrm>
          <a:prstGeom prst="rect">
            <a:avLst/>
          </a:prstGeom>
        </p:spPr>
        <p:txBody>
          <a:bodyPr vert="horz" lIns="105773" tIns="52870" rIns="105773" bIns="5287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73" y="1345023"/>
            <a:ext cx="7776689" cy="3802019"/>
          </a:xfrm>
          <a:prstGeom prst="rect">
            <a:avLst/>
          </a:prstGeom>
        </p:spPr>
        <p:txBody>
          <a:bodyPr vert="horz" lIns="105773" tIns="52870" rIns="105773" bIns="5287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58"/>
            <a:ext cx="2016178" cy="306722"/>
          </a:xfrm>
          <a:prstGeom prst="rect">
            <a:avLst/>
          </a:prstGeom>
        </p:spPr>
        <p:txBody>
          <a:bodyPr vert="horz" lIns="105773" tIns="52870" rIns="105773" bIns="52870" rtlCol="0" anchor="ctr"/>
          <a:lstStyle>
            <a:lvl1pPr algn="l" defTabSz="106456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58"/>
            <a:ext cx="2736242" cy="306722"/>
          </a:xfrm>
          <a:prstGeom prst="rect">
            <a:avLst/>
          </a:prstGeom>
        </p:spPr>
        <p:txBody>
          <a:bodyPr vert="horz" lIns="105773" tIns="52870" rIns="105773" bIns="52870" rtlCol="0" anchor="ctr"/>
          <a:lstStyle>
            <a:lvl1pPr algn="ctr" defTabSz="106456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1" y="5342958"/>
            <a:ext cx="2016178" cy="306722"/>
          </a:xfrm>
          <a:prstGeom prst="rect">
            <a:avLst/>
          </a:prstGeom>
        </p:spPr>
        <p:txBody>
          <a:bodyPr vert="horz" lIns="105773" tIns="52870" rIns="105773" bIns="52870" rtlCol="0" anchor="ctr"/>
          <a:lstStyle>
            <a:lvl1pPr algn="r" defTabSz="106456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1064561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9205" indent="-399205" algn="l" defTabSz="1064561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64934" indent="-332672" algn="l" defTabSz="1064561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0691" indent="-266140" algn="l" defTabSz="1064561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62980" indent="-266140" algn="l" defTabSz="1064561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395250" indent="-266140" algn="l" defTabSz="1064561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27520" indent="-266140" algn="l" defTabSz="106456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59785" indent="-266140" algn="l" defTabSz="106456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3992069" indent="-266140" algn="l" defTabSz="106456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24358" indent="-266140" algn="l" defTabSz="1064561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2282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4561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96827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9105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377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3655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25940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58202" algn="l" defTabSz="106456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9"/>
            <a:ext cx="7776687" cy="3802019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29/05/2025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790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790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790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69" indent="-327669" algn="l" defTabSz="87379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53" indent="-273059" algn="l" defTabSz="87379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23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128" indent="-218447" algn="l" defTabSz="87379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023" indent="-218447" algn="l" defTabSz="87379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91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812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705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599" indent="-218447" algn="l" defTabSz="87379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9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9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682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577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470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364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258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153" algn="l" defTabSz="87379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3.jpeg"/><Relationship Id="rId5" Type="http://schemas.openxmlformats.org/officeDocument/2006/relationships/image" Target="../media/image52.png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744827" y="1314000"/>
            <a:ext cx="3895942" cy="394189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9990" tIns="39993" rIns="79990" bIns="39993" rtlCol="0" anchor="ctr"/>
          <a:lstStyle/>
          <a:p>
            <a:pPr algn="ctr" defTabSz="947165"/>
            <a:endParaRPr lang="fr-FR" sz="1800" dirty="0">
              <a:solidFill>
                <a:prstClr val="white"/>
              </a:solidFill>
            </a:endParaRP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96445" y="3096543"/>
            <a:ext cx="852552" cy="108000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653411" y="151521"/>
            <a:ext cx="2546637" cy="922332"/>
          </a:xfrm>
          <a:prstGeom prst="rect">
            <a:avLst/>
          </a:prstGeom>
          <a:noFill/>
        </p:spPr>
        <p:txBody>
          <a:bodyPr wrap="square" lIns="105721" tIns="52846" rIns="105721" bIns="52846" rtlCol="0">
            <a:spAutoFit/>
          </a:bodyPr>
          <a:lstStyle/>
          <a:p>
            <a:pPr algn="ctr" defTabSz="1064083"/>
            <a:r>
              <a:rPr lang="fr-FR" sz="13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064083"/>
            <a:r>
              <a:rPr lang="fr-FR" sz="13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-1" y="4248671"/>
            <a:ext cx="8640763" cy="848787"/>
          </a:xfrm>
          <a:prstGeom prst="rect">
            <a:avLst/>
          </a:prstGeom>
          <a:noFill/>
        </p:spPr>
        <p:txBody>
          <a:bodyPr wrap="none" lIns="88971" tIns="44485" rIns="88971" bIns="44485" rtlCol="0">
            <a:prstTxWarp prst="textPlain">
              <a:avLst/>
            </a:prstTxWarp>
            <a:spAutoFit/>
          </a:bodyPr>
          <a:lstStyle/>
          <a:p>
            <a:pPr algn="ctr" defTabSz="1066908"/>
            <a:r>
              <a:rPr lang="fr-FR" sz="5900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Et le </a:t>
            </a:r>
            <a:r>
              <a:rPr lang="fr-FR" sz="5900" dirty="0" smtClean="0">
                <a:ln w="38100">
                  <a:solidFill>
                    <a:schemeClr val="tx1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Loriot</a:t>
            </a:r>
            <a:r>
              <a:rPr lang="fr-FR" sz="5900" dirty="0" smtClean="0">
                <a:ln w="381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d'Europe 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181887" y="424465"/>
            <a:ext cx="3031374" cy="2444248"/>
          </a:xfrm>
          <a:prstGeom prst="rect">
            <a:avLst/>
          </a:prstGeom>
          <a:noFill/>
        </p:spPr>
        <p:txBody>
          <a:bodyPr wrap="none" lIns="105721" tIns="52846" rIns="105721" bIns="52846" rtlCol="0">
            <a:prstTxWarp prst="textArchUpPour">
              <a:avLst/>
            </a:prstTxWarp>
            <a:spAutoFit/>
          </a:bodyPr>
          <a:lstStyle/>
          <a:p>
            <a:pPr defTabSz="1064083"/>
            <a:r>
              <a:rPr lang="fr-FR" sz="18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9" name="Rectangle 8"/>
          <p:cNvSpPr/>
          <p:nvPr/>
        </p:nvSpPr>
        <p:spPr>
          <a:xfrm>
            <a:off x="5" y="5305867"/>
            <a:ext cx="8640763" cy="511654"/>
          </a:xfrm>
          <a:prstGeom prst="rect">
            <a:avLst/>
          </a:prstGeom>
        </p:spPr>
        <p:txBody>
          <a:bodyPr wrap="square" lIns="79990" tIns="39993" rIns="79990" bIns="39993">
            <a:spAutoFit/>
          </a:bodyPr>
          <a:lstStyle/>
          <a:p>
            <a:pPr algn="ctr" defTabSz="1064083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La  belle  image  est  une  géométrie  modulée  par  le  </a:t>
            </a:r>
            <a:r>
              <a:rPr lang="fr-FR" sz="2800" b="1" dirty="0" err="1">
                <a:solidFill>
                  <a:prstClr val="black"/>
                </a:solidFill>
                <a:latin typeface="Chiller" pitchFamily="82" charset="0"/>
              </a:rPr>
              <a:t>coeur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79808" y="1399853"/>
            <a:ext cx="5760321" cy="819431"/>
          </a:xfrm>
          <a:prstGeom prst="rect">
            <a:avLst/>
          </a:prstGeom>
        </p:spPr>
        <p:txBody>
          <a:bodyPr wrap="square" lIns="79990" tIns="39993" rIns="79990" bIns="39993">
            <a:spAutoFit/>
          </a:bodyPr>
          <a:lstStyle/>
          <a:p>
            <a:pPr defTabSz="947165"/>
            <a:r>
              <a:rPr lang="fr-FR" sz="48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déambulations</a:t>
            </a:r>
            <a:endParaRPr lang="fr-FR" sz="1400" dirty="0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49573" y="2152850"/>
            <a:ext cx="5640350" cy="1050263"/>
          </a:xfrm>
          <a:prstGeom prst="rect">
            <a:avLst/>
          </a:prstGeom>
        </p:spPr>
        <p:txBody>
          <a:bodyPr wrap="none" lIns="79990" tIns="39993" rIns="79990" bIns="39993">
            <a:spAutoFit/>
          </a:bodyPr>
          <a:lstStyle/>
          <a:p>
            <a:pPr defTabSz="947165"/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avec </a:t>
            </a:r>
            <a:r>
              <a:rPr lang="fr-FR" sz="63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 rot="-420000">
            <a:off x="7090259" y="77016"/>
            <a:ext cx="1225936" cy="1142596"/>
          </a:xfrm>
          <a:prstGeom prst="rect">
            <a:avLst/>
          </a:prstGeom>
          <a:noFill/>
        </p:spPr>
        <p:txBody>
          <a:bodyPr wrap="none" lIns="79990" tIns="39993" rIns="79990" bIns="39993" rtlCol="0">
            <a:spAutoFit/>
          </a:bodyPr>
          <a:lstStyle/>
          <a:p>
            <a:pPr defTabSz="947165"/>
            <a:r>
              <a:rPr lang="fr-FR" sz="69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14</a:t>
            </a:r>
            <a:endParaRPr lang="fr-FR" sz="69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5" name="XC140531 - Eurasian Golden Oriole - Oriolus oriolus.wav">
            <a:hlinkClick r:id="" action="ppaction://media"/>
          </p:cNvPr>
          <p:cNvPicPr>
            <a:picLocks noRot="1" noChangeAspect="1"/>
          </p:cNvPicPr>
          <p:nvPr>
            <a:wavAudioFile r:embed="rId1" name="XC140531 - Eurasian Golden Oriole - Oriolus oriolus.wav"/>
          </p:nvPr>
        </p:nvPicPr>
        <p:blipFill>
          <a:blip r:embed="rId7" cstate="print"/>
          <a:stretch>
            <a:fillRect/>
          </a:stretch>
        </p:blipFill>
        <p:spPr>
          <a:xfrm>
            <a:off x="3312269" y="1008311"/>
            <a:ext cx="244475" cy="244475"/>
          </a:xfrm>
          <a:prstGeom prst="rect">
            <a:avLst/>
          </a:prstGeom>
        </p:spPr>
      </p:pic>
      <p:pic>
        <p:nvPicPr>
          <p:cNvPr id="60418" name="Picture 2" descr="Monter le son - Icônes interface gratuit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3957" y="2160439"/>
            <a:ext cx="540000" cy="540000"/>
          </a:xfrm>
          <a:prstGeom prst="rect">
            <a:avLst/>
          </a:prstGeom>
          <a:noFill/>
        </p:spPr>
      </p:pic>
      <p:pic>
        <p:nvPicPr>
          <p:cNvPr id="16" name="Picture 2" descr="Monter le son - Icônes interface gratuites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2232149" y="2268000"/>
            <a:ext cx="540000" cy="540000"/>
          </a:xfrm>
          <a:prstGeom prst="rect">
            <a:avLst/>
          </a:prstGeom>
          <a:noFill/>
        </p:spPr>
      </p:pic>
      <p:sp>
        <p:nvSpPr>
          <p:cNvPr id="17" name="ZoneTexte 16"/>
          <p:cNvSpPr txBox="1"/>
          <p:nvPr/>
        </p:nvSpPr>
        <p:spPr>
          <a:xfrm>
            <a:off x="594000" y="2286000"/>
            <a:ext cx="294248" cy="34704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600" b="1" dirty="0"/>
              <a:t>18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2376000" y="2384847"/>
            <a:ext cx="294248" cy="347049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r>
              <a:rPr lang="fr-FR" sz="600" b="1" dirty="0" smtClean="0"/>
              <a:t>20</a:t>
            </a:r>
            <a:endParaRPr lang="fr-FR" sz="600" b="1" dirty="0"/>
          </a:p>
        </p:txBody>
      </p:sp>
    </p:spTree>
  </p:cSld>
  <p:clrMapOvr>
    <a:masterClrMapping/>
  </p:clrMapOvr>
  <p:transition spd="slow"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5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7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700"/>
                            </p:stCondLst>
                            <p:childTnLst>
                              <p:par>
                                <p:cTn id="45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700"/>
                            </p:stCondLst>
                            <p:childTnLst>
                              <p:par>
                                <p:cTn id="5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9700"/>
                            </p:stCondLst>
                            <p:childTnLst>
                              <p:par>
                                <p:cTn id="5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22" showWhenStopped="0">
                <p:cTn id="5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9941" y="144000"/>
            <a:ext cx="66967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800" dirty="0">
                <a:latin typeface="Baloo" pitchFamily="66" charset="0"/>
                <a:cs typeface="Baloo" pitchFamily="66" charset="0"/>
              </a:rPr>
              <a:t>En France, le Loriot d'Europe est le seul représentant de la famille des Oriolidés. De la taille d'un merle, c'est un oiseau coloré que l'on entend beaucoup plus qu'on ne le voit.</a:t>
            </a:r>
          </a:p>
        </p:txBody>
      </p:sp>
      <p:sp>
        <p:nvSpPr>
          <p:cNvPr id="3" name="Rectangle 2"/>
          <p:cNvSpPr/>
          <p:nvPr/>
        </p:nvSpPr>
        <p:spPr>
          <a:xfrm rot="-3000000">
            <a:off x="4500000" y="1501555"/>
            <a:ext cx="2808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800" dirty="0">
                <a:latin typeface="Baloo" pitchFamily="66" charset="0"/>
                <a:cs typeface="Baloo" pitchFamily="66" charset="0"/>
              </a:rPr>
              <a:t>Le mâle arbore une livrée jaune d'or, parfois teintée de verdâtre</a:t>
            </a:r>
          </a:p>
        </p:txBody>
      </p:sp>
      <p:sp>
        <p:nvSpPr>
          <p:cNvPr id="4" name="Rectangle 3"/>
          <p:cNvSpPr/>
          <p:nvPr/>
        </p:nvSpPr>
        <p:spPr>
          <a:xfrm rot="-1260000">
            <a:off x="-144000" y="1493024"/>
            <a:ext cx="2259652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>
                <a:latin typeface="Baloo" pitchFamily="66" charset="0"/>
                <a:cs typeface="Baloo" pitchFamily="66" charset="0"/>
              </a:rPr>
              <a:t>La femelle présente </a:t>
            </a:r>
            <a:endParaRPr lang="fr-FR" sz="2000" b="1" dirty="0" smtClean="0">
              <a:latin typeface="Baloo" pitchFamily="66" charset="0"/>
              <a:cs typeface="Baloo" pitchFamily="66" charset="0"/>
            </a:endParaRPr>
          </a:p>
          <a:p>
            <a:pPr algn="ctr"/>
            <a:r>
              <a:rPr lang="fr-FR" sz="2000" b="1" dirty="0" smtClean="0">
                <a:latin typeface="Baloo" pitchFamily="66" charset="0"/>
                <a:cs typeface="Baloo" pitchFamily="66" charset="0"/>
              </a:rPr>
              <a:t>des </a:t>
            </a:r>
          </a:p>
          <a:p>
            <a:pPr algn="ctr"/>
            <a:endParaRPr lang="fr-FR" sz="1200" b="1" dirty="0" smtClean="0">
              <a:latin typeface="Baloo" pitchFamily="66" charset="0"/>
              <a:cs typeface="Baloo" pitchFamily="66" charset="0"/>
            </a:endParaRPr>
          </a:p>
          <a:p>
            <a:pPr algn="ctr"/>
            <a:endParaRPr lang="fr-FR" sz="700" b="1" dirty="0">
              <a:latin typeface="Baloo" pitchFamily="66" charset="0"/>
              <a:cs typeface="Baloo" pitchFamily="66" charset="0"/>
            </a:endParaRPr>
          </a:p>
          <a:p>
            <a:pPr algn="ctr"/>
            <a:r>
              <a:rPr lang="fr-FR" sz="2000" b="1" dirty="0" smtClean="0">
                <a:latin typeface="Baloo" pitchFamily="66" charset="0"/>
                <a:cs typeface="Baloo" pitchFamily="66" charset="0"/>
              </a:rPr>
              <a:t>couleurs </a:t>
            </a:r>
            <a:r>
              <a:rPr lang="fr-FR" sz="2000" b="1" dirty="0">
                <a:latin typeface="Baloo" pitchFamily="66" charset="0"/>
                <a:cs typeface="Baloo" pitchFamily="66" charset="0"/>
              </a:rPr>
              <a:t>plus </a:t>
            </a:r>
            <a:r>
              <a:rPr lang="fr-FR" sz="2000" b="1" dirty="0" smtClean="0">
                <a:latin typeface="Baloo" pitchFamily="66" charset="0"/>
                <a:cs typeface="Baloo" pitchFamily="66" charset="0"/>
              </a:rPr>
              <a:t>     discrètes</a:t>
            </a:r>
            <a:endParaRPr lang="fr-FR" sz="2000" b="1" dirty="0">
              <a:latin typeface="Baloo" pitchFamily="66" charset="0"/>
              <a:cs typeface="Baloo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 rot="-3060000">
            <a:off x="5652000" y="2232000"/>
            <a:ext cx="36440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800" dirty="0" smtClean="0">
                <a:latin typeface="Baloo" pitchFamily="66" charset="0"/>
                <a:cs typeface="Baloo" pitchFamily="66" charset="0"/>
              </a:rPr>
              <a:t>Le chant du Loriot d'Europe </a:t>
            </a:r>
          </a:p>
          <a:p>
            <a:pPr algn="ctr"/>
            <a:r>
              <a:rPr lang="fr-FR" sz="1800" dirty="0" smtClean="0">
                <a:latin typeface="Baloo" pitchFamily="66" charset="0"/>
                <a:cs typeface="Baloo" pitchFamily="66" charset="0"/>
              </a:rPr>
              <a:t>est un sifflement flûté, remarquablement clair et mélodieux, assez facile </a:t>
            </a:r>
          </a:p>
          <a:p>
            <a:pPr algn="ctr"/>
            <a:r>
              <a:rPr lang="fr-FR" sz="1800" dirty="0" smtClean="0">
                <a:latin typeface="Baloo" pitchFamily="66" charset="0"/>
                <a:cs typeface="Baloo" pitchFamily="66" charset="0"/>
              </a:rPr>
              <a:t>à imiter par l'homme.</a:t>
            </a:r>
            <a:endParaRPr lang="fr-FR" sz="1800" dirty="0">
              <a:latin typeface="Baloo" pitchFamily="66" charset="0"/>
              <a:cs typeface="Baloo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96000" y="5076000"/>
            <a:ext cx="4318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1800" dirty="0" smtClean="0">
                <a:solidFill>
                  <a:prstClr val="black"/>
                </a:solidFill>
                <a:latin typeface="Baloo" pitchFamily="66" charset="0"/>
                <a:cs typeface="Baloo" pitchFamily="66" charset="0"/>
              </a:rPr>
              <a:t> </a:t>
            </a:r>
            <a:r>
              <a:rPr lang="fr-FR" sz="1800" dirty="0">
                <a:solidFill>
                  <a:prstClr val="black"/>
                </a:solidFill>
                <a:latin typeface="Baloo" pitchFamily="66" charset="0"/>
                <a:cs typeface="Baloo" pitchFamily="66" charset="0"/>
              </a:rPr>
              <a:t>C'est l'indice de présence le plus sûr, bien avant de le voir.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15925" y="4608000"/>
            <a:ext cx="4318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1800" dirty="0" smtClean="0">
                <a:latin typeface="Baloo" pitchFamily="66" charset="0"/>
                <a:cs typeface="Baloo" pitchFamily="66" charset="0"/>
              </a:rPr>
              <a:t>Le Loriot d'Europe </a:t>
            </a:r>
          </a:p>
          <a:p>
            <a:pPr algn="ctr"/>
            <a:r>
              <a:rPr lang="fr-FR" sz="1800" dirty="0" smtClean="0">
                <a:latin typeface="Baloo" pitchFamily="66" charset="0"/>
                <a:cs typeface="Baloo" pitchFamily="66" charset="0"/>
              </a:rPr>
              <a:t>est une espèce</a:t>
            </a:r>
          </a:p>
          <a:p>
            <a:pPr algn="ctr"/>
            <a:r>
              <a:rPr lang="fr-FR" sz="1800" dirty="0" smtClean="0">
                <a:latin typeface="Baloo" pitchFamily="66" charset="0"/>
                <a:cs typeface="Baloo" pitchFamily="66" charset="0"/>
              </a:rPr>
              <a:t> difficile à observer puisqu'il </a:t>
            </a:r>
          </a:p>
          <a:p>
            <a:pPr algn="ctr"/>
            <a:r>
              <a:rPr lang="fr-FR" sz="1800" dirty="0" smtClean="0">
                <a:latin typeface="Baloo" pitchFamily="66" charset="0"/>
                <a:cs typeface="Baloo" pitchFamily="66" charset="0"/>
              </a:rPr>
              <a:t>fréquente principalement la canopée</a:t>
            </a:r>
            <a:r>
              <a:rPr lang="fr-FR" dirty="0" smtClean="0"/>
              <a:t> </a:t>
            </a:r>
            <a:endParaRPr lang="fr-FR" dirty="0"/>
          </a:p>
        </p:txBody>
      </p:sp>
      <p:pic>
        <p:nvPicPr>
          <p:cNvPr id="8" name="Image 7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08813" y="4824735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2558901_813034046339718_61338512289705398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492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8796612_831717971137992_42416939927592978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8860651_831718107804645_77218201017167079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407249_1069475837362203_2828709538152659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1074" y="0"/>
            <a:ext cx="447861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5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XC797627 - Eurasian Golden Oriole - Oriolus oriolus.wav">
            <a:hlinkClick r:id="" action="ppaction://media"/>
          </p:cNvPr>
          <p:cNvPicPr>
            <a:picLocks noRot="1" noChangeAspect="1"/>
          </p:cNvPicPr>
          <p:nvPr>
            <a:wavAudioFile r:embed="rId1" name="XC797627 - Eurasian Golden Oriole - Oriolus oriolus.wav"/>
          </p:nvPr>
        </p:nvPicPr>
        <p:blipFill>
          <a:blip r:embed="rId4" cstate="print"/>
          <a:stretch>
            <a:fillRect/>
          </a:stretch>
        </p:blipFill>
        <p:spPr>
          <a:xfrm>
            <a:off x="8064797" y="532879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963213_1259998601643258_5219995732380049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5653" y="0"/>
            <a:ext cx="470945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riot d Europe  (Oriolus oriolus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50423" y="0"/>
            <a:ext cx="473991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riot d 'Europ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7304"/>
            <a:ext cx="8640763" cy="486643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680421" y="5112767"/>
            <a:ext cx="213406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12700">
                  <a:solidFill>
                    <a:schemeClr val="tx1"/>
                  </a:solidFill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088133" y="3960639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71" tIns="48535" rIns="97071" bIns="48535" rtlCol="0" anchor="ctr"/>
          <a:lstStyle/>
          <a:p>
            <a:pPr algn="ctr" defTabSz="873644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2485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08000" y="936000"/>
            <a:ext cx="2065139" cy="544294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sz="2900" b="1" dirty="0">
                <a:ln w="3175">
                  <a:solidFill>
                    <a:schemeClr val="tx1"/>
                  </a:solidFill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latin typeface="Cinzel Black" pitchFamily="2" charset="0"/>
              </a:rPr>
              <a:t>Internet</a:t>
            </a:r>
            <a:endParaRPr lang="fr-FR" sz="3200" b="1" dirty="0">
              <a:ln w="3175">
                <a:solidFill>
                  <a:schemeClr val="tx1"/>
                </a:solidFill>
              </a:ln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03957" y="1944415"/>
            <a:ext cx="1138604" cy="344239"/>
          </a:xfrm>
          <a:prstGeom prst="rect">
            <a:avLst/>
          </a:prstGeom>
          <a:noFill/>
        </p:spPr>
        <p:txBody>
          <a:bodyPr wrap="none" lIns="97071" tIns="48535" rIns="97071" bIns="48535" rtlCol="0">
            <a:spAutoFit/>
          </a:bodyPr>
          <a:lstStyle/>
          <a:p>
            <a:pPr defTabSz="873644"/>
            <a:r>
              <a:rPr lang="fr-FR" b="1" dirty="0" smtClean="0">
                <a:solidFill>
                  <a:srgbClr val="FF0000"/>
                </a:solidFill>
              </a:rPr>
              <a:t>28.05.2025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0101" y="4824735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2820000">
            <a:off x="-229944" y="3211037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44517" y="2592487"/>
            <a:ext cx="909412" cy="807608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4298292" y="216223"/>
            <a:ext cx="4351534" cy="1784312"/>
          </a:xfrm>
          <a:prstGeom prst="rect">
            <a:avLst/>
          </a:prstGeom>
          <a:noFill/>
          <a:ln w="3175">
            <a:noFill/>
          </a:ln>
        </p:spPr>
        <p:txBody>
          <a:bodyPr wrap="none" lIns="121137" tIns="60568" rIns="121137" bIns="60568" rtlCol="0">
            <a:spAutoFit/>
          </a:bodyPr>
          <a:lstStyle/>
          <a:p>
            <a:pPr algn="ctr" defTabSz="822752"/>
            <a:r>
              <a:rPr lang="fr-FR" sz="3600" b="1" dirty="0" smtClean="0">
                <a:ln w="12700">
                  <a:solidFill>
                    <a:schemeClr val="tx1"/>
                  </a:solidFill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latin typeface="Cinzel Black" pitchFamily="2" charset="0"/>
              </a:rPr>
              <a:t>Chant  et  cri </a:t>
            </a:r>
          </a:p>
          <a:p>
            <a:pPr algn="ctr" defTabSz="822752"/>
            <a:r>
              <a:rPr lang="fr-FR" sz="3600" b="1" dirty="0" err="1" smtClean="0">
                <a:ln w="12700">
                  <a:solidFill>
                    <a:schemeClr val="tx1"/>
                  </a:solidFill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latin typeface="Cinzel Black" pitchFamily="2" charset="0"/>
              </a:rPr>
              <a:t>Eurasian</a:t>
            </a:r>
            <a:r>
              <a:rPr lang="fr-FR" sz="3600" b="1" dirty="0" smtClean="0">
                <a:ln w="12700">
                  <a:solidFill>
                    <a:schemeClr val="tx1"/>
                  </a:solidFill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latin typeface="Cinzel Black" pitchFamily="2" charset="0"/>
              </a:rPr>
              <a:t> </a:t>
            </a:r>
          </a:p>
          <a:p>
            <a:pPr algn="ctr" defTabSz="822752"/>
            <a:r>
              <a:rPr lang="fr-FR" sz="3600" b="1" dirty="0" smtClean="0">
                <a:ln w="12700">
                  <a:solidFill>
                    <a:schemeClr val="tx1"/>
                  </a:solidFill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latin typeface="Cinzel Black" pitchFamily="2" charset="0"/>
              </a:rPr>
              <a:t>Golden  </a:t>
            </a:r>
            <a:r>
              <a:rPr lang="fr-FR" sz="3600" b="1" dirty="0" err="1" smtClean="0">
                <a:ln w="12700">
                  <a:solidFill>
                    <a:schemeClr val="tx1"/>
                  </a:solidFill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latin typeface="Cinzel Black" pitchFamily="2" charset="0"/>
              </a:rPr>
              <a:t>Oriole</a:t>
            </a:r>
            <a:r>
              <a:rPr lang="fr-FR" sz="3600" b="1" dirty="0" smtClean="0">
                <a:ln w="12700">
                  <a:solidFill>
                    <a:schemeClr val="tx1"/>
                  </a:solidFill>
                </a:ln>
                <a:gradFill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0"/>
                </a:gradFill>
                <a:latin typeface="Cinzel Black" pitchFamily="2" charset="0"/>
              </a:rPr>
              <a:t> </a:t>
            </a:r>
            <a:endParaRPr lang="fr-FR" sz="4000" b="1" dirty="0">
              <a:ln w="12700">
                <a:solidFill>
                  <a:schemeClr val="tx1"/>
                </a:solidFill>
              </a:ln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atin typeface="Cinzel Black" pitchFamily="2" charset="0"/>
            </a:endParaRPr>
          </a:p>
        </p:txBody>
      </p:sp>
      <p:sp>
        <p:nvSpPr>
          <p:cNvPr id="16" name="Cylindre 15"/>
          <p:cNvSpPr>
            <a:spLocks noChangeAspect="1"/>
          </p:cNvSpPr>
          <p:nvPr/>
        </p:nvSpPr>
        <p:spPr>
          <a:xfrm>
            <a:off x="6768000" y="2304455"/>
            <a:ext cx="1800200" cy="2160000"/>
          </a:xfrm>
          <a:prstGeom prst="can">
            <a:avLst/>
          </a:prstGeom>
          <a:blipFill dpi="0" rotWithShape="1">
            <a:blip r:embed="rId6" cstate="print">
              <a:alphaModFix amt="69000"/>
            </a:blip>
            <a:srcRect/>
            <a:stretch>
              <a:fillRect/>
            </a:stretch>
          </a:blipFill>
          <a:ln w="317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wrap="square" lIns="99809" tIns="49903" rIns="99809" bIns="49903">
        <a:spAutoFit/>
      </a:bodyPr>
      <a:lstStyle>
        <a:defPPr defTabSz="1181839">
          <a:defRPr sz="5900" dirty="0" smtClean="0">
            <a:ln w="50800">
              <a:solidFill>
                <a:prstClr val="black"/>
              </a:solidFill>
            </a:ln>
            <a:solidFill>
              <a:srgbClr val="FF0000"/>
            </a:solidFill>
            <a:latin typeface="Broadway" pitchFamily="82" charset="0"/>
          </a:defRPr>
        </a:defPPr>
      </a:lstStyle>
    </a:spDef>
  </a:objectDefaults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92</Words>
  <Application>Microsoft Office PowerPoint</Application>
  <PresentationFormat>Personnalisé</PresentationFormat>
  <Paragraphs>32</Paragraphs>
  <Slides>43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43</vt:i4>
      </vt:variant>
    </vt:vector>
  </HeadingPairs>
  <TitlesOfParts>
    <vt:vector size="46" baseType="lpstr">
      <vt:lpstr>Thème Office</vt:lpstr>
      <vt:lpstr>14_Thème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25</cp:revision>
  <dcterms:created xsi:type="dcterms:W3CDTF">2025-05-28T12:47:21Z</dcterms:created>
  <dcterms:modified xsi:type="dcterms:W3CDTF">2025-05-29T20:10:05Z</dcterms:modified>
</cp:coreProperties>
</file>