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57" r:id="rId4"/>
    <p:sldId id="256" r:id="rId5"/>
    <p:sldId id="260" r:id="rId6"/>
    <p:sldId id="261" r:id="rId7"/>
    <p:sldId id="259" r:id="rId8"/>
    <p:sldId id="267" r:id="rId9"/>
    <p:sldId id="266" r:id="rId10"/>
    <p:sldId id="263" r:id="rId11"/>
    <p:sldId id="292" r:id="rId12"/>
    <p:sldId id="291" r:id="rId13"/>
    <p:sldId id="264" r:id="rId14"/>
    <p:sldId id="288" r:id="rId15"/>
    <p:sldId id="265" r:id="rId16"/>
    <p:sldId id="289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90" r:id="rId38"/>
    <p:sldId id="293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" initials="m" lastIdx="1" clrIdx="0">
    <p:extLst>
      <p:ext uri="{19B8F6BF-5375-455C-9EA6-DF929625EA0E}">
        <p15:presenceInfo xmlns:p15="http://schemas.microsoft.com/office/powerpoint/2012/main" userId="micr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26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6-18T16:35:14.357" idx="1">
    <p:pos x="7071" y="176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CBB06-56C4-BA1C-5AA4-4EA857AD1D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3754982-09FF-8C1F-30E3-5C15FAAC57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30BA80-BE67-176B-CE5E-0B377C5D3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C310C3-EF37-5012-ACB1-2A65525FF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CF4F2A-FAB6-11E0-FD0D-99B4EA9AB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60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DD1A51-F157-B5E5-4292-A70C8F92D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7938FA-D99C-BE8F-9F8A-B83D53EFA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D693F0-AE7F-ACB3-A3F5-28204AE31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E1C424-FB0C-1C63-1F67-0D6FD14C0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4133BA-DFCE-CE5C-8D14-853A453BC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232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C5DD65-164E-7D5B-1688-6F451BBD3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800082-C192-0D67-0C73-8761E6D03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9120EB-3A3C-D39A-F3EB-3FCB60EFB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0EF115-3BB6-E7A5-F0EC-CA45955A4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1C8817-169D-BD2A-FE31-8438EF03A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847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EB573-6270-8BD7-A788-005FDBC0C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809E1C-E401-F18B-65D8-6AE9BDF20E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70BC8C-2DB8-7512-DE36-0DBD4FA019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C4FB88-4E1A-6837-372D-B277D9BAC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0A2D40-A88D-40E4-0A72-2EF56C2C5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05D0CD-E043-8695-B328-1A8147B1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4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F1044-4F93-7FA9-1E22-1B32EFDE1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517DBE-9220-1F80-F195-C35DBC864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50B2B1-B4D8-70F1-9D34-F20606D508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049852D-2855-4ED7-F3BE-6DAB6554E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15DA47-9390-964A-AE19-C3170516DE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A8595F-9943-3618-F1C4-FC1A31DC2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66C0ED-8A43-806F-C05A-6EF6473B4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BB4402F-4AD9-4C76-AD6E-D0F4675EC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24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5E28A-7ECE-5AFC-36E4-DFA1DAAC6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4AF8F2F-BC88-15D1-6E2F-1B67D9A52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DE7474-C7C9-94A5-F7E0-F05D37B7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B4B6B6-CF53-75D2-AF9A-8921F1949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625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15D80B5-15BC-C9BC-A208-55A30F1C9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4F83727-C0F6-8764-F1A6-3005CECB4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8C59F0-D2E2-FF52-95CD-D521AC871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213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FE841-5F17-481E-BB5C-32E131E33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7FCF66-BD93-59E9-8774-3E49BFA41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A8F606-58FF-E970-0756-A72B7132B6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6C4E49-F469-ECB3-5403-0F1DF3F87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293055-22FC-6216-4CBA-1A2A2CE2B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BE8F93-C947-8441-B3A3-90EAE4A4C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675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E42B7A-B933-F398-52DE-619D64312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BE3FAC0-7800-9A52-CE51-2FCE4834E6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4470C-12F0-E071-77C3-F67627EF27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DE5C6E-7569-7DD6-E854-A66325D00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412CB7-CDF1-DF4A-7365-ACD0CB11B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489EAC-F5D9-9EC4-73B9-2DB267FF6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89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23617A-BC9F-CECE-F94D-00C902C6B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771B78-FB39-C120-DC19-B8E260190E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9E7188-8DB9-CEF9-5C77-0BA1E6721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1F8076-F2FA-A2D9-1F8E-41C2FF7C9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2AFAB2-D633-83F4-8269-E57BEE06D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79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17BB89B-5D61-7884-CCFC-95B9592002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D30BA9-3D57-F2E7-6134-9DDD0B4AE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F24593-1D72-26E4-F35F-8ABE8EFB5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892DF6-AA8B-1C23-9DA4-25163C62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A00D45-468D-FCD7-E0B7-7360D1B1A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374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74493C4-4874-EBE8-850E-C57B4DEBF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A9F05D-21F4-E182-F4E6-C1957B163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F3B5A3-3576-4E86-BD8D-02B770B2C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413F5-B1F3-420C-BCA6-9AE908975FD2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81A5BC-E20D-C30C-E1C6-5770239F7B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4A9930-1A9F-9F58-35FF-E16F614EE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B4AA4-8ADC-430F-9BAF-C1D86EE4A3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62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19A741-79B6-0FDF-BBEB-3AE603244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229" y="2009159"/>
            <a:ext cx="5417137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6C64459-A13E-C0F5-11B1-A1FC1402C11C}"/>
              </a:ext>
            </a:extLst>
          </p:cNvPr>
          <p:cNvSpPr/>
          <p:nvPr/>
        </p:nvSpPr>
        <p:spPr>
          <a:xfrm>
            <a:off x="2698230" y="254833"/>
            <a:ext cx="670011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Musée des Beaux-Arts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AG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EN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049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  <p:sndAc>
          <p:stSnd loop="1">
            <p:snd r:embed="rId2" name="I have a dream - Richard Clayderman.wav"/>
          </p:stSnd>
        </p:sndAc>
      </p:transition>
    </mc:Choice>
    <mc:Fallback xmlns="">
      <p:transition spd="slow" advClick="0" advTm="9000">
        <p:fade/>
        <p:sndAc>
          <p:stSnd loop="1">
            <p:snd r:embed="rId4" name="I have a dream - Richard Clayder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90459-CDD7-00EB-5B4E-45E245D759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36" y="279000"/>
            <a:ext cx="1172092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EBDD5F8-898A-47C3-5E4A-3AA9808CB5D4}"/>
              </a:ext>
            </a:extLst>
          </p:cNvPr>
          <p:cNvSpPr txBox="1"/>
          <p:nvPr/>
        </p:nvSpPr>
        <p:spPr>
          <a:xfrm>
            <a:off x="387531" y="5635132"/>
            <a:ext cx="11416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4 HOTELS RENAISSANCE SUR COURS INTERIEURES ABRITENT LE MUSEE DES BEAUX ARTS D’AGEN</a:t>
            </a:r>
          </a:p>
        </p:txBody>
      </p:sp>
    </p:spTree>
    <p:extLst>
      <p:ext uri="{BB962C8B-B14F-4D97-AF65-F5344CB8AC3E}">
        <p14:creationId xmlns:p14="http://schemas.microsoft.com/office/powerpoint/2010/main" val="1640514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FFB623-9173-C6C4-9CC4-F9BE1D97B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62" y="279000"/>
            <a:ext cx="4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278DDCD-AD9D-5124-9594-678D3C9CA9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2433" y="279000"/>
            <a:ext cx="7017805" cy="46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7E5FB2-196E-8C84-FD90-D1A1D1213756}"/>
              </a:ext>
            </a:extLst>
          </p:cNvPr>
          <p:cNvSpPr txBox="1"/>
          <p:nvPr/>
        </p:nvSpPr>
        <p:spPr>
          <a:xfrm>
            <a:off x="5220715" y="5169665"/>
            <a:ext cx="68037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parmi les 17 salles d’exposition celle d’Agenais (à gauche)</a:t>
            </a:r>
          </a:p>
          <a:p>
            <a:r>
              <a:rPr lang="fr-FR" sz="2400" b="1" i="1" dirty="0"/>
              <a:t>                   et celle d’Aiguillon ( droite)</a:t>
            </a:r>
          </a:p>
        </p:txBody>
      </p:sp>
    </p:spTree>
    <p:extLst>
      <p:ext uri="{BB962C8B-B14F-4D97-AF65-F5344CB8AC3E}">
        <p14:creationId xmlns:p14="http://schemas.microsoft.com/office/powerpoint/2010/main" val="769728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31CDD3E-1C70-8777-7BEF-6A333C8EE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061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DE15DC-3FF8-7C74-FC9A-2DC774FC116B}"/>
              </a:ext>
            </a:extLst>
          </p:cNvPr>
          <p:cNvSpPr txBox="1"/>
          <p:nvPr/>
        </p:nvSpPr>
        <p:spPr>
          <a:xfrm>
            <a:off x="9634779" y="2817150"/>
            <a:ext cx="25572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des beaux-Arts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AGEN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cour intérieure</a:t>
            </a:r>
          </a:p>
        </p:txBody>
      </p:sp>
    </p:spTree>
    <p:extLst>
      <p:ext uri="{BB962C8B-B14F-4D97-AF65-F5344CB8AC3E}">
        <p14:creationId xmlns:p14="http://schemas.microsoft.com/office/powerpoint/2010/main" val="2935999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82A865-7FE9-5B46-0A49-14352D7AE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0040" y="279000"/>
            <a:ext cx="710693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B241C1-71DB-FC81-BCF0-BC9BF6585C7E}"/>
              </a:ext>
            </a:extLst>
          </p:cNvPr>
          <p:cNvSpPr txBox="1"/>
          <p:nvPr/>
        </p:nvSpPr>
        <p:spPr>
          <a:xfrm>
            <a:off x="344774" y="4227226"/>
            <a:ext cx="346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municipal des Beaux-Arts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AGEN  (Lot &amp; Garonne)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D8B08F2-E08F-A077-514D-82C091A38312}"/>
              </a:ext>
            </a:extLst>
          </p:cNvPr>
          <p:cNvSpPr txBox="1"/>
          <p:nvPr/>
        </p:nvSpPr>
        <p:spPr>
          <a:xfrm>
            <a:off x="539646" y="629587"/>
            <a:ext cx="3267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Salles avec objets funéraires Gallo-romain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Peintures Espagnoles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Et œuvres du 16eme au 20eme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siècle</a:t>
            </a:r>
          </a:p>
        </p:txBody>
      </p:sp>
    </p:spTree>
    <p:extLst>
      <p:ext uri="{BB962C8B-B14F-4D97-AF65-F5344CB8AC3E}">
        <p14:creationId xmlns:p14="http://schemas.microsoft.com/office/powerpoint/2010/main" val="1610858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22E44E-80FF-BCB7-B87C-2C2C52487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41" y="480876"/>
            <a:ext cx="5417136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7806956-2B9A-24F4-E88D-20A7E48064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7525" y="2716566"/>
            <a:ext cx="5417136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0F20DC-230E-B4F7-EAAF-62D86F2BF6DA}"/>
              </a:ext>
            </a:extLst>
          </p:cNvPr>
          <p:cNvSpPr txBox="1"/>
          <p:nvPr/>
        </p:nvSpPr>
        <p:spPr>
          <a:xfrm>
            <a:off x="1148818" y="4323142"/>
            <a:ext cx="4943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Parmi les 17 salles d’exposition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1800 œuvres exposées  et, une grande réserve d’une collection éclectique</a:t>
            </a:r>
          </a:p>
        </p:txBody>
      </p:sp>
    </p:spTree>
    <p:extLst>
      <p:ext uri="{BB962C8B-B14F-4D97-AF65-F5344CB8AC3E}">
        <p14:creationId xmlns:p14="http://schemas.microsoft.com/office/powerpoint/2010/main" val="580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6F9DF5-BF33-26B0-2F3D-0342412E0F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06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A0E590-BF3E-DBFE-FD9D-0B76670C4AB8}"/>
              </a:ext>
            </a:extLst>
          </p:cNvPr>
          <p:cNvSpPr txBox="1"/>
          <p:nvPr/>
        </p:nvSpPr>
        <p:spPr>
          <a:xfrm>
            <a:off x="9803342" y="1883266"/>
            <a:ext cx="249522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intérieur de l’église des Jacobins, vestige du couvent des Dominicains (1243)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Accueillant depuis 1990 les Expositions temporaires du Musée</a:t>
            </a:r>
          </a:p>
        </p:txBody>
      </p:sp>
    </p:spTree>
    <p:extLst>
      <p:ext uri="{BB962C8B-B14F-4D97-AF65-F5344CB8AC3E}">
        <p14:creationId xmlns:p14="http://schemas.microsoft.com/office/powerpoint/2010/main" val="3319813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7393E-65A5-F2D4-7F46-15B2853D4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14635"/>
            <a:ext cx="7620000" cy="59817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656DEE-E86F-92A1-FF4F-1EC7F49C6CF0}"/>
              </a:ext>
            </a:extLst>
          </p:cNvPr>
          <p:cNvSpPr txBox="1"/>
          <p:nvPr/>
        </p:nvSpPr>
        <p:spPr>
          <a:xfrm>
            <a:off x="4574727" y="6396335"/>
            <a:ext cx="4041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Eglise des Jacobins</a:t>
            </a:r>
          </a:p>
        </p:txBody>
      </p:sp>
    </p:spTree>
    <p:extLst>
      <p:ext uri="{BB962C8B-B14F-4D97-AF65-F5344CB8AC3E}">
        <p14:creationId xmlns:p14="http://schemas.microsoft.com/office/powerpoint/2010/main" val="342527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482463-3775-FAE9-E032-1C5EEAB81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148" y="357187"/>
            <a:ext cx="7620000" cy="61436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ACF1BB-5539-EAD5-20CE-9B77BED9A4A6}"/>
              </a:ext>
            </a:extLst>
          </p:cNvPr>
          <p:cNvSpPr txBox="1"/>
          <p:nvPr/>
        </p:nvSpPr>
        <p:spPr>
          <a:xfrm>
            <a:off x="321972" y="2480898"/>
            <a:ext cx="29601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Notre-Dame des Jacobins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Intérieur, expositions temporaires du Musée</a:t>
            </a:r>
          </a:p>
        </p:txBody>
      </p:sp>
    </p:spTree>
    <p:extLst>
      <p:ext uri="{BB962C8B-B14F-4D97-AF65-F5344CB8AC3E}">
        <p14:creationId xmlns:p14="http://schemas.microsoft.com/office/powerpoint/2010/main" val="1722691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8B0DA4-BA6C-2238-FC5F-28536D0F2A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463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6789E0C-523C-1084-A316-2D904641FFF9}"/>
              </a:ext>
            </a:extLst>
          </p:cNvPr>
          <p:cNvSpPr txBox="1"/>
          <p:nvPr/>
        </p:nvSpPr>
        <p:spPr>
          <a:xfrm>
            <a:off x="9627487" y="1677840"/>
            <a:ext cx="29422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ŒUVRES PRINCIPALES EXPOSEES DU 1er SIECLE  au 20eme</a:t>
            </a:r>
          </a:p>
          <a:p>
            <a:endParaRPr lang="fr-FR" sz="2400" b="1" i="1" dirty="0"/>
          </a:p>
          <a:p>
            <a:r>
              <a:rPr lang="fr-FR" sz="2400" b="1" i="1" dirty="0"/>
              <a:t>PEINTURES ESPAGNOLES – SCULPTURES – </a:t>
            </a:r>
          </a:p>
          <a:p>
            <a:endParaRPr lang="fr-FR" sz="2400" b="1" i="1" dirty="0"/>
          </a:p>
          <a:p>
            <a:r>
              <a:rPr lang="fr-FR" sz="2400" b="1" i="1" dirty="0"/>
              <a:t>  VISITE……………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977973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BED8BD-8577-FEF7-6B34-4E3C477EEF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6237" y="239361"/>
            <a:ext cx="4850818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224A96-00C9-E613-6E84-8AC622D17110}"/>
              </a:ext>
            </a:extLst>
          </p:cNvPr>
          <p:cNvSpPr txBox="1"/>
          <p:nvPr/>
        </p:nvSpPr>
        <p:spPr>
          <a:xfrm>
            <a:off x="1076587" y="3599972"/>
            <a:ext cx="24264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Vénus du Mas d’Agenais</a:t>
            </a:r>
          </a:p>
          <a:p>
            <a:endParaRPr lang="fr-FR" sz="2400" b="1" i="1" dirty="0"/>
          </a:p>
          <a:p>
            <a:r>
              <a:rPr lang="fr-FR" sz="2400" b="1" i="1" dirty="0"/>
              <a:t> sculpture en marbre datée du 2eme siècle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A4D30C7-5D33-C9E8-6241-C0489FEB0BFF}"/>
              </a:ext>
            </a:extLst>
          </p:cNvPr>
          <p:cNvSpPr txBox="1"/>
          <p:nvPr/>
        </p:nvSpPr>
        <p:spPr>
          <a:xfrm>
            <a:off x="1076587" y="1469036"/>
            <a:ext cx="2812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ŒUVRES EXCEPTIONNELLES DU MUSEE</a:t>
            </a:r>
          </a:p>
        </p:txBody>
      </p:sp>
    </p:spTree>
    <p:extLst>
      <p:ext uri="{BB962C8B-B14F-4D97-AF65-F5344CB8AC3E}">
        <p14:creationId xmlns:p14="http://schemas.microsoft.com/office/powerpoint/2010/main" val="3736045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907A3A-5239-C9DB-0D4A-4E2BD121D7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122" y="279000"/>
            <a:ext cx="4813756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D5C1CA-E1CB-79F5-F53F-317ACAD160E4}"/>
              </a:ext>
            </a:extLst>
          </p:cNvPr>
          <p:cNvSpPr txBox="1"/>
          <p:nvPr/>
        </p:nvSpPr>
        <p:spPr>
          <a:xfrm>
            <a:off x="8696526" y="2357966"/>
            <a:ext cx="23253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Silène à l’outre</a:t>
            </a:r>
          </a:p>
          <a:p>
            <a:endParaRPr lang="fr-FR" sz="2400" b="1" i="1" dirty="0"/>
          </a:p>
          <a:p>
            <a:r>
              <a:rPr lang="fr-FR" sz="2400" b="1" i="1" dirty="0"/>
              <a:t>Marbre blanc du Dieu Dionysos</a:t>
            </a:r>
          </a:p>
          <a:p>
            <a:endParaRPr lang="fr-FR" sz="2400" b="1" i="1" dirty="0"/>
          </a:p>
          <a:p>
            <a:r>
              <a:rPr lang="fr-FR" sz="2400" b="1" i="1" dirty="0"/>
              <a:t> 2eme siècle</a:t>
            </a:r>
          </a:p>
        </p:txBody>
      </p:sp>
    </p:spTree>
    <p:extLst>
      <p:ext uri="{BB962C8B-B14F-4D97-AF65-F5344CB8AC3E}">
        <p14:creationId xmlns:p14="http://schemas.microsoft.com/office/powerpoint/2010/main" val="3565382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3F4603-40B6-E1F0-E22A-1ED6E06D8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637" y="371959"/>
            <a:ext cx="7714929" cy="6114081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0D7F1-77ED-DDDD-6C8C-0EA8C9F5A864}"/>
              </a:ext>
            </a:extLst>
          </p:cNvPr>
          <p:cNvSpPr txBox="1"/>
          <p:nvPr/>
        </p:nvSpPr>
        <p:spPr>
          <a:xfrm>
            <a:off x="9674566" y="1926620"/>
            <a:ext cx="31461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daté de 1515</a:t>
            </a:r>
          </a:p>
          <a:p>
            <a:endParaRPr lang="fr-FR" sz="2400" b="1" i="1" dirty="0"/>
          </a:p>
          <a:p>
            <a:r>
              <a:rPr lang="fr-FR" sz="2400" b="1" i="1" dirty="0"/>
              <a:t>Le Rhinocéros</a:t>
            </a:r>
          </a:p>
          <a:p>
            <a:endParaRPr lang="fr-FR" sz="2400" b="1" i="1" dirty="0"/>
          </a:p>
          <a:p>
            <a:r>
              <a:rPr lang="fr-FR" sz="2400" b="1" i="1" dirty="0"/>
              <a:t> gravure sur bois</a:t>
            </a:r>
          </a:p>
          <a:p>
            <a:endParaRPr lang="fr-FR" sz="2400" b="1" i="1" dirty="0"/>
          </a:p>
          <a:p>
            <a:r>
              <a:rPr lang="fr-FR" sz="2400" b="1" i="1" dirty="0"/>
              <a:t>Albert Dürer</a:t>
            </a:r>
          </a:p>
        </p:txBody>
      </p:sp>
    </p:spTree>
    <p:extLst>
      <p:ext uri="{BB962C8B-B14F-4D97-AF65-F5344CB8AC3E}">
        <p14:creationId xmlns:p14="http://schemas.microsoft.com/office/powerpoint/2010/main" val="24428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DA8EE6-66B2-A6CA-5519-C79AF92D7D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700" y="279000"/>
            <a:ext cx="518517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1E5992-2698-9655-4534-20E30F3CBE45}"/>
              </a:ext>
            </a:extLst>
          </p:cNvPr>
          <p:cNvSpPr txBox="1"/>
          <p:nvPr/>
        </p:nvSpPr>
        <p:spPr>
          <a:xfrm>
            <a:off x="479642" y="3135287"/>
            <a:ext cx="3595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Renaud et Armide</a:t>
            </a:r>
          </a:p>
          <a:p>
            <a:endParaRPr lang="fr-FR" sz="2400" b="1" i="1" dirty="0"/>
          </a:p>
          <a:p>
            <a:r>
              <a:rPr lang="fr-FR" sz="2400" b="1" i="1" dirty="0"/>
              <a:t> par Le Tintoret     1585</a:t>
            </a:r>
          </a:p>
        </p:txBody>
      </p:sp>
    </p:spTree>
    <p:extLst>
      <p:ext uri="{BB962C8B-B14F-4D97-AF65-F5344CB8AC3E}">
        <p14:creationId xmlns:p14="http://schemas.microsoft.com/office/powerpoint/2010/main" val="1866068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FC1718-9755-558E-A5A4-1609ACC8B1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625" y="279000"/>
            <a:ext cx="511875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828F31-B520-C7CA-C801-D788BC72A9F8}"/>
              </a:ext>
            </a:extLst>
          </p:cNvPr>
          <p:cNvSpPr txBox="1"/>
          <p:nvPr/>
        </p:nvSpPr>
        <p:spPr>
          <a:xfrm>
            <a:off x="8853155" y="1833057"/>
            <a:ext cx="26896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madame Du Barry en flore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toile emblématique du Musée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daté de 1773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Par François-Hubert Drouais</a:t>
            </a:r>
          </a:p>
        </p:txBody>
      </p:sp>
    </p:spTree>
    <p:extLst>
      <p:ext uri="{BB962C8B-B14F-4D97-AF65-F5344CB8AC3E}">
        <p14:creationId xmlns:p14="http://schemas.microsoft.com/office/powerpoint/2010/main" val="3547624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473A95-8F96-85C9-2CEB-D3D04D86FF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851" y="279000"/>
            <a:ext cx="502993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A02C7C-67C9-0AFC-5662-D91732DF41C6}"/>
              </a:ext>
            </a:extLst>
          </p:cNvPr>
          <p:cNvSpPr txBox="1"/>
          <p:nvPr/>
        </p:nvSpPr>
        <p:spPr>
          <a:xfrm>
            <a:off x="817698" y="2246818"/>
            <a:ext cx="29861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 le Ballon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toile emblématique du Musée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Par Francisco de GOYA y Lucientes</a:t>
            </a:r>
          </a:p>
        </p:txBody>
      </p:sp>
    </p:spTree>
    <p:extLst>
      <p:ext uri="{BB962C8B-B14F-4D97-AF65-F5344CB8AC3E}">
        <p14:creationId xmlns:p14="http://schemas.microsoft.com/office/powerpoint/2010/main" val="60955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F30A69-6AD4-3921-D89C-263C3DC23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419" y="279000"/>
            <a:ext cx="79245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2153C3-37D8-FEB0-E889-5E531B1788E1}"/>
              </a:ext>
            </a:extLst>
          </p:cNvPr>
          <p:cNvSpPr txBox="1"/>
          <p:nvPr/>
        </p:nvSpPr>
        <p:spPr>
          <a:xfrm>
            <a:off x="8790079" y="3429000"/>
            <a:ext cx="3068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Bords du Loing – effet d’Automne le matin à Moret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1904  François Picabia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E9EDE6E-EAB9-4C31-9152-CCA7D3F93B64}"/>
              </a:ext>
            </a:extLst>
          </p:cNvPr>
          <p:cNvSpPr txBox="1"/>
          <p:nvPr/>
        </p:nvSpPr>
        <p:spPr>
          <a:xfrm>
            <a:off x="8790079" y="1593602"/>
            <a:ext cx="3187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DES EPOQUES RECENTES AUX PLUS ANCIENNES…</a:t>
            </a:r>
          </a:p>
        </p:txBody>
      </p:sp>
    </p:spTree>
    <p:extLst>
      <p:ext uri="{BB962C8B-B14F-4D97-AF65-F5344CB8AC3E}">
        <p14:creationId xmlns:p14="http://schemas.microsoft.com/office/powerpoint/2010/main" val="2385220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77369E-AD94-39C8-69FF-EC991C61F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313" y="598966"/>
            <a:ext cx="998937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9DA8CF-21B2-D55E-F8EC-D67B133F6D80}"/>
              </a:ext>
            </a:extLst>
          </p:cNvPr>
          <p:cNvSpPr txBox="1"/>
          <p:nvPr/>
        </p:nvSpPr>
        <p:spPr>
          <a:xfrm>
            <a:off x="3286777" y="6178966"/>
            <a:ext cx="6589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Allégresse -  1899  de  Abel-Dominique Boye</a:t>
            </a:r>
          </a:p>
        </p:txBody>
      </p:sp>
    </p:spTree>
    <p:extLst>
      <p:ext uri="{BB962C8B-B14F-4D97-AF65-F5344CB8AC3E}">
        <p14:creationId xmlns:p14="http://schemas.microsoft.com/office/powerpoint/2010/main" val="2118757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ABD3E3-E49C-49BB-6827-36E792C6D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452" y="369000"/>
            <a:ext cx="986909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21D944-147C-D315-647B-56BD0F3EB32F}"/>
              </a:ext>
            </a:extLst>
          </p:cNvPr>
          <p:cNvSpPr txBox="1"/>
          <p:nvPr/>
        </p:nvSpPr>
        <p:spPr>
          <a:xfrm>
            <a:off x="2441093" y="6027335"/>
            <a:ext cx="773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de la ville d’Agen  -  1850-  par Jules Arrès Lapoque</a:t>
            </a:r>
          </a:p>
        </p:txBody>
      </p:sp>
    </p:spTree>
    <p:extLst>
      <p:ext uri="{BB962C8B-B14F-4D97-AF65-F5344CB8AC3E}">
        <p14:creationId xmlns:p14="http://schemas.microsoft.com/office/powerpoint/2010/main" val="2027538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C6FCC7-302D-80A6-9E74-C0346017D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671" y="279000"/>
            <a:ext cx="841402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CB490-70F9-A23F-1AB7-FA87078F3052}"/>
              </a:ext>
            </a:extLst>
          </p:cNvPr>
          <p:cNvSpPr txBox="1"/>
          <p:nvPr/>
        </p:nvSpPr>
        <p:spPr>
          <a:xfrm>
            <a:off x="294468" y="3002305"/>
            <a:ext cx="27122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Matinée de septembre</a:t>
            </a:r>
          </a:p>
          <a:p>
            <a:endParaRPr lang="fr-FR" sz="2400" b="1" i="1" dirty="0"/>
          </a:p>
          <a:p>
            <a:r>
              <a:rPr lang="fr-FR" sz="2400" b="1" i="1" dirty="0"/>
              <a:t>Alfred Sisley  -  1817</a:t>
            </a:r>
          </a:p>
        </p:txBody>
      </p:sp>
    </p:spTree>
    <p:extLst>
      <p:ext uri="{BB962C8B-B14F-4D97-AF65-F5344CB8AC3E}">
        <p14:creationId xmlns:p14="http://schemas.microsoft.com/office/powerpoint/2010/main" val="2599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DD7665-DBE4-E195-07B5-535ED4871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38" y="279000"/>
            <a:ext cx="873484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847EA-2E70-8863-839B-97E9F9A2A868}"/>
              </a:ext>
            </a:extLst>
          </p:cNvPr>
          <p:cNvSpPr txBox="1"/>
          <p:nvPr/>
        </p:nvSpPr>
        <p:spPr>
          <a:xfrm>
            <a:off x="9603783" y="2736651"/>
            <a:ext cx="25882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Corvette Russe dans le port – Le Havre – 1887</a:t>
            </a:r>
          </a:p>
          <a:p>
            <a:endParaRPr lang="fr-FR" sz="2400" b="1" i="1" dirty="0"/>
          </a:p>
          <a:p>
            <a:r>
              <a:rPr lang="fr-FR" sz="2400" b="1" i="1" dirty="0"/>
              <a:t>Eugène Boudin</a:t>
            </a:r>
          </a:p>
        </p:txBody>
      </p:sp>
    </p:spTree>
    <p:extLst>
      <p:ext uri="{BB962C8B-B14F-4D97-AF65-F5344CB8AC3E}">
        <p14:creationId xmlns:p14="http://schemas.microsoft.com/office/powerpoint/2010/main" val="417242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A7E1B8-260F-50DD-BB08-66398E39BD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912" y="279000"/>
            <a:ext cx="461961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CE423-82BB-D48E-39CB-A5319805850F}"/>
              </a:ext>
            </a:extLst>
          </p:cNvPr>
          <p:cNvSpPr txBox="1"/>
          <p:nvPr/>
        </p:nvSpPr>
        <p:spPr>
          <a:xfrm>
            <a:off x="8266707" y="2575414"/>
            <a:ext cx="18560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peinture et la poésie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De Charles-Paul Landon</a:t>
            </a:r>
          </a:p>
        </p:txBody>
      </p:sp>
    </p:spTree>
    <p:extLst>
      <p:ext uri="{BB962C8B-B14F-4D97-AF65-F5344CB8AC3E}">
        <p14:creationId xmlns:p14="http://schemas.microsoft.com/office/powerpoint/2010/main" val="313133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DD2258-4911-BB2C-8563-C4F7A102E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298" y="279000"/>
            <a:ext cx="51586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F14C88-F429-E9EE-829D-7A4B22B1D0C6}"/>
              </a:ext>
            </a:extLst>
          </p:cNvPr>
          <p:cNvSpPr txBox="1"/>
          <p:nvPr/>
        </p:nvSpPr>
        <p:spPr>
          <a:xfrm>
            <a:off x="465606" y="3288113"/>
            <a:ext cx="3282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portrait de Madame Sophie, fille du roi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Louis XV  par François-Hubert Drouais</a:t>
            </a:r>
          </a:p>
        </p:txBody>
      </p:sp>
    </p:spTree>
    <p:extLst>
      <p:ext uri="{BB962C8B-B14F-4D97-AF65-F5344CB8AC3E}">
        <p14:creationId xmlns:p14="http://schemas.microsoft.com/office/powerpoint/2010/main" val="406221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9057AE-F9D9-A513-AFFB-53C38E9212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8732" y="279000"/>
            <a:ext cx="5174535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DAE3DE-1637-AD32-9FB6-404ECE12F89C}"/>
              </a:ext>
            </a:extLst>
          </p:cNvPr>
          <p:cNvSpPr txBox="1"/>
          <p:nvPr/>
        </p:nvSpPr>
        <p:spPr>
          <a:xfrm>
            <a:off x="8721586" y="3105973"/>
            <a:ext cx="34704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Marie Leszczynski (jeune) par Jean-Baptiste Van Loo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96992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E177B-6688-02F3-8ED7-5FA8AFB97D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1578" y="279000"/>
            <a:ext cx="496552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E76365-A078-291E-25CA-9C6D7B678DEE}"/>
              </a:ext>
            </a:extLst>
          </p:cNvPr>
          <p:cNvSpPr txBox="1"/>
          <p:nvPr/>
        </p:nvSpPr>
        <p:spPr>
          <a:xfrm>
            <a:off x="829705" y="3234125"/>
            <a:ext cx="26991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Louis XV (jeune)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 Jean-Baptiste Van Loo</a:t>
            </a:r>
          </a:p>
        </p:txBody>
      </p:sp>
    </p:spTree>
    <p:extLst>
      <p:ext uri="{BB962C8B-B14F-4D97-AF65-F5344CB8AC3E}">
        <p14:creationId xmlns:p14="http://schemas.microsoft.com/office/powerpoint/2010/main" val="1500443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8BF996-003F-AE0D-3ECC-DD5D8086E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792" y="277178"/>
            <a:ext cx="4666662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549130-866C-B9F5-E714-79117733EAC6}"/>
              </a:ext>
            </a:extLst>
          </p:cNvPr>
          <p:cNvSpPr txBox="1"/>
          <p:nvPr/>
        </p:nvSpPr>
        <p:spPr>
          <a:xfrm>
            <a:off x="8731876" y="2457682"/>
            <a:ext cx="32040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Louise de Crussol, marquise de Barbezieux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Par François de Troy</a:t>
            </a:r>
          </a:p>
        </p:txBody>
      </p:sp>
    </p:spTree>
    <p:extLst>
      <p:ext uri="{BB962C8B-B14F-4D97-AF65-F5344CB8AC3E}">
        <p14:creationId xmlns:p14="http://schemas.microsoft.com/office/powerpoint/2010/main" val="152075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514F3E-DA79-EFDB-D6FC-1319FA53C0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535" y="279000"/>
            <a:ext cx="4333614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124373-E60C-24D9-E117-BBABF7C95501}"/>
              </a:ext>
            </a:extLst>
          </p:cNvPr>
          <p:cNvSpPr txBox="1"/>
          <p:nvPr/>
        </p:nvSpPr>
        <p:spPr>
          <a:xfrm>
            <a:off x="906089" y="2733137"/>
            <a:ext cx="32234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(jeune) de Louis-Alexandre de Bourbon – grand Amiral de France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 François de Troy</a:t>
            </a:r>
          </a:p>
        </p:txBody>
      </p:sp>
    </p:spTree>
    <p:extLst>
      <p:ext uri="{BB962C8B-B14F-4D97-AF65-F5344CB8AC3E}">
        <p14:creationId xmlns:p14="http://schemas.microsoft.com/office/powerpoint/2010/main" val="977414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FFE7CA-445C-6A5A-378C-7BA0BC7A5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539" y="279000"/>
            <a:ext cx="8129026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561ADB-AEFB-C7FB-1EFE-52F9C56C8BAD}"/>
              </a:ext>
            </a:extLst>
          </p:cNvPr>
          <p:cNvSpPr txBox="1"/>
          <p:nvPr/>
        </p:nvSpPr>
        <p:spPr>
          <a:xfrm>
            <a:off x="9466845" y="3289485"/>
            <a:ext cx="258821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 Jugement de Pâris</a:t>
            </a:r>
          </a:p>
          <a:p>
            <a:endParaRPr lang="fr-FR" sz="2400" b="1" i="1" dirty="0"/>
          </a:p>
          <a:p>
            <a:r>
              <a:rPr lang="fr-FR" sz="2400" b="1" i="1" dirty="0"/>
              <a:t>François de Troy</a:t>
            </a:r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36983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7651CE-34FD-5D3E-1D30-E06F3ABC2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549" y="279000"/>
            <a:ext cx="800000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9D3220-D369-DD26-F791-4B037D0A064A}"/>
              </a:ext>
            </a:extLst>
          </p:cNvPr>
          <p:cNvSpPr txBox="1"/>
          <p:nvPr/>
        </p:nvSpPr>
        <p:spPr>
          <a:xfrm>
            <a:off x="294468" y="2994448"/>
            <a:ext cx="30066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triomphe de Galatée</a:t>
            </a:r>
          </a:p>
          <a:p>
            <a:endParaRPr lang="fr-FR" sz="2400" b="1" i="1" dirty="0"/>
          </a:p>
          <a:p>
            <a:r>
              <a:rPr lang="fr-FR" sz="2400" b="1" i="1" dirty="0"/>
              <a:t>Par Charles de la Fosse</a:t>
            </a:r>
          </a:p>
        </p:txBody>
      </p:sp>
    </p:spTree>
    <p:extLst>
      <p:ext uri="{BB962C8B-B14F-4D97-AF65-F5344CB8AC3E}">
        <p14:creationId xmlns:p14="http://schemas.microsoft.com/office/powerpoint/2010/main" val="2804905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2B3FA2-3DAF-33C1-F9D0-B9EFD06BBE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309" y="279000"/>
            <a:ext cx="724138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E6A1A-6C50-FA22-61C1-9FB9A7EBE20B}"/>
              </a:ext>
            </a:extLst>
          </p:cNvPr>
          <p:cNvSpPr txBox="1"/>
          <p:nvPr/>
        </p:nvSpPr>
        <p:spPr>
          <a:xfrm>
            <a:off x="9764095" y="2559845"/>
            <a:ext cx="2427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Salomon sacrifiant aux idoles</a:t>
            </a:r>
          </a:p>
          <a:p>
            <a:endParaRPr lang="fr-FR" sz="2400" b="1" i="1" dirty="0"/>
          </a:p>
          <a:p>
            <a:r>
              <a:rPr lang="fr-FR" sz="2400" b="1" i="1" dirty="0"/>
              <a:t> par Giovani-Battista Lama</a:t>
            </a:r>
          </a:p>
        </p:txBody>
      </p:sp>
    </p:spTree>
    <p:extLst>
      <p:ext uri="{BB962C8B-B14F-4D97-AF65-F5344CB8AC3E}">
        <p14:creationId xmlns:p14="http://schemas.microsoft.com/office/powerpoint/2010/main" val="376315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984DD2-2D79-A154-7333-D987E6895E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316" y="279000"/>
            <a:ext cx="723098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7F95FB-66AD-FE09-B253-3C69F385F325}"/>
              </a:ext>
            </a:extLst>
          </p:cNvPr>
          <p:cNvSpPr txBox="1"/>
          <p:nvPr/>
        </p:nvSpPr>
        <p:spPr>
          <a:xfrm>
            <a:off x="637076" y="2825056"/>
            <a:ext cx="21447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Loth et ses filles</a:t>
            </a:r>
          </a:p>
          <a:p>
            <a:endParaRPr lang="fr-FR" sz="2400" b="1" i="1" dirty="0"/>
          </a:p>
          <a:p>
            <a:r>
              <a:rPr lang="fr-FR" sz="2400" b="1" i="1" dirty="0"/>
              <a:t> par Giovani Battista Lama</a:t>
            </a:r>
          </a:p>
        </p:txBody>
      </p:sp>
    </p:spTree>
    <p:extLst>
      <p:ext uri="{BB962C8B-B14F-4D97-AF65-F5344CB8AC3E}">
        <p14:creationId xmlns:p14="http://schemas.microsoft.com/office/powerpoint/2010/main" val="4032000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81DDEA-2E10-62DB-2C15-554F5BDA1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067" y="279000"/>
            <a:ext cx="954546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5E84B-1F16-7FEA-027C-2C39E57F9E06}"/>
              </a:ext>
            </a:extLst>
          </p:cNvPr>
          <p:cNvSpPr txBox="1"/>
          <p:nvPr/>
        </p:nvSpPr>
        <p:spPr>
          <a:xfrm>
            <a:off x="10025730" y="2836407"/>
            <a:ext cx="21490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Jugement de Pâris  par  Hans</a:t>
            </a:r>
          </a:p>
          <a:p>
            <a:r>
              <a:rPr lang="fr-FR" sz="2400" b="1" i="1" dirty="0"/>
              <a:t> Rotten Hammer</a:t>
            </a:r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800054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0F5DD5-8514-2323-C94C-BB438998EC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502" y="279000"/>
            <a:ext cx="72727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29C5C2-A72A-7191-F31F-1AE154D5C5E2}"/>
              </a:ext>
            </a:extLst>
          </p:cNvPr>
          <p:cNvSpPr txBox="1"/>
          <p:nvPr/>
        </p:nvSpPr>
        <p:spPr>
          <a:xfrm>
            <a:off x="160659" y="2644316"/>
            <a:ext cx="23378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tentation de Saint Antoine dans le désert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par David Teniers le jeune</a:t>
            </a:r>
          </a:p>
        </p:txBody>
      </p:sp>
    </p:spTree>
    <p:extLst>
      <p:ext uri="{BB962C8B-B14F-4D97-AF65-F5344CB8AC3E}">
        <p14:creationId xmlns:p14="http://schemas.microsoft.com/office/powerpoint/2010/main" val="4133826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6F06BE-ADD6-3827-8C06-6EA40EE096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041" y="279000"/>
            <a:ext cx="492187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492D22-5AF6-3F39-A643-0E8CAA537A1A}"/>
              </a:ext>
            </a:extLst>
          </p:cNvPr>
          <p:cNvSpPr txBox="1"/>
          <p:nvPr/>
        </p:nvSpPr>
        <p:spPr>
          <a:xfrm>
            <a:off x="8394916" y="2090172"/>
            <a:ext cx="37970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Diane-Gabrielle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Thianges – Duchesse de Nevers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1672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Jacob Ferdinand Voet</a:t>
            </a:r>
          </a:p>
        </p:txBody>
      </p:sp>
    </p:spTree>
    <p:extLst>
      <p:ext uri="{BB962C8B-B14F-4D97-AF65-F5344CB8AC3E}">
        <p14:creationId xmlns:p14="http://schemas.microsoft.com/office/powerpoint/2010/main" val="3557467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16040F-BBA2-53C9-50C7-57FE1D736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987" y="278999"/>
            <a:ext cx="4476025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C0F82F-0595-8D39-5AFC-A97C4FEB50BC}"/>
              </a:ext>
            </a:extLst>
          </p:cNvPr>
          <p:cNvSpPr txBox="1"/>
          <p:nvPr/>
        </p:nvSpPr>
        <p:spPr>
          <a:xfrm>
            <a:off x="764123" y="3086413"/>
            <a:ext cx="4076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Portrait de Charles IX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  François Clouet</a:t>
            </a:r>
          </a:p>
        </p:txBody>
      </p:sp>
    </p:spTree>
    <p:extLst>
      <p:ext uri="{BB962C8B-B14F-4D97-AF65-F5344CB8AC3E}">
        <p14:creationId xmlns:p14="http://schemas.microsoft.com/office/powerpoint/2010/main" val="263948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C34307-BB04-4D75-886E-EED263ED5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567" y="278999"/>
            <a:ext cx="4448370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5E7663-53B5-5837-E6E5-844BC3A8395E}"/>
              </a:ext>
            </a:extLst>
          </p:cNvPr>
          <p:cNvSpPr txBox="1"/>
          <p:nvPr/>
        </p:nvSpPr>
        <p:spPr>
          <a:xfrm>
            <a:off x="8595666" y="3428999"/>
            <a:ext cx="3797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Elisabeth d’Autriche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François Clouet</a:t>
            </a:r>
          </a:p>
        </p:txBody>
      </p:sp>
    </p:spTree>
    <p:extLst>
      <p:ext uri="{BB962C8B-B14F-4D97-AF65-F5344CB8AC3E}">
        <p14:creationId xmlns:p14="http://schemas.microsoft.com/office/powerpoint/2010/main" val="122567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934193-06F5-FD6E-4B2D-420107033A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500" y="387974"/>
            <a:ext cx="422433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00058B-5F51-6722-CBF1-58E83B4508CA}"/>
              </a:ext>
            </a:extLst>
          </p:cNvPr>
          <p:cNvSpPr txBox="1"/>
          <p:nvPr/>
        </p:nvSpPr>
        <p:spPr>
          <a:xfrm>
            <a:off x="1366694" y="6008361"/>
            <a:ext cx="10244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Colloque galant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81BF76F-1D60-00C2-07B2-6EB5F5F07C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4977" y="447645"/>
            <a:ext cx="6065523" cy="48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BDEB78-7729-5A96-CD97-BAE8CD6E999D}"/>
              </a:ext>
            </a:extLst>
          </p:cNvPr>
          <p:cNvSpPr txBox="1"/>
          <p:nvPr/>
        </p:nvSpPr>
        <p:spPr>
          <a:xfrm>
            <a:off x="6393032" y="5307645"/>
            <a:ext cx="4905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Caprice (1818)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Deux toiles de Francisco de GOYA</a:t>
            </a:r>
          </a:p>
        </p:txBody>
      </p:sp>
    </p:spTree>
    <p:extLst>
      <p:ext uri="{BB962C8B-B14F-4D97-AF65-F5344CB8AC3E}">
        <p14:creationId xmlns:p14="http://schemas.microsoft.com/office/powerpoint/2010/main" val="4026072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EF3DEF-A300-8A84-F667-05F20AD640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462" y="279000"/>
            <a:ext cx="710859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737644-7060-03A1-A367-06C716314134}"/>
              </a:ext>
            </a:extLst>
          </p:cNvPr>
          <p:cNvSpPr txBox="1"/>
          <p:nvPr/>
        </p:nvSpPr>
        <p:spPr>
          <a:xfrm>
            <a:off x="7659584" y="617517"/>
            <a:ext cx="4532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Présenté Par Lorient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40CEFC7-8B5B-CB2C-1F08-AFA127BCB568}"/>
              </a:ext>
            </a:extLst>
          </p:cNvPr>
          <p:cNvSpPr txBox="1"/>
          <p:nvPr/>
        </p:nvSpPr>
        <p:spPr>
          <a:xfrm>
            <a:off x="7659584" y="1769423"/>
            <a:ext cx="44176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Musée </a:t>
            </a:r>
            <a:r>
              <a:rPr lang="fr-FR" sz="2800" b="1" dirty="0" err="1">
                <a:solidFill>
                  <a:srgbClr val="FFFF00"/>
                </a:solidFill>
              </a:rPr>
              <a:t>Ds</a:t>
            </a:r>
            <a:r>
              <a:rPr lang="fr-FR" sz="2800" b="1" dirty="0">
                <a:solidFill>
                  <a:srgbClr val="FFFF00"/>
                </a:solidFill>
              </a:rPr>
              <a:t> Beaux Arts d’Agen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696412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9000">
        <p15:prstTrans prst="fallOver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475</Words>
  <Application>Microsoft Office PowerPoint</Application>
  <PresentationFormat>Grand écran</PresentationFormat>
  <Paragraphs>122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2025-06-18T15:04:03Z</dcterms:created>
  <dcterms:modified xsi:type="dcterms:W3CDTF">2025-06-19T05:15:32Z</dcterms:modified>
</cp:coreProperties>
</file>