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2" r:id="rId4"/>
    <p:sldId id="261" r:id="rId5"/>
    <p:sldId id="267" r:id="rId6"/>
    <p:sldId id="263" r:id="rId7"/>
    <p:sldId id="268" r:id="rId8"/>
    <p:sldId id="269" r:id="rId9"/>
    <p:sldId id="271" r:id="rId10"/>
    <p:sldId id="270" r:id="rId11"/>
    <p:sldId id="260"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xa5V5ClMWQ9pxLY30JrmKw==" hashData="UUraVxeRqzkARLp+Z94krPb/VqUB93CgxhTKGk5br9DowXZBk1fivP3iXwyD9Ivunnp7vxdKjb6QMrUTNFpGz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1B0F0C57-F6ED-4694-BA48-61C9AD64F411}" type="datetimeFigureOut">
              <a:rPr lang="fr-FR" smtClean="0"/>
              <a:t>18/06/2025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880384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B0F0C57-F6ED-4694-BA48-61C9AD64F411}" type="datetimeFigureOut">
              <a:rPr lang="fr-FR" smtClean="0"/>
              <a:t>18/06/2025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954735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1B0F0C57-F6ED-4694-BA48-61C9AD64F411}" type="datetimeFigureOut">
              <a:rPr lang="fr-FR" smtClean="0"/>
              <a:t>18/06/2025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3650655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B0F0C57-F6ED-4694-BA48-61C9AD64F411}" type="datetimeFigureOut">
              <a:rPr lang="fr-FR" smtClean="0"/>
              <a:t>18/06/2025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1305100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B0F0C57-F6ED-4694-BA48-61C9AD64F411}" type="datetimeFigureOut">
              <a:rPr lang="fr-FR" smtClean="0"/>
              <a:t>18/06/2025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25769394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B0F0C57-F6ED-4694-BA48-61C9AD64F411}" type="datetimeFigureOut">
              <a:rPr lang="fr-FR" smtClean="0"/>
              <a:t>18/06/2025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2990146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B0F0C57-F6ED-4694-BA48-61C9AD64F411}" type="datetimeFigureOut">
              <a:rPr lang="fr-FR" smtClean="0"/>
              <a:t>18/06/2025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614844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1B0F0C57-F6ED-4694-BA48-61C9AD64F411}" type="datetimeFigureOut">
              <a:rPr lang="fr-FR" smtClean="0"/>
              <a:t>18/06/2025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487296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1B0F0C57-F6ED-4694-BA48-61C9AD64F411}" type="datetimeFigureOut">
              <a:rPr lang="fr-FR" smtClean="0"/>
              <a:t>18/06/2025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3475043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B0F0C57-F6ED-4694-BA48-61C9AD64F411}" type="datetimeFigureOut">
              <a:rPr lang="fr-FR" smtClean="0"/>
              <a:t>18/06/2025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611215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B0F0C57-F6ED-4694-BA48-61C9AD64F411}" type="datetimeFigureOut">
              <a:rPr lang="fr-FR" smtClean="0"/>
              <a:t>18/06/2025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548884-CF97-45EC-9CAD-8AEAE2C0D8C2}" type="slidenum">
              <a:rPr lang="fr-FR" smtClean="0"/>
              <a:t>‹N°›</a:t>
            </a:fld>
            <a:endParaRPr lang="fr-FR"/>
          </a:p>
        </p:txBody>
      </p:sp>
    </p:spTree>
    <p:extLst>
      <p:ext uri="{BB962C8B-B14F-4D97-AF65-F5344CB8AC3E}">
        <p14:creationId xmlns:p14="http://schemas.microsoft.com/office/powerpoint/2010/main" val="1662395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0F0C57-F6ED-4694-BA48-61C9AD64F411}" type="datetimeFigureOut">
              <a:rPr lang="fr-FR" smtClean="0"/>
              <a:t>18/06/2025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548884-CF97-45EC-9CAD-8AEAE2C0D8C2}" type="slidenum">
              <a:rPr lang="fr-FR" smtClean="0"/>
              <a:t>‹N°›</a:t>
            </a:fld>
            <a:endParaRPr lang="fr-FR"/>
          </a:p>
        </p:txBody>
      </p:sp>
    </p:spTree>
    <p:extLst>
      <p:ext uri="{BB962C8B-B14F-4D97-AF65-F5344CB8AC3E}">
        <p14:creationId xmlns:p14="http://schemas.microsoft.com/office/powerpoint/2010/main" val="41298187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4.gif"/><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8.jp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7.jpe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8" Type="http://schemas.openxmlformats.org/officeDocument/2006/relationships/image" Target="../media/image21.jpg"/><Relationship Id="rId3" Type="http://schemas.microsoft.com/office/2007/relationships/hdphoto" Target="../media/hdphoto1.wdp"/><Relationship Id="rId7" Type="http://schemas.openxmlformats.org/officeDocument/2006/relationships/image" Target="../media/image20.jp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hyperlink" Target="https://www.universalis.fr/encyclopedie/orchestre/"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slideLayout" Target="../slideLayouts/slideLayout7.xml"/><Relationship Id="rId7" Type="http://schemas.openxmlformats.org/officeDocument/2006/relationships/image" Target="../media/image23.jpe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hyperlink" Target="https://www.universalis.fr/encyclopedie/ray-ventura/" TargetMode="External"/><Relationship Id="rId5" Type="http://schemas.microsoft.com/office/2007/relationships/hdphoto" Target="../media/hdphoto1.wdp"/><Relationship Id="rId4" Type="http://schemas.openxmlformats.org/officeDocument/2006/relationships/image" Target="../media/image13.png"/><Relationship Id="rId9" Type="http://schemas.openxmlformats.org/officeDocument/2006/relationships/image" Target="../media/image25.png"/></Relationships>
</file>

<file path=ppt/slides/_rels/slide8.xml.rels><?xml version="1.0" encoding="UTF-8" standalone="yes"?>
<Relationships xmlns="http://schemas.openxmlformats.org/package/2006/relationships"><Relationship Id="rId8" Type="http://schemas.openxmlformats.org/officeDocument/2006/relationships/hyperlink" Target="https://www.nostalgie.fr/artistes/henri-salvador/albums/dis-monsieur-gordon-cooper/le-travail-c-est-la-sante-70213882" TargetMode="External"/><Relationship Id="rId3" Type="http://schemas.microsoft.com/office/2007/relationships/media" Target="../media/media4.mp4"/><Relationship Id="rId7" Type="http://schemas.openxmlformats.org/officeDocument/2006/relationships/hyperlink" Target="https://www.nostalgie.fr/artistes/henri-salvador/albums/henri/maladie-d-amour-70194000" TargetMode="External"/><Relationship Id="rId12" Type="http://schemas.openxmlformats.org/officeDocument/2006/relationships/image" Target="../media/image29.jpeg"/><Relationship Id="rId2" Type="http://schemas.openxmlformats.org/officeDocument/2006/relationships/video" Target="../media/media3.mp4"/><Relationship Id="rId1" Type="http://schemas.microsoft.com/office/2007/relationships/media" Target="../media/media3.mp4"/><Relationship Id="rId6" Type="http://schemas.openxmlformats.org/officeDocument/2006/relationships/image" Target="../media/image10.png"/><Relationship Id="rId11" Type="http://schemas.openxmlformats.org/officeDocument/2006/relationships/image" Target="../media/image28.jpeg"/><Relationship Id="rId5" Type="http://schemas.openxmlformats.org/officeDocument/2006/relationships/slideLayout" Target="../slideLayouts/slideLayout7.xml"/><Relationship Id="rId10" Type="http://schemas.openxmlformats.org/officeDocument/2006/relationships/image" Target="../media/image27.png"/><Relationship Id="rId4" Type="http://schemas.openxmlformats.org/officeDocument/2006/relationships/video" Target="../media/media4.mp4"/><Relationship Id="rId9" Type="http://schemas.openxmlformats.org/officeDocument/2006/relationships/image" Target="../media/image26.png"/></Relationships>
</file>

<file path=ppt/slides/_rels/slide9.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hyperlink" Target="https://www.nostalgie.fr/artistes/henri-salvador/albums/monsieur-henri" TargetMode="External"/><Relationship Id="rId7" Type="http://schemas.openxmlformats.org/officeDocument/2006/relationships/audio" Target="../media/audio2.wav"/><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audio" Target="../media/audio1.wav"/><Relationship Id="rId10" Type="http://schemas.openxmlformats.org/officeDocument/2006/relationships/image" Target="../media/image32.jpg"/><Relationship Id="rId4" Type="http://schemas.openxmlformats.org/officeDocument/2006/relationships/hyperlink" Target="https://www.nostalgie.fr/artistes/henri-salvador/albums/reverence" TargetMode="External"/><Relationship Id="rId9" Type="http://schemas.openxmlformats.org/officeDocument/2006/relationships/audio" Target="../media/audio3.wav"/></Relationships>
</file>

<file path=ppt/slides/_rels/slide1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2.jp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45176" y="3925824"/>
            <a:ext cx="1298448" cy="1444752"/>
          </a:xfrm>
          <a:prstGeom prst="rect">
            <a:avLst/>
          </a:prstGeom>
        </p:spPr>
      </p:pic>
      <p:pic>
        <p:nvPicPr>
          <p:cNvPr id="5" name="Henri Salvador - Syracuse (Audio officiel)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040376" y="2003066"/>
            <a:ext cx="609600" cy="609600"/>
          </a:xfrm>
          <a:prstGeom prst="rect">
            <a:avLst/>
          </a:prstGeom>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99193" y="3249433"/>
            <a:ext cx="1692000" cy="1082880"/>
          </a:xfrm>
          <a:prstGeom prst="rect">
            <a:avLst/>
          </a:prstGeom>
        </p:spPr>
      </p:pic>
    </p:spTree>
    <p:extLst>
      <p:ext uri="{BB962C8B-B14F-4D97-AF65-F5344CB8AC3E}">
        <p14:creationId xmlns:p14="http://schemas.microsoft.com/office/powerpoint/2010/main" val="1774031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5900"/>
                    </a14:imgEffect>
                  </a14:imgLayer>
                </a14:imgProps>
              </a:ext>
              <a:ext uri="{28A0092B-C50C-407E-A947-70E740481C1C}">
                <a14:useLocalDpi xmlns:a14="http://schemas.microsoft.com/office/drawing/2010/main" val="0"/>
              </a:ext>
            </a:extLst>
          </a:blip>
          <a:srcRect b="5004"/>
          <a:stretch/>
        </p:blipFill>
        <p:spPr>
          <a:xfrm>
            <a:off x="-1" y="-2"/>
            <a:ext cx="12168000" cy="6858001"/>
          </a:xfrm>
          <a:prstGeom prst="rect">
            <a:avLst/>
          </a:prstGeom>
        </p:spPr>
      </p:pic>
      <p:sp>
        <p:nvSpPr>
          <p:cNvPr id="3" name="Rectangle 2"/>
          <p:cNvSpPr/>
          <p:nvPr/>
        </p:nvSpPr>
        <p:spPr>
          <a:xfrm>
            <a:off x="304800" y="1281143"/>
            <a:ext cx="6096000" cy="4247317"/>
          </a:xfrm>
          <a:prstGeom prst="rect">
            <a:avLst/>
          </a:prstGeom>
        </p:spPr>
        <p:txBody>
          <a:bodyPr>
            <a:spAutoFit/>
          </a:bodyPr>
          <a:lstStyle/>
          <a:p>
            <a:r>
              <a:rPr lang="fr-FR" b="1" i="0" dirty="0" smtClean="0">
                <a:solidFill>
                  <a:srgbClr val="222222"/>
                </a:solidFill>
                <a:effectLst/>
                <a:latin typeface="Arial" panose="020B0604020202020204" pitchFamily="34" charset="0"/>
              </a:rPr>
              <a:t>Henri Gabriel Salvador </a:t>
            </a:r>
            <a:r>
              <a:rPr lang="fr-FR" dirty="0" smtClean="0">
                <a:solidFill>
                  <a:srgbClr val="222222"/>
                </a:solidFill>
                <a:latin typeface="Arial" panose="020B0604020202020204" pitchFamily="34" charset="0"/>
              </a:rPr>
              <a:t>:</a:t>
            </a:r>
          </a:p>
          <a:p>
            <a:r>
              <a:rPr lang="fr-FR" dirty="0">
                <a:latin typeface="Fugaz One" pitchFamily="2" charset="0"/>
              </a:rPr>
              <a:t>Henri Gabriel Salvador, né à Cayenne, le 18 juillet </a:t>
            </a:r>
            <a:r>
              <a:rPr lang="fr-FR" dirty="0" smtClean="0">
                <a:latin typeface="Fugaz One" pitchFamily="2" charset="0"/>
              </a:rPr>
              <a:t>1917 </a:t>
            </a:r>
            <a:r>
              <a:rPr lang="fr-FR" dirty="0">
                <a:latin typeface="Fugaz One" pitchFamily="2" charset="0"/>
              </a:rPr>
              <a:t>au 19, rue </a:t>
            </a:r>
            <a:r>
              <a:rPr lang="fr-FR" dirty="0" smtClean="0">
                <a:latin typeface="Fugaz One" pitchFamily="2" charset="0"/>
              </a:rPr>
              <a:t>de </a:t>
            </a:r>
            <a:r>
              <a:rPr lang="fr-FR" dirty="0">
                <a:latin typeface="Fugaz One" pitchFamily="2" charset="0"/>
              </a:rPr>
              <a:t>la </a:t>
            </a:r>
            <a:r>
              <a:rPr lang="fr-FR" dirty="0" smtClean="0">
                <a:latin typeface="Fugaz One" pitchFamily="2" charset="0"/>
              </a:rPr>
              <a:t>Liberté et </a:t>
            </a:r>
            <a:r>
              <a:rPr lang="fr-FR" dirty="0">
                <a:latin typeface="Fugaz One" pitchFamily="2" charset="0"/>
              </a:rPr>
              <a:t>mort à Paris le 13 février </a:t>
            </a:r>
            <a:r>
              <a:rPr lang="fr-FR" dirty="0" smtClean="0">
                <a:latin typeface="Fugaz One" pitchFamily="2" charset="0"/>
              </a:rPr>
              <a:t>2008, est </a:t>
            </a:r>
            <a:r>
              <a:rPr lang="fr-FR" dirty="0">
                <a:latin typeface="Fugaz One" pitchFamily="2" charset="0"/>
              </a:rPr>
              <a:t>un chanteur, compositeur et guitariste de jazz français. Outre la grande longévité de sa carrière (des années 1930 à sa mort), Henri Salvador est un personnage marquant de la musique française. Ses chansons populaires restent fredonnées par des générations de Français : </a:t>
            </a:r>
            <a:endParaRPr lang="fr-FR" dirty="0" smtClean="0">
              <a:latin typeface="Fugaz One" pitchFamily="2" charset="0"/>
            </a:endParaRPr>
          </a:p>
          <a:p>
            <a:endParaRPr lang="fr-FR" dirty="0">
              <a:latin typeface="Fugaz One" pitchFamily="2" charset="0"/>
            </a:endParaRPr>
          </a:p>
          <a:p>
            <a:r>
              <a:rPr lang="fr-FR" dirty="0" smtClean="0">
                <a:latin typeface="Fugaz One" pitchFamily="2" charset="0"/>
              </a:rPr>
              <a:t>Syracuse</a:t>
            </a:r>
            <a:r>
              <a:rPr lang="fr-FR" dirty="0">
                <a:latin typeface="Fugaz One" pitchFamily="2" charset="0"/>
              </a:rPr>
              <a:t>, Maladie d’amour, Le loup, la biche et le chevalier (Une chanson douce), Dans mon île, Le travail c’est la santé, Zorro est arrivé.</a:t>
            </a:r>
            <a:r>
              <a:rPr lang="fr-FR" dirty="0" smtClean="0">
                <a:latin typeface="Fugaz One" pitchFamily="2" charset="0"/>
              </a:rPr>
              <a:t/>
            </a:r>
            <a:br>
              <a:rPr lang="fr-FR" dirty="0" smtClean="0">
                <a:latin typeface="Fugaz One" pitchFamily="2" charset="0"/>
              </a:rPr>
            </a:br>
            <a:endParaRPr lang="fr-FR" dirty="0">
              <a:latin typeface="Fugaz One" pitchFamily="2" charset="0"/>
            </a:endParaRPr>
          </a:p>
        </p:txBody>
      </p:sp>
      <p:sp>
        <p:nvSpPr>
          <p:cNvPr id="6" name="Rectangle 5"/>
          <p:cNvSpPr/>
          <p:nvPr/>
        </p:nvSpPr>
        <p:spPr>
          <a:xfrm>
            <a:off x="363926" y="5223733"/>
            <a:ext cx="5541574" cy="646331"/>
          </a:xfrm>
          <a:prstGeom prst="rect">
            <a:avLst/>
          </a:prstGeom>
        </p:spPr>
        <p:txBody>
          <a:bodyPr wrap="square">
            <a:spAutoFit/>
          </a:bodyPr>
          <a:lstStyle/>
          <a:p>
            <a:r>
              <a:rPr lang="fr-FR" b="0" i="0" dirty="0" smtClean="0">
                <a:solidFill>
                  <a:srgbClr val="373737"/>
                </a:solidFill>
                <a:effectLst/>
                <a:latin typeface="Fugaz One" pitchFamily="2" charset="0"/>
              </a:rPr>
              <a:t>Il repose au cimetière du Père-Lachaise à Paris, non loin d'Édith Piaf.</a:t>
            </a:r>
            <a:endParaRPr lang="fr-FR" dirty="0">
              <a:latin typeface="Fugaz One" pitchFamily="2" charset="0"/>
            </a:endParaRPr>
          </a:p>
        </p:txBody>
      </p:sp>
      <p:pic>
        <p:nvPicPr>
          <p:cNvPr id="3074" name="Picture 2" descr="Il est ne le 14 Juillet 1917 a Cayenne (deja la fet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00800" y="147885"/>
            <a:ext cx="2476500" cy="421957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Le blanc de sa premier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86699" y="147885"/>
            <a:ext cx="2266950" cy="421957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510800" y="5935766"/>
            <a:ext cx="5166799" cy="338554"/>
          </a:xfrm>
          <a:prstGeom prst="rect">
            <a:avLst/>
          </a:prstGeom>
        </p:spPr>
        <p:txBody>
          <a:bodyPr wrap="none">
            <a:spAutoFit/>
          </a:bodyPr>
          <a:lstStyle/>
          <a:p>
            <a:r>
              <a:rPr lang="fr-FR" sz="1600" b="1" dirty="0">
                <a:solidFill>
                  <a:srgbClr val="36344C"/>
                </a:solidFill>
                <a:latin typeface="outfitregular"/>
              </a:rPr>
              <a:t>Henri Salvador et son épouse Jacqueline Salvador </a:t>
            </a:r>
            <a:endParaRPr lang="fr-FR" sz="1600" b="1" dirty="0"/>
          </a:p>
        </p:txBody>
      </p:sp>
      <p:pic>
        <p:nvPicPr>
          <p:cNvPr id="8" name="Imag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41526" y="4230222"/>
            <a:ext cx="3060000" cy="2295000"/>
          </a:xfrm>
          <a:prstGeom prst="rect">
            <a:avLst/>
          </a:prstGeom>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194948" y="4676535"/>
            <a:ext cx="2808000" cy="1848687"/>
          </a:xfrm>
          <a:prstGeom prst="rect">
            <a:avLst/>
          </a:prstGeom>
        </p:spPr>
      </p:pic>
    </p:spTree>
    <p:extLst>
      <p:ext uri="{BB962C8B-B14F-4D97-AF65-F5344CB8AC3E}">
        <p14:creationId xmlns:p14="http://schemas.microsoft.com/office/powerpoint/2010/main" val="19485493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schemeClr val="accent6">
                <a:shade val="45000"/>
                <a:satMod val="135000"/>
              </a:schemeClr>
              <a:prstClr val="white"/>
            </a:duotone>
            <a:extLst>
              <a:ext uri="{28A0092B-C50C-407E-A947-70E740481C1C}">
                <a14:useLocalDpi xmlns:a14="http://schemas.microsoft.com/office/drawing/2010/main" val="0"/>
              </a:ext>
            </a:extLst>
          </a:blip>
          <a:srcRect b="5004"/>
          <a:stretch/>
        </p:blipFill>
        <p:spPr>
          <a:xfrm>
            <a:off x="-1" y="-2"/>
            <a:ext cx="12204000" cy="6858002"/>
          </a:xfrm>
          <a:prstGeom prst="rect">
            <a:avLst/>
          </a:prstGeom>
        </p:spPr>
      </p:pic>
      <p:sp>
        <p:nvSpPr>
          <p:cNvPr id="3" name="Rectangle 2"/>
          <p:cNvSpPr/>
          <p:nvPr/>
        </p:nvSpPr>
        <p:spPr>
          <a:xfrm>
            <a:off x="266699" y="283248"/>
            <a:ext cx="5092700" cy="2031325"/>
          </a:xfrm>
          <a:prstGeom prst="rect">
            <a:avLst/>
          </a:prstGeom>
        </p:spPr>
        <p:txBody>
          <a:bodyPr wrap="square">
            <a:spAutoFit/>
          </a:bodyPr>
          <a:lstStyle/>
          <a:p>
            <a:r>
              <a:rPr lang="fr-FR" b="0" i="0" dirty="0" smtClean="0">
                <a:solidFill>
                  <a:srgbClr val="373737"/>
                </a:solidFill>
                <a:effectLst/>
                <a:latin typeface="Fugaz One" pitchFamily="2" charset="0"/>
              </a:rPr>
              <a:t>Son père Clovis et sa mère Antonine Paterne, fille d’une indienne caraïbe, sont tous deux natifs de Guadeloupe : son père de </a:t>
            </a:r>
            <a:r>
              <a:rPr lang="fr-FR" b="0" i="0" dirty="0" err="1" smtClean="0">
                <a:solidFill>
                  <a:srgbClr val="373737"/>
                </a:solidFill>
                <a:effectLst/>
                <a:latin typeface="Fugaz One" pitchFamily="2" charset="0"/>
              </a:rPr>
              <a:t>Morne-à-l'Eau</a:t>
            </a:r>
            <a:r>
              <a:rPr lang="fr-FR" b="0" i="0" dirty="0" smtClean="0">
                <a:solidFill>
                  <a:srgbClr val="373737"/>
                </a:solidFill>
                <a:effectLst/>
                <a:latin typeface="Fugaz One" pitchFamily="2" charset="0"/>
              </a:rPr>
              <a:t> et sa mère de Port-Louis. Le 16 août 1929, à l’âge de 12 ans, il débarque du paquebot Pérou au Havre en compagnie de toute sa famille.</a:t>
            </a:r>
            <a:endParaRPr lang="fr-FR" dirty="0">
              <a:latin typeface="Fugaz One" pitchFamily="2" charset="0"/>
            </a:endParaRPr>
          </a:p>
        </p:txBody>
      </p:sp>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26098" y="0"/>
            <a:ext cx="6516000" cy="6858000"/>
          </a:xfrm>
          <a:prstGeom prst="rect">
            <a:avLst/>
          </a:prstGeom>
        </p:spPr>
      </p:pic>
      <p:pic>
        <p:nvPicPr>
          <p:cNvPr id="1028" name="Picture 4" descr="iconographie - Le paquebot Pérou de la Compagnie transatlantiqu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599" y="4100064"/>
            <a:ext cx="4032000" cy="265521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49248" y="2520015"/>
            <a:ext cx="4927601" cy="1477328"/>
          </a:xfrm>
          <a:prstGeom prst="rect">
            <a:avLst/>
          </a:prstGeom>
        </p:spPr>
        <p:txBody>
          <a:bodyPr wrap="square">
            <a:spAutoFit/>
          </a:bodyPr>
          <a:lstStyle/>
          <a:p>
            <a:r>
              <a:rPr lang="fr-FR" b="0" i="0" dirty="0" smtClean="0">
                <a:solidFill>
                  <a:srgbClr val="000000"/>
                </a:solidFill>
                <a:effectLst/>
                <a:latin typeface="Fugaz One" pitchFamily="2" charset="0"/>
              </a:rPr>
              <a:t>Le Pérou, Lancé en 1908 aux chantiers de St Nazaire et baptisé Fort de France. Longueur 131m. Paquebot mixte frigorifique de la Compagnie transatlantique. </a:t>
            </a:r>
            <a:endParaRPr lang="fr-FR" dirty="0">
              <a:latin typeface="Fugaz One" pitchFamily="2" charset="0"/>
            </a:endParaRPr>
          </a:p>
        </p:txBody>
      </p:sp>
    </p:spTree>
    <p:extLst>
      <p:ext uri="{BB962C8B-B14F-4D97-AF65-F5344CB8AC3E}">
        <p14:creationId xmlns:p14="http://schemas.microsoft.com/office/powerpoint/2010/main" val="38775354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rcRect b="5822"/>
          <a:stretch/>
        </p:blipFill>
        <p:spPr>
          <a:xfrm>
            <a:off x="-1" y="-68"/>
            <a:ext cx="12168000" cy="6858068"/>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53721" y="164914"/>
            <a:ext cx="7763958" cy="2667372"/>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05999" y="3034759"/>
            <a:ext cx="2556000" cy="3479668"/>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151" y="2983951"/>
            <a:ext cx="4500000" cy="3845440"/>
          </a:xfrm>
          <a:prstGeom prst="rect">
            <a:avLst/>
          </a:prstGeom>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59999" y="3034759"/>
            <a:ext cx="4608000" cy="3793602"/>
          </a:xfrm>
          <a:prstGeom prst="rect">
            <a:avLst/>
          </a:prstGeom>
        </p:spPr>
      </p:pic>
    </p:spTree>
    <p:extLst>
      <p:ext uri="{BB962C8B-B14F-4D97-AF65-F5344CB8AC3E}">
        <p14:creationId xmlns:p14="http://schemas.microsoft.com/office/powerpoint/2010/main" val="15535560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extLst>
              <a:ext uri="{BEBA8EAE-BF5A-486C-A8C5-ECC9F3942E4B}">
                <a14:imgProps xmlns:a14="http://schemas.microsoft.com/office/drawing/2010/main">
                  <a14:imgLayer r:embed="rId3">
                    <a14:imgEffect>
                      <a14:colorTemperature colorTemp="5900"/>
                    </a14:imgEffect>
                  </a14:imgLayer>
                </a14:imgProps>
              </a:ext>
              <a:ext uri="{28A0092B-C50C-407E-A947-70E740481C1C}">
                <a14:useLocalDpi xmlns:a14="http://schemas.microsoft.com/office/drawing/2010/main" val="0"/>
              </a:ext>
            </a:extLst>
          </a:blip>
          <a:srcRect b="5004"/>
          <a:stretch/>
        </p:blipFill>
        <p:spPr>
          <a:xfrm>
            <a:off x="-1" y="-2"/>
            <a:ext cx="12168000" cy="6858001"/>
          </a:xfrm>
          <a:prstGeom prst="rect">
            <a:avLst/>
          </a:prstGeom>
        </p:spPr>
      </p:pic>
      <p:sp>
        <p:nvSpPr>
          <p:cNvPr id="3" name="Rectangle 2"/>
          <p:cNvSpPr/>
          <p:nvPr/>
        </p:nvSpPr>
        <p:spPr>
          <a:xfrm>
            <a:off x="380999" y="727837"/>
            <a:ext cx="5349975" cy="3139321"/>
          </a:xfrm>
          <a:prstGeom prst="rect">
            <a:avLst/>
          </a:prstGeom>
        </p:spPr>
        <p:txBody>
          <a:bodyPr wrap="square">
            <a:spAutoFit/>
          </a:bodyPr>
          <a:lstStyle/>
          <a:p>
            <a:r>
              <a:rPr lang="fr-FR" b="1" i="0" dirty="0" smtClean="0">
                <a:solidFill>
                  <a:srgbClr val="FF0000"/>
                </a:solidFill>
                <a:effectLst/>
                <a:latin typeface="system-ui"/>
              </a:rPr>
              <a:t>En 1935, </a:t>
            </a:r>
            <a:r>
              <a:rPr lang="fr-FR" b="0" i="0" dirty="0" smtClean="0">
                <a:solidFill>
                  <a:srgbClr val="212529"/>
                </a:solidFill>
                <a:effectLst/>
                <a:latin typeface="Fugaz One" pitchFamily="2" charset="0"/>
              </a:rPr>
              <a:t>il signe son premier contrat avec un chef d'</a:t>
            </a:r>
            <a:r>
              <a:rPr lang="fr-FR" b="0" i="0" u="sng" dirty="0" smtClean="0">
                <a:solidFill>
                  <a:srgbClr val="336699"/>
                </a:solidFill>
                <a:effectLst/>
                <a:latin typeface="Fugaz One" pitchFamily="2" charset="0"/>
                <a:hlinkClick r:id="rId4" tooltip="Article : ORCHESTRE"/>
              </a:rPr>
              <a:t>orchestre</a:t>
            </a:r>
            <a:r>
              <a:rPr lang="fr-FR" b="0" i="0" dirty="0" smtClean="0">
                <a:solidFill>
                  <a:srgbClr val="212529"/>
                </a:solidFill>
                <a:effectLst/>
                <a:latin typeface="Fugaz One" pitchFamily="2" charset="0"/>
              </a:rPr>
              <a:t> russe qui l'engage comme guitariste pour trois mois à Boulogne-sur-Mer. Une nouvelle boîte, le </a:t>
            </a:r>
            <a:r>
              <a:rPr lang="fr-FR" b="1" i="0" dirty="0" err="1" smtClean="0">
                <a:solidFill>
                  <a:srgbClr val="FF0000"/>
                </a:solidFill>
                <a:effectLst/>
                <a:latin typeface="Fugaz One" pitchFamily="2" charset="0"/>
              </a:rPr>
              <a:t>Jimmy's</a:t>
            </a:r>
            <a:r>
              <a:rPr lang="fr-FR" b="1" i="0" dirty="0" smtClean="0">
                <a:solidFill>
                  <a:srgbClr val="FF0000"/>
                </a:solidFill>
                <a:effectLst/>
                <a:latin typeface="Fugaz One" pitchFamily="2" charset="0"/>
              </a:rPr>
              <a:t>,</a:t>
            </a:r>
            <a:r>
              <a:rPr lang="fr-FR" b="0" i="0" dirty="0" smtClean="0">
                <a:solidFill>
                  <a:srgbClr val="212529"/>
                </a:solidFill>
                <a:effectLst/>
                <a:latin typeface="Fugaz One" pitchFamily="2" charset="0"/>
              </a:rPr>
              <a:t> s'ouvre à Montparnasse et cherche à monter un quartette pour créer l'ambiance. Henri Salvador en sera le guitariste et se fera connaître du Tout-Paris Durant son service militaire, il continue à se produire dans les cabarets. Sa notoriété grandissant, il joue avec les plus grands, dont Django Reinhardt. </a:t>
            </a:r>
            <a:endParaRPr lang="fr-FR" dirty="0">
              <a:latin typeface="Fugaz One" pitchFamily="2" charset="0"/>
            </a:endParaRPr>
          </a:p>
        </p:txBody>
      </p:sp>
      <p:pic>
        <p:nvPicPr>
          <p:cNvPr id="2058" name="Picture 10" descr="Faites vos jeux"/>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921375" y="828675"/>
            <a:ext cx="2105025" cy="3705225"/>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la bande de Maubert a saint germain-des-pres au piano le grand Errol Garne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91801" y="3957640"/>
            <a:ext cx="3343275" cy="2809876"/>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309261" y="828675"/>
            <a:ext cx="3780000" cy="5653043"/>
          </a:xfrm>
          <a:prstGeom prst="rect">
            <a:avLst/>
          </a:prstGeom>
        </p:spPr>
      </p:pic>
      <p:pic>
        <p:nvPicPr>
          <p:cNvPr id="7" name="Imag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40350" y="4695835"/>
            <a:ext cx="2686050" cy="1704975"/>
          </a:xfrm>
          <a:prstGeom prst="rect">
            <a:avLst/>
          </a:prstGeom>
        </p:spPr>
      </p:pic>
    </p:spTree>
    <p:extLst>
      <p:ext uri="{BB962C8B-B14F-4D97-AF65-F5344CB8AC3E}">
        <p14:creationId xmlns:p14="http://schemas.microsoft.com/office/powerpoint/2010/main" val="10720746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schemeClr val="accent2">
                <a:shade val="45000"/>
                <a:satMod val="135000"/>
              </a:schemeClr>
              <a:prstClr val="white"/>
            </a:duotone>
            <a:extLst>
              <a:ext uri="{28A0092B-C50C-407E-A947-70E740481C1C}">
                <a14:useLocalDpi xmlns:a14="http://schemas.microsoft.com/office/drawing/2010/main" val="0"/>
              </a:ext>
            </a:extLst>
          </a:blip>
          <a:srcRect b="6232"/>
          <a:stretch/>
        </p:blipFill>
        <p:spPr>
          <a:xfrm>
            <a:off x="-1" y="-68"/>
            <a:ext cx="12204000" cy="6858068"/>
          </a:xfrm>
          <a:prstGeom prst="rect">
            <a:avLst/>
          </a:prstGeom>
        </p:spPr>
      </p:pic>
      <p:sp>
        <p:nvSpPr>
          <p:cNvPr id="3" name="Rectangle 2"/>
          <p:cNvSpPr/>
          <p:nvPr/>
        </p:nvSpPr>
        <p:spPr>
          <a:xfrm>
            <a:off x="304800" y="1642205"/>
            <a:ext cx="6096000" cy="3139321"/>
          </a:xfrm>
          <a:prstGeom prst="rect">
            <a:avLst/>
          </a:prstGeom>
        </p:spPr>
        <p:txBody>
          <a:bodyPr>
            <a:spAutoFit/>
          </a:bodyPr>
          <a:lstStyle/>
          <a:p>
            <a:r>
              <a:rPr lang="fr-FR" b="1" i="0" dirty="0" smtClean="0">
                <a:solidFill>
                  <a:srgbClr val="FF0000"/>
                </a:solidFill>
                <a:effectLst/>
                <a:latin typeface="Fugaz One" pitchFamily="2" charset="0"/>
              </a:rPr>
              <a:t>En septembre 1937</a:t>
            </a:r>
            <a:r>
              <a:rPr lang="fr-FR" b="0" i="0" dirty="0" smtClean="0">
                <a:solidFill>
                  <a:srgbClr val="514549"/>
                </a:solidFill>
                <a:effectLst/>
                <a:latin typeface="Fugaz One" pitchFamily="2" charset="0"/>
              </a:rPr>
              <a:t>, il est affecté pour son service militaire dans un régiment d'infanterie dans l'est de la France puis est muté à Paris, grâce aux relations du patron du </a:t>
            </a:r>
            <a:r>
              <a:rPr lang="fr-FR" b="0" i="0" dirty="0" err="1" smtClean="0">
                <a:solidFill>
                  <a:srgbClr val="514549"/>
                </a:solidFill>
                <a:effectLst/>
                <a:latin typeface="Fugaz One" pitchFamily="2" charset="0"/>
              </a:rPr>
              <a:t>Jimmy's</a:t>
            </a:r>
            <a:r>
              <a:rPr lang="fr-FR" b="0" i="0" dirty="0" smtClean="0">
                <a:solidFill>
                  <a:srgbClr val="514549"/>
                </a:solidFill>
                <a:effectLst/>
                <a:latin typeface="Fugaz One" pitchFamily="2" charset="0"/>
              </a:rPr>
              <a:t>, dans le 213e régiment d'infanterie. À nouveau confronté au racisme et peu fait pour la vie de caserne, il déserte et est emprisonné dans la prison militaire de Maisons-Laffitte. Réintégré, il est envoyé en juin 1940 sur le front Nord. La guerre est rapidement remportée par les Allemands, si bien qu'il est contraint de revenir à Paris en pleine débâcle13.</a:t>
            </a:r>
            <a:endParaRPr lang="fr-FR" dirty="0">
              <a:latin typeface="Fugaz One" pitchFamily="2" charset="0"/>
            </a:endParaRPr>
          </a:p>
        </p:txBody>
      </p:sp>
      <p:pic>
        <p:nvPicPr>
          <p:cNvPr id="5" name="Image 4"/>
          <p:cNvPicPr>
            <a:picLocks noChangeAspect="1"/>
          </p:cNvPicPr>
          <p:nvPr/>
        </p:nvPicPr>
        <p:blipFill rotWithShape="1">
          <a:blip r:embed="rId3">
            <a:extLst>
              <a:ext uri="{28A0092B-C50C-407E-A947-70E740481C1C}">
                <a14:useLocalDpi xmlns:a14="http://schemas.microsoft.com/office/drawing/2010/main" val="0"/>
              </a:ext>
            </a:extLst>
          </a:blip>
          <a:srcRect l="23700" r="26901"/>
          <a:stretch/>
        </p:blipFill>
        <p:spPr>
          <a:xfrm>
            <a:off x="7442201" y="-68"/>
            <a:ext cx="3276000" cy="6825000"/>
          </a:xfrm>
          <a:prstGeom prst="rect">
            <a:avLst/>
          </a:prstGeom>
        </p:spPr>
      </p:pic>
    </p:spTree>
    <p:extLst>
      <p:ext uri="{BB962C8B-B14F-4D97-AF65-F5344CB8AC3E}">
        <p14:creationId xmlns:p14="http://schemas.microsoft.com/office/powerpoint/2010/main" val="38376833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a:extLst>
              <a:ext uri="{BEBA8EAE-BF5A-486C-A8C5-ECC9F3942E4B}">
                <a14:imgProps xmlns:a14="http://schemas.microsoft.com/office/drawing/2010/main">
                  <a14:imgLayer r:embed="rId5">
                    <a14:imgEffect>
                      <a14:colorTemperature colorTemp="8800"/>
                    </a14:imgEffect>
                  </a14:imgLayer>
                </a14:imgProps>
              </a:ext>
              <a:ext uri="{28A0092B-C50C-407E-A947-70E740481C1C}">
                <a14:useLocalDpi xmlns:a14="http://schemas.microsoft.com/office/drawing/2010/main" val="0"/>
              </a:ext>
            </a:extLst>
          </a:blip>
          <a:srcRect b="5822"/>
          <a:stretch/>
        </p:blipFill>
        <p:spPr>
          <a:xfrm>
            <a:off x="-1" y="-68"/>
            <a:ext cx="12168000" cy="6858068"/>
          </a:xfrm>
          <a:prstGeom prst="rect">
            <a:avLst/>
          </a:prstGeom>
        </p:spPr>
      </p:pic>
      <p:sp>
        <p:nvSpPr>
          <p:cNvPr id="2" name="Rectangle 1"/>
          <p:cNvSpPr/>
          <p:nvPr/>
        </p:nvSpPr>
        <p:spPr>
          <a:xfrm>
            <a:off x="571500" y="348475"/>
            <a:ext cx="5892800" cy="2031325"/>
          </a:xfrm>
          <a:prstGeom prst="rect">
            <a:avLst/>
          </a:prstGeom>
        </p:spPr>
        <p:txBody>
          <a:bodyPr wrap="square">
            <a:spAutoFit/>
          </a:bodyPr>
          <a:lstStyle/>
          <a:p>
            <a:r>
              <a:rPr lang="fr-FR" b="1" i="0" dirty="0" smtClean="0">
                <a:solidFill>
                  <a:srgbClr val="FF0000"/>
                </a:solidFill>
                <a:effectLst/>
                <a:latin typeface="system-ui"/>
              </a:rPr>
              <a:t>En 1940</a:t>
            </a:r>
            <a:r>
              <a:rPr lang="fr-FR" b="0" i="0" dirty="0" smtClean="0">
                <a:solidFill>
                  <a:srgbClr val="212529"/>
                </a:solidFill>
                <a:effectLst/>
                <a:latin typeface="system-ui"/>
              </a:rPr>
              <a:t>, </a:t>
            </a:r>
            <a:r>
              <a:rPr lang="fr-FR" b="0" i="0" dirty="0" smtClean="0">
                <a:solidFill>
                  <a:srgbClr val="212529"/>
                </a:solidFill>
                <a:effectLst/>
                <a:latin typeface="Fugaz One" pitchFamily="2" charset="0"/>
              </a:rPr>
              <a:t>après avoir intégré l'orchestre de Bernard Hilda, il rejoint les Collégiens de </a:t>
            </a:r>
            <a:r>
              <a:rPr lang="fr-FR" b="0" i="0" u="sng" dirty="0" smtClean="0">
                <a:solidFill>
                  <a:srgbClr val="336699"/>
                </a:solidFill>
                <a:effectLst/>
                <a:latin typeface="Fugaz One" pitchFamily="2" charset="0"/>
                <a:hlinkClick r:id="rId6" tooltip="Article : RAY VENTURA (1908-1979)"/>
              </a:rPr>
              <a:t>Ray Ventura</a:t>
            </a:r>
            <a:r>
              <a:rPr lang="fr-FR" b="0" i="0" dirty="0" smtClean="0">
                <a:solidFill>
                  <a:srgbClr val="212529"/>
                </a:solidFill>
                <a:effectLst/>
                <a:latin typeface="Fugaz One" pitchFamily="2" charset="0"/>
              </a:rPr>
              <a:t> et part en tournée en Amérique du Sud. Grâce à ses imitations de Popeye, ses sketches tout en mimiques et onomatopées et son adaptation d'un air folklorique antillais, </a:t>
            </a:r>
            <a:r>
              <a:rPr lang="fr-FR" b="0" i="1" dirty="0" smtClean="0">
                <a:solidFill>
                  <a:srgbClr val="212529"/>
                </a:solidFill>
                <a:effectLst/>
                <a:latin typeface="Fugaz One" pitchFamily="2" charset="0"/>
              </a:rPr>
              <a:t>Maladie d'amour</a:t>
            </a:r>
            <a:r>
              <a:rPr lang="fr-FR" b="0" i="0" dirty="0" smtClean="0">
                <a:solidFill>
                  <a:srgbClr val="212529"/>
                </a:solidFill>
                <a:effectLst/>
                <a:latin typeface="Fugaz One" pitchFamily="2" charset="0"/>
              </a:rPr>
              <a:t>, il devient très vite une vedette au Brésil.</a:t>
            </a:r>
            <a:endParaRPr lang="fr-FR" dirty="0">
              <a:latin typeface="Fugaz One" pitchFamily="2" charset="0"/>
            </a:endParaRPr>
          </a:p>
        </p:txBody>
      </p:sp>
      <p:pic>
        <p:nvPicPr>
          <p:cNvPr id="4" name="Picture 8" descr="https://www.fremeaux.com/18072-product_page/ray-ventura-et-ses-collegiens-henri-salvador.jpg"/>
          <p:cNvPicPr>
            <a:picLocks noChangeAspect="1" noChangeArrowheads="1"/>
          </p:cNvPicPr>
          <p:nvPr/>
        </p:nvPicPr>
        <p:blipFill rotWithShape="1">
          <a:blip r:embed="rId7">
            <a:extLst>
              <a:ext uri="{28A0092B-C50C-407E-A947-70E740481C1C}">
                <a14:useLocalDpi xmlns:a14="http://schemas.microsoft.com/office/drawing/2010/main" val="0"/>
              </a:ext>
            </a:extLst>
          </a:blip>
          <a:srcRect l="12927"/>
          <a:stretch/>
        </p:blipFill>
        <p:spPr bwMode="auto">
          <a:xfrm>
            <a:off x="1178050" y="2527848"/>
            <a:ext cx="4032000" cy="40266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pic>
        <p:nvPicPr>
          <p:cNvPr id="5" name="Picture 2" descr="Henri Salvador — Wikipédi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7776" y="4068831"/>
            <a:ext cx="3060000" cy="22399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8" name="ZoneTexte 7"/>
          <p:cNvSpPr txBox="1"/>
          <p:nvPr/>
        </p:nvSpPr>
        <p:spPr>
          <a:xfrm>
            <a:off x="2362200" y="3699499"/>
            <a:ext cx="1663700" cy="369332"/>
          </a:xfrm>
          <a:prstGeom prst="rect">
            <a:avLst/>
          </a:prstGeom>
          <a:noFill/>
        </p:spPr>
        <p:txBody>
          <a:bodyPr wrap="square" rtlCol="0">
            <a:spAutoFit/>
          </a:bodyPr>
          <a:lstStyle/>
          <a:p>
            <a:endParaRPr lang="fr-FR" dirty="0"/>
          </a:p>
        </p:txBody>
      </p:sp>
      <p:sp>
        <p:nvSpPr>
          <p:cNvPr id="9" name="Rectangle 8"/>
          <p:cNvSpPr/>
          <p:nvPr/>
        </p:nvSpPr>
        <p:spPr>
          <a:xfrm>
            <a:off x="8557251" y="354050"/>
            <a:ext cx="2722220" cy="369332"/>
          </a:xfrm>
          <a:prstGeom prst="rect">
            <a:avLst/>
          </a:prstGeom>
        </p:spPr>
        <p:txBody>
          <a:bodyPr wrap="none">
            <a:spAutoFit/>
          </a:bodyPr>
          <a:lstStyle/>
          <a:p>
            <a:r>
              <a:rPr lang="fr-FR" i="1" dirty="0" smtClean="0">
                <a:solidFill>
                  <a:srgbClr val="212529"/>
                </a:solidFill>
                <a:latin typeface="Fugaz One" pitchFamily="2" charset="0"/>
              </a:rPr>
              <a:t>Clip « Maladie </a:t>
            </a:r>
            <a:r>
              <a:rPr lang="fr-FR" i="1" dirty="0">
                <a:solidFill>
                  <a:srgbClr val="212529"/>
                </a:solidFill>
                <a:latin typeface="Fugaz One" pitchFamily="2" charset="0"/>
              </a:rPr>
              <a:t>d'amour</a:t>
            </a:r>
            <a:endParaRPr lang="fr-FR" dirty="0"/>
          </a:p>
        </p:txBody>
      </p:sp>
      <p:pic>
        <p:nvPicPr>
          <p:cNvPr id="7" name="Henri Salvador « Maladie damour » (360p_25fps_H264-128kbit_AA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7642351" y="723382"/>
            <a:ext cx="4104000" cy="2308500"/>
          </a:xfrm>
          <a:prstGeom prst="rect">
            <a:avLst/>
          </a:prstGeom>
        </p:spPr>
      </p:pic>
    </p:spTree>
    <p:extLst>
      <p:ext uri="{BB962C8B-B14F-4D97-AF65-F5344CB8AC3E}">
        <p14:creationId xmlns:p14="http://schemas.microsoft.com/office/powerpoint/2010/main" val="415163344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6">
            <a:duotone>
              <a:schemeClr val="accent6">
                <a:shade val="45000"/>
                <a:satMod val="135000"/>
              </a:schemeClr>
              <a:prstClr val="white"/>
            </a:duotone>
            <a:extLst>
              <a:ext uri="{28A0092B-C50C-407E-A947-70E740481C1C}">
                <a14:useLocalDpi xmlns:a14="http://schemas.microsoft.com/office/drawing/2010/main" val="0"/>
              </a:ext>
            </a:extLst>
          </a:blip>
          <a:srcRect b="5004"/>
          <a:stretch/>
        </p:blipFill>
        <p:spPr>
          <a:xfrm>
            <a:off x="-1" y="-2"/>
            <a:ext cx="12204000" cy="6858002"/>
          </a:xfrm>
          <a:prstGeom prst="rect">
            <a:avLst/>
          </a:prstGeom>
        </p:spPr>
      </p:pic>
      <p:sp>
        <p:nvSpPr>
          <p:cNvPr id="3" name="Rectangle 2"/>
          <p:cNvSpPr/>
          <p:nvPr/>
        </p:nvSpPr>
        <p:spPr>
          <a:xfrm>
            <a:off x="520700" y="1526739"/>
            <a:ext cx="5638800" cy="3970318"/>
          </a:xfrm>
          <a:prstGeom prst="rect">
            <a:avLst/>
          </a:prstGeom>
        </p:spPr>
        <p:txBody>
          <a:bodyPr wrap="square">
            <a:spAutoFit/>
          </a:bodyPr>
          <a:lstStyle/>
          <a:p>
            <a:r>
              <a:rPr lang="fr-FR" dirty="0">
                <a:latin typeface="Fugaz One" pitchFamily="2" charset="0"/>
              </a:rPr>
              <a:t>Artiste à la personnalité flamboyante, Henri Salvador se lance dans la chanson au lendemain de la Seconde Guerre mondiale. Il deviendra par la suite l'auteur de 28 albums studio. Après de nombreux disques proposés en 78 et 45 tours, il sort son premier album en 1955, "Henri Salvador chante </a:t>
            </a:r>
            <a:r>
              <a:rPr lang="fr-FR" dirty="0" smtClean="0">
                <a:latin typeface="Fugaz One" pitchFamily="2" charset="0"/>
              </a:rPr>
              <a:t>sa </a:t>
            </a:r>
            <a:r>
              <a:rPr lang="fr-FR" dirty="0">
                <a:latin typeface="Fugaz One" pitchFamily="2" charset="0"/>
              </a:rPr>
              <a:t>toute première chanson sortie en 1948 : </a:t>
            </a:r>
            <a:r>
              <a:rPr lang="fr-FR" dirty="0">
                <a:latin typeface="Fugaz One" pitchFamily="2" charset="0"/>
                <a:hlinkClick r:id="rId7"/>
              </a:rPr>
              <a:t>"Maladie d'amour"</a:t>
            </a:r>
            <a:r>
              <a:rPr lang="fr-FR" dirty="0">
                <a:latin typeface="Fugaz One" pitchFamily="2" charset="0"/>
              </a:rPr>
              <a:t>. Dans les années 1960, suivront de nombreux titres aux accents humoristiques, tels que "</a:t>
            </a:r>
            <a:r>
              <a:rPr lang="fr-FR" dirty="0">
                <a:solidFill>
                  <a:srgbClr val="0070C0"/>
                </a:solidFill>
                <a:latin typeface="Fugaz One" pitchFamily="2" charset="0"/>
              </a:rPr>
              <a:t>Zorro est arrivé</a:t>
            </a:r>
            <a:r>
              <a:rPr lang="fr-FR" dirty="0">
                <a:latin typeface="Fugaz One" pitchFamily="2" charset="0"/>
              </a:rPr>
              <a:t>" (1964) et </a:t>
            </a:r>
            <a:r>
              <a:rPr lang="fr-FR" dirty="0">
                <a:latin typeface="Fugaz One" pitchFamily="2" charset="0"/>
                <a:hlinkClick r:id="rId8"/>
              </a:rPr>
              <a:t>"Le travail, c'est la santé"</a:t>
            </a:r>
            <a:r>
              <a:rPr lang="fr-FR" dirty="0">
                <a:latin typeface="Fugaz One" pitchFamily="2" charset="0"/>
              </a:rPr>
              <a:t> (1965). </a:t>
            </a:r>
            <a:r>
              <a:rPr lang="fr-FR" dirty="0" smtClean="0">
                <a:solidFill>
                  <a:srgbClr val="212529"/>
                </a:solidFill>
                <a:latin typeface="Fugaz One" pitchFamily="2" charset="0"/>
              </a:rPr>
              <a:t>Il </a:t>
            </a:r>
            <a:r>
              <a:rPr lang="fr-FR" dirty="0">
                <a:solidFill>
                  <a:srgbClr val="212529"/>
                </a:solidFill>
                <a:latin typeface="Fugaz One" pitchFamily="2" charset="0"/>
              </a:rPr>
              <a:t>enchaîne les tournées au Portugal, en Espagne, en Tunisie, au Maroc, spectacles aux Trois Baudets et galas à Bobino. </a:t>
            </a:r>
            <a:endParaRPr lang="fr-FR" dirty="0">
              <a:latin typeface="Fugaz One" pitchFamily="2" charset="0"/>
            </a:endParaRPr>
          </a:p>
        </p:txBody>
      </p:sp>
      <p:sp>
        <p:nvSpPr>
          <p:cNvPr id="4" name="Rectangle 3"/>
          <p:cNvSpPr/>
          <p:nvPr/>
        </p:nvSpPr>
        <p:spPr>
          <a:xfrm>
            <a:off x="520700" y="1077587"/>
            <a:ext cx="3627916" cy="369332"/>
          </a:xfrm>
          <a:prstGeom prst="rect">
            <a:avLst/>
          </a:prstGeom>
        </p:spPr>
        <p:txBody>
          <a:bodyPr wrap="none">
            <a:spAutoFit/>
          </a:bodyPr>
          <a:lstStyle/>
          <a:p>
            <a:pPr fontAlgn="base"/>
            <a:r>
              <a:rPr lang="fr-FR" b="1" dirty="0">
                <a:solidFill>
                  <a:srgbClr val="000000"/>
                </a:solidFill>
                <a:latin typeface="lato" panose="020F0502020204030203" pitchFamily="34" charset="0"/>
              </a:rPr>
              <a:t>Un artiste charmeur et facétieux..</a:t>
            </a:r>
            <a:endParaRPr lang="fr-FR" b="1" i="0" dirty="0">
              <a:solidFill>
                <a:srgbClr val="000000"/>
              </a:solidFill>
              <a:effectLst/>
              <a:latin typeface="lato" panose="020F0502020204030203" pitchFamily="34" charset="0"/>
            </a:endParaRPr>
          </a:p>
        </p:txBody>
      </p:sp>
      <p:pic>
        <p:nvPicPr>
          <p:cNvPr id="7" name="Zorro est arrivé ! Henri Salvador (480p_25fps_H264-128kbit_AA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9"/>
          <a:stretch>
            <a:fillRect/>
          </a:stretch>
        </p:blipFill>
        <p:spPr>
          <a:xfrm>
            <a:off x="7903760" y="437466"/>
            <a:ext cx="3456000" cy="2592000"/>
          </a:xfrm>
          <a:prstGeom prst="rect">
            <a:avLst/>
          </a:prstGeom>
        </p:spPr>
      </p:pic>
      <p:pic>
        <p:nvPicPr>
          <p:cNvPr id="11" name="Henri Salvador Le travail cest la santé (1965) (256p_25fps_H264-128kbit_AAC)">
            <a:hlinkClick r:id="" action="ppaction://media"/>
          </p:cNvPr>
          <p:cNvPicPr>
            <a:picLocks noChangeAspect="1"/>
          </p:cNvPicPr>
          <p:nvPr>
            <a:videoFile r:link="rId4"/>
            <p:extLst>
              <p:ext uri="{DAA4B4D4-6D71-4841-9C94-3DE7FCFB9230}">
                <p14:media xmlns:p14="http://schemas.microsoft.com/office/powerpoint/2010/main" r:embed="rId3"/>
              </p:ext>
            </p:extLst>
          </p:nvPr>
        </p:nvPicPr>
        <p:blipFill>
          <a:blip r:embed="rId10"/>
          <a:stretch>
            <a:fillRect/>
          </a:stretch>
        </p:blipFill>
        <p:spPr>
          <a:xfrm>
            <a:off x="8311760" y="3699613"/>
            <a:ext cx="3048000" cy="2438400"/>
          </a:xfrm>
          <a:prstGeom prst="rect">
            <a:avLst/>
          </a:prstGeom>
        </p:spPr>
      </p:pic>
      <p:pic>
        <p:nvPicPr>
          <p:cNvPr id="8" name="Image 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847525" y="437466"/>
            <a:ext cx="1404000" cy="1280241"/>
          </a:xfrm>
          <a:prstGeom prst="rect">
            <a:avLst/>
          </a:prstGeom>
        </p:spPr>
      </p:pic>
      <p:pic>
        <p:nvPicPr>
          <p:cNvPr id="9" name="Image 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039775" y="4200097"/>
            <a:ext cx="1692000" cy="1937916"/>
          </a:xfrm>
          <a:prstGeom prst="rect">
            <a:avLst/>
          </a:prstGeom>
        </p:spPr>
      </p:pic>
      <p:sp>
        <p:nvSpPr>
          <p:cNvPr id="5" name="ZoneTexte 4"/>
          <p:cNvSpPr txBox="1"/>
          <p:nvPr/>
        </p:nvSpPr>
        <p:spPr>
          <a:xfrm>
            <a:off x="825500" y="635000"/>
            <a:ext cx="2654300" cy="369332"/>
          </a:xfrm>
          <a:prstGeom prst="rect">
            <a:avLst/>
          </a:prstGeom>
          <a:noFill/>
        </p:spPr>
        <p:txBody>
          <a:bodyPr wrap="square" rtlCol="0">
            <a:spAutoFit/>
          </a:bodyPr>
          <a:lstStyle/>
          <a:p>
            <a:r>
              <a:rPr lang="fr-FR" b="1" dirty="0" smtClean="0">
                <a:solidFill>
                  <a:srgbClr val="FF0000"/>
                </a:solidFill>
              </a:rPr>
              <a:t>Cliquer sur la vidéo</a:t>
            </a:r>
            <a:endParaRPr lang="fr-FR" b="1" dirty="0">
              <a:solidFill>
                <a:srgbClr val="FF0000"/>
              </a:solidFill>
            </a:endParaRPr>
          </a:p>
        </p:txBody>
      </p:sp>
      <p:sp>
        <p:nvSpPr>
          <p:cNvPr id="6" name="Flèche droite 5"/>
          <p:cNvSpPr/>
          <p:nvPr/>
        </p:nvSpPr>
        <p:spPr>
          <a:xfrm>
            <a:off x="7251525" y="2362200"/>
            <a:ext cx="480250" cy="2413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Flèche droite 11"/>
          <p:cNvSpPr/>
          <p:nvPr/>
        </p:nvSpPr>
        <p:spPr>
          <a:xfrm>
            <a:off x="7491650" y="3707114"/>
            <a:ext cx="480250" cy="24130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0634417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11"/>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1"/>
                                        </p:tgtEl>
                                      </p:cBhvr>
                                    </p:cmd>
                                  </p:childTnLst>
                                </p:cTn>
                              </p:par>
                            </p:childTnLst>
                          </p:cTn>
                        </p:par>
                      </p:childTnLst>
                    </p:cTn>
                  </p:par>
                </p:childTnLst>
              </p:cTn>
              <p:nextCondLst>
                <p:cond evt="onClick" delay="0">
                  <p:tgtEl>
                    <p:spTgt spid="11"/>
                  </p:tgtEl>
                </p:cond>
              </p:nextCondLst>
            </p:seq>
            <p:video>
              <p:cMediaNode vol="80000">
                <p:cTn id="13" fill="hold" display="0">
                  <p:stCondLst>
                    <p:cond delay="indefinite"/>
                  </p:stCondLst>
                </p:cTn>
                <p:tgtEl>
                  <p:spTgt spid="11"/>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schemeClr val="accent2">
                <a:shade val="45000"/>
                <a:satMod val="135000"/>
              </a:schemeClr>
              <a:prstClr val="white"/>
            </a:duotone>
            <a:extLst>
              <a:ext uri="{28A0092B-C50C-407E-A947-70E740481C1C}">
                <a14:useLocalDpi xmlns:a14="http://schemas.microsoft.com/office/drawing/2010/main" val="0"/>
              </a:ext>
            </a:extLst>
          </a:blip>
          <a:srcRect b="6232"/>
          <a:stretch/>
        </p:blipFill>
        <p:spPr>
          <a:xfrm>
            <a:off x="-1" y="-68"/>
            <a:ext cx="12204000" cy="6858068"/>
          </a:xfrm>
          <a:prstGeom prst="rect">
            <a:avLst/>
          </a:prstGeom>
        </p:spPr>
      </p:pic>
      <p:sp>
        <p:nvSpPr>
          <p:cNvPr id="3" name="Rectangle 2"/>
          <p:cNvSpPr/>
          <p:nvPr/>
        </p:nvSpPr>
        <p:spPr>
          <a:xfrm>
            <a:off x="304800" y="1642205"/>
            <a:ext cx="6096000" cy="369332"/>
          </a:xfrm>
          <a:prstGeom prst="rect">
            <a:avLst/>
          </a:prstGeom>
        </p:spPr>
        <p:txBody>
          <a:bodyPr>
            <a:spAutoFit/>
          </a:bodyPr>
          <a:lstStyle/>
          <a:p>
            <a:endParaRPr lang="fr-FR" dirty="0">
              <a:latin typeface="Fugaz One" pitchFamily="2" charset="0"/>
            </a:endParaRPr>
          </a:p>
        </p:txBody>
      </p:sp>
      <p:sp>
        <p:nvSpPr>
          <p:cNvPr id="4" name="Rectangle 3"/>
          <p:cNvSpPr/>
          <p:nvPr/>
        </p:nvSpPr>
        <p:spPr>
          <a:xfrm>
            <a:off x="609601" y="1320443"/>
            <a:ext cx="6096000" cy="4801314"/>
          </a:xfrm>
          <a:prstGeom prst="rect">
            <a:avLst/>
          </a:prstGeom>
        </p:spPr>
        <p:txBody>
          <a:bodyPr>
            <a:spAutoFit/>
          </a:bodyPr>
          <a:lstStyle/>
          <a:p>
            <a:pPr fontAlgn="base"/>
            <a:r>
              <a:rPr lang="fr-FR" b="1" dirty="0">
                <a:solidFill>
                  <a:srgbClr val="000000"/>
                </a:solidFill>
                <a:latin typeface="lato" panose="020F0502020204030203" pitchFamily="34" charset="0"/>
              </a:rPr>
              <a:t>... à l'immense sensibilité</a:t>
            </a:r>
          </a:p>
          <a:p>
            <a:pPr fontAlgn="base"/>
            <a:endParaRPr lang="fr-FR" b="1" dirty="0">
              <a:solidFill>
                <a:srgbClr val="000000"/>
              </a:solidFill>
              <a:latin typeface="lato" panose="020F0502020204030203" pitchFamily="34" charset="0"/>
            </a:endParaRPr>
          </a:p>
          <a:p>
            <a:pPr fontAlgn="base"/>
            <a:r>
              <a:rPr lang="fr-FR" dirty="0">
                <a:solidFill>
                  <a:srgbClr val="000000"/>
                </a:solidFill>
                <a:latin typeface="Fugaz One" pitchFamily="2" charset="0"/>
              </a:rPr>
              <a:t>Considéré à tort comme un chanteur essentiellement fantaisiste et farceur, Henri Salvador est avant tout un artiste doté d'une très grande sensibilité. Ainsi, après avoir mis de côté le jazz durant de nombreuses années, il sort en 1994 </a:t>
            </a:r>
            <a:r>
              <a:rPr lang="fr-FR" dirty="0">
                <a:solidFill>
                  <a:srgbClr val="1B4093"/>
                </a:solidFill>
                <a:latin typeface="Fugaz One" pitchFamily="2" charset="0"/>
                <a:hlinkClick r:id="rId3"/>
              </a:rPr>
              <a:t>"Monsieur Henri"</a:t>
            </a:r>
            <a:r>
              <a:rPr lang="fr-FR" dirty="0">
                <a:solidFill>
                  <a:srgbClr val="000000"/>
                </a:solidFill>
                <a:latin typeface="Fugaz One" pitchFamily="2" charset="0"/>
              </a:rPr>
              <a:t>. A sa sortie, l'album n'obtient cependant pas le succès espéré. Ce n'est qu'en 2000, grâce à son nouvel opus "Chambre avec vue" et notamment son tube "Jardin d'hiver", qu'il renoue avec le succès. Véritable réussite auprès du public français, cet album marque le grand retour du chanteur sur le devant de la scène. En 2006, </a:t>
            </a:r>
            <a:r>
              <a:rPr lang="fr-FR" dirty="0">
                <a:solidFill>
                  <a:srgbClr val="1B4093"/>
                </a:solidFill>
                <a:latin typeface="Fugaz One" pitchFamily="2" charset="0"/>
                <a:hlinkClick r:id="rId4"/>
              </a:rPr>
              <a:t>Henri Salvador tire sa révérence artistique</a:t>
            </a:r>
            <a:r>
              <a:rPr lang="fr-FR" dirty="0">
                <a:solidFill>
                  <a:srgbClr val="000000"/>
                </a:solidFill>
                <a:latin typeface="Fugaz One" pitchFamily="2" charset="0"/>
              </a:rPr>
              <a:t> avec un dernier album aux accents de bossa-nova et de jazz, sobrement intitulé "Révérence".</a:t>
            </a:r>
          </a:p>
        </p:txBody>
      </p:sp>
      <p:sp>
        <p:nvSpPr>
          <p:cNvPr id="6" name="Rectangle 5"/>
          <p:cNvSpPr/>
          <p:nvPr/>
        </p:nvSpPr>
        <p:spPr>
          <a:xfrm>
            <a:off x="3917292" y="1272873"/>
            <a:ext cx="1960473" cy="369332"/>
          </a:xfrm>
          <a:prstGeom prst="rect">
            <a:avLst/>
          </a:prstGeom>
        </p:spPr>
        <p:txBody>
          <a:bodyPr wrap="none">
            <a:spAutoFit/>
          </a:bodyPr>
          <a:lstStyle/>
          <a:p>
            <a:r>
              <a:rPr lang="fr-FR" b="1" dirty="0">
                <a:solidFill>
                  <a:srgbClr val="FF0000"/>
                </a:solidFill>
              </a:rPr>
              <a:t>Cliquer sur l’image</a:t>
            </a:r>
          </a:p>
        </p:txBody>
      </p:sp>
      <p:pic>
        <p:nvPicPr>
          <p:cNvPr id="8" name="Image 7">
            <a:hlinkClick r:id="" action="ppaction://noaction">
              <a:snd r:embed="rId5" name="Chambre avec vue (128kbit_AAC).wav"/>
            </a:hlinkClick>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09058" y="378194"/>
            <a:ext cx="1620000" cy="1789358"/>
          </a:xfrm>
          <a:prstGeom prst="rect">
            <a:avLst/>
          </a:prstGeom>
        </p:spPr>
      </p:pic>
      <p:pic>
        <p:nvPicPr>
          <p:cNvPr id="9" name="Image 8">
            <a:hlinkClick r:id="" action="ppaction://noaction">
              <a:snd r:embed="rId7" name="J'aurais aimé (128kbit_AAC).wav"/>
            </a:hlinkClick>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173416" y="2609280"/>
            <a:ext cx="1620000" cy="1620000"/>
          </a:xfrm>
          <a:prstGeom prst="rect">
            <a:avLst/>
          </a:prstGeom>
        </p:spPr>
      </p:pic>
      <p:pic>
        <p:nvPicPr>
          <p:cNvPr id="10" name="Image 9">
            <a:hlinkClick r:id="" action="ppaction://noaction">
              <a:snd r:embed="rId9" name="Henri-Salvador-Jardin-d_Hiver-_128kbit_AAC_ (1).wav"/>
            </a:hlinkClick>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653900" y="4671008"/>
            <a:ext cx="2916000" cy="1640777"/>
          </a:xfrm>
          <a:prstGeom prst="rect">
            <a:avLst/>
          </a:prstGeom>
        </p:spPr>
      </p:pic>
      <p:sp>
        <p:nvSpPr>
          <p:cNvPr id="11" name="Flèche droite 10"/>
          <p:cNvSpPr/>
          <p:nvPr/>
        </p:nvSpPr>
        <p:spPr>
          <a:xfrm>
            <a:off x="7150100" y="1320443"/>
            <a:ext cx="406400" cy="32176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Flèche droite 11"/>
          <p:cNvSpPr/>
          <p:nvPr/>
        </p:nvSpPr>
        <p:spPr>
          <a:xfrm>
            <a:off x="7450700" y="3236904"/>
            <a:ext cx="406400" cy="32176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Flèche droite 12"/>
          <p:cNvSpPr/>
          <p:nvPr/>
        </p:nvSpPr>
        <p:spPr>
          <a:xfrm>
            <a:off x="7096179" y="5330515"/>
            <a:ext cx="406400" cy="32176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4488029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schemeClr val="accent3">
                <a:shade val="45000"/>
                <a:satMod val="135000"/>
              </a:schemeClr>
              <a:prstClr val="white"/>
            </a:duotone>
            <a:extLst>
              <a:ext uri="{28A0092B-C50C-407E-A947-70E740481C1C}">
                <a14:useLocalDpi xmlns:a14="http://schemas.microsoft.com/office/drawing/2010/main" val="0"/>
              </a:ext>
            </a:extLst>
          </a:blip>
          <a:srcRect b="6232"/>
          <a:stretch/>
        </p:blipFill>
        <p:spPr>
          <a:xfrm>
            <a:off x="-1" y="-68"/>
            <a:ext cx="12204000" cy="6858068"/>
          </a:xfrm>
          <a:prstGeom prst="rect">
            <a:avLst/>
          </a:prstGeom>
        </p:spPr>
      </p:pic>
      <p:sp>
        <p:nvSpPr>
          <p:cNvPr id="3" name="Rectangle 2"/>
          <p:cNvSpPr/>
          <p:nvPr/>
        </p:nvSpPr>
        <p:spPr>
          <a:xfrm>
            <a:off x="381000" y="566644"/>
            <a:ext cx="6096000" cy="2862322"/>
          </a:xfrm>
          <a:prstGeom prst="rect">
            <a:avLst/>
          </a:prstGeom>
        </p:spPr>
        <p:txBody>
          <a:bodyPr>
            <a:spAutoFit/>
          </a:bodyPr>
          <a:lstStyle/>
          <a:p>
            <a:r>
              <a:rPr lang="fr-FR" dirty="0">
                <a:solidFill>
                  <a:srgbClr val="151221"/>
                </a:solidFill>
                <a:latin typeface="Fugaz One" pitchFamily="2" charset="0"/>
              </a:rPr>
              <a:t>Passion pétanque</a:t>
            </a:r>
          </a:p>
          <a:p>
            <a:r>
              <a:rPr lang="fr-FR" dirty="0">
                <a:solidFill>
                  <a:srgbClr val="151221"/>
                </a:solidFill>
                <a:latin typeface="Fugaz One" pitchFamily="2" charset="0"/>
              </a:rPr>
              <a:t>Henri Salvador est un homme de passion : la chanson, le jazz, les femmes... et la pétanque. Quand il n’est pas sur scène, c’est qu’il joue aux boules : à Paris, à Cannes, à Avignon… Henri Salvador est de toutes les parties : « </a:t>
            </a:r>
            <a:r>
              <a:rPr lang="fr-FR" i="1" dirty="0">
                <a:solidFill>
                  <a:srgbClr val="151221"/>
                </a:solidFill>
                <a:latin typeface="Fugaz One" pitchFamily="2" charset="0"/>
              </a:rPr>
              <a:t>Je préfère jouer aux boules que travailler. Mais ce que les gens ne savent pas, c’est que pendant que je joue aux boules, je compose</a:t>
            </a:r>
            <a:r>
              <a:rPr lang="fr-FR" dirty="0">
                <a:solidFill>
                  <a:srgbClr val="151221"/>
                </a:solidFill>
                <a:latin typeface="Fugaz One" pitchFamily="2" charset="0"/>
              </a:rPr>
              <a:t> », explique-t-il au magazine </a:t>
            </a:r>
            <a:r>
              <a:rPr lang="fr-FR" i="1" dirty="0">
                <a:solidFill>
                  <a:srgbClr val="151221"/>
                </a:solidFill>
                <a:latin typeface="Fugaz One" pitchFamily="2" charset="0"/>
              </a:rPr>
              <a:t>Paroles et musique</a:t>
            </a:r>
            <a:r>
              <a:rPr lang="fr-FR" dirty="0">
                <a:solidFill>
                  <a:srgbClr val="151221"/>
                </a:solidFill>
                <a:latin typeface="Fugaz One" pitchFamily="2" charset="0"/>
              </a:rPr>
              <a:t>, en octobre 1985.</a:t>
            </a:r>
            <a:endParaRPr lang="fr-FR" b="0" i="0" dirty="0">
              <a:solidFill>
                <a:srgbClr val="151221"/>
              </a:solidFill>
              <a:effectLst/>
              <a:latin typeface="Fugaz One" pitchFamily="2" charset="0"/>
            </a:endParaRPr>
          </a:p>
        </p:txBody>
      </p:sp>
      <p:sp>
        <p:nvSpPr>
          <p:cNvPr id="4" name="Rectangle 3"/>
          <p:cNvSpPr/>
          <p:nvPr/>
        </p:nvSpPr>
        <p:spPr>
          <a:xfrm>
            <a:off x="381000" y="3995678"/>
            <a:ext cx="6096000" cy="2031325"/>
          </a:xfrm>
          <a:prstGeom prst="rect">
            <a:avLst/>
          </a:prstGeom>
        </p:spPr>
        <p:txBody>
          <a:bodyPr>
            <a:spAutoFit/>
          </a:bodyPr>
          <a:lstStyle/>
          <a:p>
            <a:r>
              <a:rPr lang="fr-FR" dirty="0">
                <a:solidFill>
                  <a:srgbClr val="151221"/>
                </a:solidFill>
                <a:latin typeface="Fugaz One" pitchFamily="2" charset="0"/>
              </a:rPr>
              <a:t>Presque </a:t>
            </a:r>
            <a:r>
              <a:rPr lang="fr-FR" dirty="0" smtClean="0">
                <a:solidFill>
                  <a:srgbClr val="151221"/>
                </a:solidFill>
                <a:latin typeface="Fugaz One" pitchFamily="2" charset="0"/>
              </a:rPr>
              <a:t>dix sept </a:t>
            </a:r>
            <a:r>
              <a:rPr lang="fr-FR" dirty="0">
                <a:solidFill>
                  <a:srgbClr val="151221"/>
                </a:solidFill>
                <a:latin typeface="Fugaz One" pitchFamily="2" charset="0"/>
              </a:rPr>
              <a:t>ans après sa disparition, Henri Salvador, lui, n'est en tout cas pas prêt d'être oublié. Ses chansons sont encore et toujours interprétées, ses numéros continuent de faire rire, et son nom est même entré dans le prestigieux </a:t>
            </a:r>
            <a:r>
              <a:rPr lang="fr-FR" i="1" dirty="0">
                <a:solidFill>
                  <a:srgbClr val="151221"/>
                </a:solidFill>
                <a:latin typeface="Fugaz One" pitchFamily="2" charset="0"/>
              </a:rPr>
              <a:t>Dictionnaire du jazz</a:t>
            </a:r>
            <a:r>
              <a:rPr lang="fr-FR" dirty="0">
                <a:solidFill>
                  <a:srgbClr val="151221"/>
                </a:solidFill>
                <a:latin typeface="Fugaz One" pitchFamily="2" charset="0"/>
              </a:rPr>
              <a:t> des éditions Robert Laffont.</a:t>
            </a:r>
            <a:endParaRPr lang="fr-FR" dirty="0">
              <a:latin typeface="Fugaz One" pitchFamily="2" charset="0"/>
            </a:endParaRPr>
          </a:p>
        </p:txBody>
      </p:sp>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8971" y="662854"/>
            <a:ext cx="4608000" cy="2766112"/>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17071" y="3585829"/>
            <a:ext cx="2052000" cy="3115307"/>
          </a:xfrm>
          <a:prstGeom prst="rect">
            <a:avLst/>
          </a:prstGeom>
        </p:spPr>
      </p:pic>
    </p:spTree>
    <p:extLst>
      <p:ext uri="{BB962C8B-B14F-4D97-AF65-F5344CB8AC3E}">
        <p14:creationId xmlns:p14="http://schemas.microsoft.com/office/powerpoint/2010/main" val="18655081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5"/>
            <a:ext cx="12204000" cy="6858045"/>
          </a:xfrm>
          <a:prstGeom prst="rect">
            <a:avLst/>
          </a:prstGeom>
        </p:spPr>
      </p:pic>
      <p:pic>
        <p:nvPicPr>
          <p:cNvPr id="3" name="Image 2"/>
          <p:cNvPicPr>
            <a:picLocks noChangeAspect="1"/>
          </p:cNvPicPr>
          <p:nvPr/>
        </p:nvPicPr>
        <p:blipFill>
          <a:blip r:embed="rId3">
            <a:extLst>
              <a:ext uri="{BEBA8EAE-BF5A-486C-A8C5-ECC9F3942E4B}">
                <a14:imgProps xmlns:a14="http://schemas.microsoft.com/office/drawing/2010/main">
                  <a14:imgLayer r:embed="rId4">
                    <a14:imgEffect>
                      <a14:backgroundRemoval t="2609" b="98261" l="0" r="100000"/>
                    </a14:imgEffect>
                  </a14:imgLayer>
                </a14:imgProps>
              </a:ext>
              <a:ext uri="{28A0092B-C50C-407E-A947-70E740481C1C}">
                <a14:useLocalDpi xmlns:a14="http://schemas.microsoft.com/office/drawing/2010/main" val="0"/>
              </a:ext>
            </a:extLst>
          </a:blip>
          <a:stretch>
            <a:fillRect/>
          </a:stretch>
        </p:blipFill>
        <p:spPr>
          <a:xfrm>
            <a:off x="7944024" y="398460"/>
            <a:ext cx="3996000" cy="3996000"/>
          </a:xfrm>
          <a:prstGeom prst="rect">
            <a:avLst/>
          </a:prstGeom>
        </p:spPr>
      </p:pic>
      <p:sp>
        <p:nvSpPr>
          <p:cNvPr id="5" name="ZoneTexte 4"/>
          <p:cNvSpPr txBox="1"/>
          <p:nvPr/>
        </p:nvSpPr>
        <p:spPr>
          <a:xfrm>
            <a:off x="1927312" y="5063417"/>
            <a:ext cx="4800600" cy="461665"/>
          </a:xfrm>
          <a:prstGeom prst="rect">
            <a:avLst/>
          </a:prstGeom>
          <a:noFill/>
        </p:spPr>
        <p:txBody>
          <a:bodyPr wrap="square" rtlCol="0">
            <a:spAutoFit/>
          </a:bodyPr>
          <a:lstStyle/>
          <a:p>
            <a:r>
              <a:rPr lang="fr-FR" sz="2400" b="1" dirty="0" smtClean="0">
                <a:solidFill>
                  <a:schemeClr val="bg1"/>
                </a:solidFill>
              </a:rPr>
              <a:t>Commentaires et images du NET:</a:t>
            </a:r>
            <a:endParaRPr lang="fr-FR" sz="2400" b="1" dirty="0">
              <a:solidFill>
                <a:schemeClr val="bg1"/>
              </a:solidFill>
            </a:endParaRPr>
          </a:p>
        </p:txBody>
      </p:sp>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25076" y="5018024"/>
            <a:ext cx="1298448" cy="1444752"/>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08540" y="830260"/>
            <a:ext cx="5457143" cy="3361905"/>
          </a:xfrm>
          <a:prstGeom prst="rect">
            <a:avLst/>
          </a:prstGeom>
        </p:spPr>
      </p:pic>
    </p:spTree>
    <p:extLst>
      <p:ext uri="{BB962C8B-B14F-4D97-AF65-F5344CB8AC3E}">
        <p14:creationId xmlns:p14="http://schemas.microsoft.com/office/powerpoint/2010/main" val="447368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687</TotalTime>
  <Words>924</Words>
  <Application>Microsoft Office PowerPoint</Application>
  <PresentationFormat>Grand écran</PresentationFormat>
  <Paragraphs>23</Paragraphs>
  <Slides>11</Slides>
  <Notes>0</Notes>
  <HiddenSlides>0</HiddenSlides>
  <MMClips>4</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11</vt:i4>
      </vt:variant>
    </vt:vector>
  </HeadingPairs>
  <TitlesOfParts>
    <vt:vector size="19" baseType="lpstr">
      <vt:lpstr>Arial</vt:lpstr>
      <vt:lpstr>Calibri</vt:lpstr>
      <vt:lpstr>Calibri Light</vt:lpstr>
      <vt:lpstr>Fugaz One</vt:lpstr>
      <vt:lpstr>lato</vt:lpstr>
      <vt:lpstr>outfitregular</vt:lpstr>
      <vt:lpstr>system-ui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26</cp:revision>
  <dcterms:created xsi:type="dcterms:W3CDTF">2025-06-16T16:27:17Z</dcterms:created>
  <dcterms:modified xsi:type="dcterms:W3CDTF">2025-06-18T11:42:01Z</dcterms:modified>
</cp:coreProperties>
</file>