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2" r:id="rId3"/>
    <p:sldId id="258" r:id="rId4"/>
    <p:sldId id="259" r:id="rId5"/>
    <p:sldId id="261" r:id="rId6"/>
    <p:sldId id="260" r:id="rId7"/>
    <p:sldId id="263" r:id="rId8"/>
    <p:sldId id="264" r:id="rId9"/>
    <p:sldId id="270" r:id="rId10"/>
    <p:sldId id="273" r:id="rId11"/>
    <p:sldId id="268" r:id="rId12"/>
    <p:sldId id="271" r:id="rId13"/>
    <p:sldId id="267" r:id="rId14"/>
    <p:sldId id="269" r:id="rId15"/>
    <p:sldId id="272" r:id="rId16"/>
    <p:sldId id="274"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NkYnKDcRWoKQ9xuAUH2yg==" hashData="XSR4cr8Cw5HpnQlaiXI4dCijfhrLqhprNPVkwOdG3FwYg6ZNQDSh51sqTSVmyIJbAkY01jli8d2tR3h060Odc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06" d="100"/>
          <a:sy n="106" d="100"/>
        </p:scale>
        <p:origin x="126" y="4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15504C66-63A0-46A9-BF90-3A3753C427DD}" type="datetimeFigureOut">
              <a:rPr lang="fr-FR" smtClean="0"/>
              <a:t>15/06/2025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2CE4FB8-FEDD-4ED2-8A94-0F7171401CD6}" type="slidenum">
              <a:rPr lang="fr-FR" smtClean="0"/>
              <a:t>‹N°›</a:t>
            </a:fld>
            <a:endParaRPr lang="fr-FR"/>
          </a:p>
        </p:txBody>
      </p:sp>
    </p:spTree>
    <p:extLst>
      <p:ext uri="{BB962C8B-B14F-4D97-AF65-F5344CB8AC3E}">
        <p14:creationId xmlns:p14="http://schemas.microsoft.com/office/powerpoint/2010/main" val="42618058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5504C66-63A0-46A9-BF90-3A3753C427DD}" type="datetimeFigureOut">
              <a:rPr lang="fr-FR" smtClean="0"/>
              <a:t>15/06/2025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2CE4FB8-FEDD-4ED2-8A94-0F7171401CD6}" type="slidenum">
              <a:rPr lang="fr-FR" smtClean="0"/>
              <a:t>‹N°›</a:t>
            </a:fld>
            <a:endParaRPr lang="fr-FR"/>
          </a:p>
        </p:txBody>
      </p:sp>
    </p:spTree>
    <p:extLst>
      <p:ext uri="{BB962C8B-B14F-4D97-AF65-F5344CB8AC3E}">
        <p14:creationId xmlns:p14="http://schemas.microsoft.com/office/powerpoint/2010/main" val="4127310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15504C66-63A0-46A9-BF90-3A3753C427DD}" type="datetimeFigureOut">
              <a:rPr lang="fr-FR" smtClean="0"/>
              <a:t>15/06/2025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2CE4FB8-FEDD-4ED2-8A94-0F7171401CD6}" type="slidenum">
              <a:rPr lang="fr-FR" smtClean="0"/>
              <a:t>‹N°›</a:t>
            </a:fld>
            <a:endParaRPr lang="fr-FR"/>
          </a:p>
        </p:txBody>
      </p:sp>
    </p:spTree>
    <p:extLst>
      <p:ext uri="{BB962C8B-B14F-4D97-AF65-F5344CB8AC3E}">
        <p14:creationId xmlns:p14="http://schemas.microsoft.com/office/powerpoint/2010/main" val="498043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15504C66-63A0-46A9-BF90-3A3753C427DD}" type="datetimeFigureOut">
              <a:rPr lang="fr-FR" smtClean="0"/>
              <a:t>15/06/2025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2CE4FB8-FEDD-4ED2-8A94-0F7171401CD6}" type="slidenum">
              <a:rPr lang="fr-FR" smtClean="0"/>
              <a:t>‹N°›</a:t>
            </a:fld>
            <a:endParaRPr lang="fr-FR"/>
          </a:p>
        </p:txBody>
      </p:sp>
    </p:spTree>
    <p:extLst>
      <p:ext uri="{BB962C8B-B14F-4D97-AF65-F5344CB8AC3E}">
        <p14:creationId xmlns:p14="http://schemas.microsoft.com/office/powerpoint/2010/main" val="2553187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5504C66-63A0-46A9-BF90-3A3753C427DD}" type="datetimeFigureOut">
              <a:rPr lang="fr-FR" smtClean="0"/>
              <a:t>15/06/2025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2CE4FB8-FEDD-4ED2-8A94-0F7171401CD6}" type="slidenum">
              <a:rPr lang="fr-FR" smtClean="0"/>
              <a:t>‹N°›</a:t>
            </a:fld>
            <a:endParaRPr lang="fr-FR"/>
          </a:p>
        </p:txBody>
      </p:sp>
    </p:spTree>
    <p:extLst>
      <p:ext uri="{BB962C8B-B14F-4D97-AF65-F5344CB8AC3E}">
        <p14:creationId xmlns:p14="http://schemas.microsoft.com/office/powerpoint/2010/main" val="3880231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5504C66-63A0-46A9-BF90-3A3753C427DD}" type="datetimeFigureOut">
              <a:rPr lang="fr-FR" smtClean="0"/>
              <a:t>15/06/2025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2CE4FB8-FEDD-4ED2-8A94-0F7171401CD6}" type="slidenum">
              <a:rPr lang="fr-FR" smtClean="0"/>
              <a:t>‹N°›</a:t>
            </a:fld>
            <a:endParaRPr lang="fr-FR"/>
          </a:p>
        </p:txBody>
      </p:sp>
    </p:spTree>
    <p:extLst>
      <p:ext uri="{BB962C8B-B14F-4D97-AF65-F5344CB8AC3E}">
        <p14:creationId xmlns:p14="http://schemas.microsoft.com/office/powerpoint/2010/main" val="3035343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5504C66-63A0-46A9-BF90-3A3753C427DD}" type="datetimeFigureOut">
              <a:rPr lang="fr-FR" smtClean="0"/>
              <a:t>15/06/2025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2CE4FB8-FEDD-4ED2-8A94-0F7171401CD6}" type="slidenum">
              <a:rPr lang="fr-FR" smtClean="0"/>
              <a:t>‹N°›</a:t>
            </a:fld>
            <a:endParaRPr lang="fr-FR"/>
          </a:p>
        </p:txBody>
      </p:sp>
    </p:spTree>
    <p:extLst>
      <p:ext uri="{BB962C8B-B14F-4D97-AF65-F5344CB8AC3E}">
        <p14:creationId xmlns:p14="http://schemas.microsoft.com/office/powerpoint/2010/main" val="2719793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15504C66-63A0-46A9-BF90-3A3753C427DD}" type="datetimeFigureOut">
              <a:rPr lang="fr-FR" smtClean="0"/>
              <a:t>15/06/2025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2CE4FB8-FEDD-4ED2-8A94-0F7171401CD6}" type="slidenum">
              <a:rPr lang="fr-FR" smtClean="0"/>
              <a:t>‹N°›</a:t>
            </a:fld>
            <a:endParaRPr lang="fr-FR"/>
          </a:p>
        </p:txBody>
      </p:sp>
    </p:spTree>
    <p:extLst>
      <p:ext uri="{BB962C8B-B14F-4D97-AF65-F5344CB8AC3E}">
        <p14:creationId xmlns:p14="http://schemas.microsoft.com/office/powerpoint/2010/main" val="3169473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15504C66-63A0-46A9-BF90-3A3753C427DD}" type="datetimeFigureOut">
              <a:rPr lang="fr-FR" smtClean="0"/>
              <a:t>15/06/2025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2CE4FB8-FEDD-4ED2-8A94-0F7171401CD6}" type="slidenum">
              <a:rPr lang="fr-FR" smtClean="0"/>
              <a:t>‹N°›</a:t>
            </a:fld>
            <a:endParaRPr lang="fr-FR"/>
          </a:p>
        </p:txBody>
      </p:sp>
    </p:spTree>
    <p:extLst>
      <p:ext uri="{BB962C8B-B14F-4D97-AF65-F5344CB8AC3E}">
        <p14:creationId xmlns:p14="http://schemas.microsoft.com/office/powerpoint/2010/main" val="2188060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5504C66-63A0-46A9-BF90-3A3753C427DD}" type="datetimeFigureOut">
              <a:rPr lang="fr-FR" smtClean="0"/>
              <a:t>15/06/2025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2CE4FB8-FEDD-4ED2-8A94-0F7171401CD6}" type="slidenum">
              <a:rPr lang="fr-FR" smtClean="0"/>
              <a:t>‹N°›</a:t>
            </a:fld>
            <a:endParaRPr lang="fr-FR"/>
          </a:p>
        </p:txBody>
      </p:sp>
    </p:spTree>
    <p:extLst>
      <p:ext uri="{BB962C8B-B14F-4D97-AF65-F5344CB8AC3E}">
        <p14:creationId xmlns:p14="http://schemas.microsoft.com/office/powerpoint/2010/main" val="1440279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5504C66-63A0-46A9-BF90-3A3753C427DD}" type="datetimeFigureOut">
              <a:rPr lang="fr-FR" smtClean="0"/>
              <a:t>15/06/2025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2CE4FB8-FEDD-4ED2-8A94-0F7171401CD6}" type="slidenum">
              <a:rPr lang="fr-FR" smtClean="0"/>
              <a:t>‹N°›</a:t>
            </a:fld>
            <a:endParaRPr lang="fr-FR"/>
          </a:p>
        </p:txBody>
      </p:sp>
    </p:spTree>
    <p:extLst>
      <p:ext uri="{BB962C8B-B14F-4D97-AF65-F5344CB8AC3E}">
        <p14:creationId xmlns:p14="http://schemas.microsoft.com/office/powerpoint/2010/main" val="3946992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504C66-63A0-46A9-BF90-3A3753C427DD}" type="datetimeFigureOut">
              <a:rPr lang="fr-FR" smtClean="0"/>
              <a:t>15/06/2025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CE4FB8-FEDD-4ED2-8A94-0F7171401CD6}" type="slidenum">
              <a:rPr lang="fr-FR" smtClean="0"/>
              <a:t>‹N°›</a:t>
            </a:fld>
            <a:endParaRPr lang="fr-FR"/>
          </a:p>
        </p:txBody>
      </p:sp>
    </p:spTree>
    <p:extLst>
      <p:ext uri="{BB962C8B-B14F-4D97-AF65-F5344CB8AC3E}">
        <p14:creationId xmlns:p14="http://schemas.microsoft.com/office/powerpoint/2010/main" val="39596323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Layout" Target="../slideLayouts/slideLayout7.xml"/><Relationship Id="rId7" Type="http://schemas.openxmlformats.org/officeDocument/2006/relationships/image" Target="../media/image3.png"/><Relationship Id="rId2" Type="http://schemas.microsoft.com/office/2007/relationships/media" Target="../media/media1.wav"/><Relationship Id="rId1" Type="http://schemas.openxmlformats.org/officeDocument/2006/relationships/audio" Target="NULL" TargetMode="External"/><Relationship Id="rId6" Type="http://schemas.microsoft.com/office/2007/relationships/hdphoto" Target="../media/hdphoto1.wdp"/><Relationship Id="rId11" Type="http://schemas.openxmlformats.org/officeDocument/2006/relationships/image" Target="../media/image6.png"/><Relationship Id="rId5" Type="http://schemas.openxmlformats.org/officeDocument/2006/relationships/image" Target="../media/image2.png"/><Relationship Id="rId10" Type="http://schemas.openxmlformats.org/officeDocument/2006/relationships/image" Target="../media/image5.gif"/><Relationship Id="rId4" Type="http://schemas.openxmlformats.org/officeDocument/2006/relationships/image" Target="../media/image1.png"/><Relationship Id="rId9"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jpg"/><Relationship Id="rId4" Type="http://schemas.openxmlformats.org/officeDocument/2006/relationships/hyperlink" Target="https://fr.wikipedia.org/wiki/Sint%C3%A9"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g"/><Relationship Id="rId4" Type="http://schemas.openxmlformats.org/officeDocument/2006/relationships/image" Target="../media/image13.jp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hyperlink" Target="https://www.django-reinhardt.com/joseph-reinhardt" TargetMode="External"/><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media" Target="../media/media3.mp4"/><Relationship Id="rId7" Type="http://schemas.openxmlformats.org/officeDocument/2006/relationships/image" Target="../media/image26.jpg"/><Relationship Id="rId2" Type="http://schemas.microsoft.com/office/2007/relationships/media" Target="../media/media2.wav"/><Relationship Id="rId1" Type="http://schemas.openxmlformats.org/officeDocument/2006/relationships/audio" Target="NULL" TargetMode="External"/><Relationship Id="rId6" Type="http://schemas.openxmlformats.org/officeDocument/2006/relationships/image" Target="../media/image7.jpeg"/><Relationship Id="rId5" Type="http://schemas.openxmlformats.org/officeDocument/2006/relationships/slideLayout" Target="../slideLayouts/slideLayout7.xml"/><Relationship Id="rId10" Type="http://schemas.openxmlformats.org/officeDocument/2006/relationships/image" Target="../media/image28.jpg"/><Relationship Id="rId4" Type="http://schemas.openxmlformats.org/officeDocument/2006/relationships/video" Target="../media/media3.mp4"/><Relationship Id="rId9" Type="http://schemas.openxmlformats.org/officeDocument/2006/relationships/image" Target="../media/image27.png"/></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31.jpg"/><Relationship Id="rId2" Type="http://schemas.microsoft.com/office/2007/relationships/media" Target="../media/media4.wav"/><Relationship Id="rId1" Type="http://schemas.openxmlformats.org/officeDocument/2006/relationships/audio" Target="NULL" TargetMode="External"/><Relationship Id="rId6" Type="http://schemas.openxmlformats.org/officeDocument/2006/relationships/image" Target="../media/image30.jpg"/><Relationship Id="rId5" Type="http://schemas.openxmlformats.org/officeDocument/2006/relationships/image" Target="../media/image29.jpg"/><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35.jpg"/><Relationship Id="rId5" Type="http://schemas.openxmlformats.org/officeDocument/2006/relationships/image" Target="../media/image34.jpg"/><Relationship Id="rId4"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39.jpg"/><Relationship Id="rId5" Type="http://schemas.openxmlformats.org/officeDocument/2006/relationships/image" Target="../media/image38.jpg"/><Relationship Id="rId4" Type="http://schemas.openxmlformats.org/officeDocument/2006/relationships/image" Target="../media/image37.jpg"/></Relationships>
</file>

<file path=ppt/slides/_rels/slide13.xml.rels><?xml version="1.0" encoding="UTF-8" standalone="yes"?>
<Relationships xmlns="http://schemas.openxmlformats.org/package/2006/relationships"><Relationship Id="rId3" Type="http://schemas.openxmlformats.org/officeDocument/2006/relationships/image" Target="../media/image40.jpg"/><Relationship Id="rId7" Type="http://schemas.openxmlformats.org/officeDocument/2006/relationships/image" Target="../media/image44.jp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43.jpg"/><Relationship Id="rId5" Type="http://schemas.openxmlformats.org/officeDocument/2006/relationships/image" Target="../media/image42.jpg"/><Relationship Id="rId4" Type="http://schemas.openxmlformats.org/officeDocument/2006/relationships/image" Target="../media/image41.jpg"/></Relationships>
</file>

<file path=ppt/slides/_rels/slide1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4.jpg"/><Relationship Id="rId4" Type="http://schemas.openxmlformats.org/officeDocument/2006/relationships/image" Target="../media/image48.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 y="-54"/>
            <a:ext cx="12192001" cy="6836519"/>
          </a:xfrm>
          <a:prstGeom prst="rect">
            <a:avLst/>
          </a:prstGeom>
        </p:spPr>
      </p:pic>
      <p:sp>
        <p:nvSpPr>
          <p:cNvPr id="3" name="ZoneTexte 2"/>
          <p:cNvSpPr txBox="1"/>
          <p:nvPr/>
        </p:nvSpPr>
        <p:spPr>
          <a:xfrm>
            <a:off x="7073900" y="5372100"/>
            <a:ext cx="3200400" cy="830997"/>
          </a:xfrm>
          <a:prstGeom prst="rect">
            <a:avLst/>
          </a:prstGeom>
          <a:noFill/>
        </p:spPr>
        <p:txBody>
          <a:bodyPr wrap="square" rtlCol="0">
            <a:spAutoFit/>
          </a:bodyPr>
          <a:lstStyle/>
          <a:p>
            <a:r>
              <a:rPr lang="fr-FR" sz="4800" b="1" dirty="0" smtClean="0">
                <a:solidFill>
                  <a:schemeClr val="bg2">
                    <a:lumMod val="10000"/>
                  </a:schemeClr>
                </a:solidFill>
                <a:latin typeface="Agnes" panose="00000400000000000000" pitchFamily="2" charset="0"/>
              </a:rPr>
              <a:t>Reinhardt</a:t>
            </a:r>
            <a:endParaRPr lang="fr-FR" sz="4800" b="1" dirty="0">
              <a:solidFill>
                <a:schemeClr val="bg2">
                  <a:lumMod val="10000"/>
                </a:schemeClr>
              </a:solidFill>
              <a:latin typeface="Agnes" panose="00000400000000000000" pitchFamily="2" charset="0"/>
            </a:endParaRPr>
          </a:p>
        </p:txBody>
      </p:sp>
      <p:pic>
        <p:nvPicPr>
          <p:cNvPr id="4" name="Image 3"/>
          <p:cNvPicPr>
            <a:picLocks noChangeAspect="1"/>
          </p:cNvPicPr>
          <p:nvPr/>
        </p:nvPicPr>
        <p:blipFill>
          <a:blip r:embed="rId5">
            <a:extLst>
              <a:ext uri="{BEBA8EAE-BF5A-486C-A8C5-ECC9F3942E4B}">
                <a14:imgProps xmlns:a14="http://schemas.microsoft.com/office/drawing/2010/main">
                  <a14:imgLayer r:embed="rId6">
                    <a14:imgEffect>
                      <a14:backgroundRemoval t="0" b="100000" l="9906" r="89623"/>
                    </a14:imgEffect>
                  </a14:imgLayer>
                </a14:imgProps>
              </a:ext>
              <a:ext uri="{28A0092B-C50C-407E-A947-70E740481C1C}">
                <a14:useLocalDpi xmlns:a14="http://schemas.microsoft.com/office/drawing/2010/main" val="0"/>
              </a:ext>
            </a:extLst>
          </a:blip>
          <a:stretch>
            <a:fillRect/>
          </a:stretch>
        </p:blipFill>
        <p:spPr>
          <a:xfrm>
            <a:off x="8255253" y="303400"/>
            <a:ext cx="3758947" cy="3000000"/>
          </a:xfrm>
          <a:prstGeom prst="rect">
            <a:avLst/>
          </a:prstGeom>
        </p:spPr>
      </p:pic>
      <p:pic>
        <p:nvPicPr>
          <p:cNvPr id="5" name="Image 4"/>
          <p:cNvPicPr>
            <a:picLocks noChangeAspect="1"/>
          </p:cNvPicPr>
          <p:nvPr/>
        </p:nvPicPr>
        <p:blipFill>
          <a:blip r:embed="rId7" cstate="print">
            <a:extLst>
              <a:ext uri="{BEBA8EAE-BF5A-486C-A8C5-ECC9F3942E4B}">
                <a14:imgProps xmlns:a14="http://schemas.microsoft.com/office/drawing/2010/main">
                  <a14:imgLayer r:embed="rId8">
                    <a14:imgEffect>
                      <a14:backgroundRemoval t="1633" b="100000" l="9899" r="100000"/>
                    </a14:imgEffect>
                    <a14:imgEffect>
                      <a14:colorTemperature colorTemp="8800"/>
                    </a14:imgEffect>
                  </a14:imgLayer>
                </a14:imgProps>
              </a:ext>
              <a:ext uri="{28A0092B-C50C-407E-A947-70E740481C1C}">
                <a14:useLocalDpi xmlns:a14="http://schemas.microsoft.com/office/drawing/2010/main" val="0"/>
              </a:ext>
            </a:extLst>
          </a:blip>
          <a:stretch>
            <a:fillRect/>
          </a:stretch>
        </p:blipFill>
        <p:spPr>
          <a:xfrm>
            <a:off x="185626" y="413778"/>
            <a:ext cx="2628000" cy="2601443"/>
          </a:xfrm>
          <a:prstGeom prst="rect">
            <a:avLst/>
          </a:prstGeom>
        </p:spPr>
      </p:pic>
      <p:pic>
        <p:nvPicPr>
          <p:cNvPr id="6" name="Image 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573998" y="5513324"/>
            <a:ext cx="1044000" cy="1161636"/>
          </a:xfrm>
          <a:prstGeom prst="rect">
            <a:avLst/>
          </a:prstGeom>
        </p:spPr>
      </p:pic>
      <p:pic>
        <p:nvPicPr>
          <p:cNvPr id="7" name="Image 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498725" y="566737"/>
            <a:ext cx="1428750" cy="923925"/>
          </a:xfrm>
          <a:prstGeom prst="rect">
            <a:avLst/>
          </a:prstGeom>
        </p:spPr>
      </p:pic>
      <p:sp>
        <p:nvSpPr>
          <p:cNvPr id="8" name="ZoneTexte 7"/>
          <p:cNvSpPr txBox="1"/>
          <p:nvPr/>
        </p:nvSpPr>
        <p:spPr>
          <a:xfrm>
            <a:off x="2813626" y="1503361"/>
            <a:ext cx="1666875" cy="369332"/>
          </a:xfrm>
          <a:prstGeom prst="rect">
            <a:avLst/>
          </a:prstGeom>
          <a:noFill/>
        </p:spPr>
        <p:txBody>
          <a:bodyPr wrap="square" rtlCol="0">
            <a:spAutoFit/>
          </a:bodyPr>
          <a:lstStyle/>
          <a:p>
            <a:r>
              <a:rPr lang="fr-FR" b="1" dirty="0" smtClean="0">
                <a:solidFill>
                  <a:schemeClr val="bg1"/>
                </a:solidFill>
              </a:rPr>
              <a:t>Clic Manuel</a:t>
            </a:r>
            <a:endParaRPr lang="fr-FR" b="1" dirty="0">
              <a:solidFill>
                <a:schemeClr val="bg1"/>
              </a:solidFill>
            </a:endParaRPr>
          </a:p>
        </p:txBody>
      </p:sp>
      <p:pic>
        <p:nvPicPr>
          <p:cNvPr id="10" name="Django Reinhardt - Minor Swing - HD #1080p (128kbit_AAC)">
            <a:hlinkClick r:id="" action="ppaction://media"/>
          </p:cNvPr>
          <p:cNvPicPr>
            <a:picLocks noChangeAspect="1"/>
          </p:cNvPicPr>
          <p:nvPr>
            <a:audioFile r:link="rId1"/>
            <p:extLst>
              <p:ext uri="{DAA4B4D4-6D71-4841-9C94-3DE7FCFB9230}">
                <p14:media xmlns:p14="http://schemas.microsoft.com/office/powerpoint/2010/main" r:embed="rId2">
                  <p14:trim end="75989.0833"/>
                </p14:media>
              </p:ext>
            </p:extLst>
          </p:nvPr>
        </p:nvPicPr>
        <p:blipFill>
          <a:blip r:embed="rId11"/>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714882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34000"/>
          </a:xfrm>
          <a:prstGeom prst="rect">
            <a:avLst/>
          </a:prstGeom>
        </p:spPr>
      </p:pic>
      <p:pic>
        <p:nvPicPr>
          <p:cNvPr id="4" name="Picture 2" descr="Famille de Django Reinhard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1675" y="111910"/>
            <a:ext cx="6264000" cy="43848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25438" y="185346"/>
            <a:ext cx="5130800" cy="3231654"/>
          </a:xfrm>
          <a:prstGeom prst="rect">
            <a:avLst/>
          </a:prstGeom>
        </p:spPr>
        <p:txBody>
          <a:bodyPr wrap="square">
            <a:spAutoFit/>
          </a:bodyPr>
          <a:lstStyle/>
          <a:p>
            <a:r>
              <a:rPr lang="fr-FR" sz="2400" dirty="0">
                <a:solidFill>
                  <a:srgbClr val="FF0000"/>
                </a:solidFill>
                <a:latin typeface="Barlow"/>
              </a:rPr>
              <a:t>1910</a:t>
            </a:r>
          </a:p>
          <a:p>
            <a:r>
              <a:rPr lang="fr-FR" dirty="0">
                <a:solidFill>
                  <a:srgbClr val="252525"/>
                </a:solidFill>
                <a:latin typeface="Barlow"/>
              </a:rPr>
              <a:t>Django Reinhardt est né dans une roulotte manouche le 23 janvier </a:t>
            </a:r>
            <a:r>
              <a:rPr lang="fr-FR" dirty="0" smtClean="0">
                <a:solidFill>
                  <a:srgbClr val="252525"/>
                </a:solidFill>
                <a:latin typeface="Barlow"/>
              </a:rPr>
              <a:t>1910 A </a:t>
            </a:r>
            <a:r>
              <a:rPr lang="fr-FR" dirty="0" err="1">
                <a:latin typeface="Barlow"/>
              </a:rPr>
              <a:t>Liberchies</a:t>
            </a:r>
            <a:r>
              <a:rPr lang="fr-FR" dirty="0">
                <a:latin typeface="Barlow"/>
              </a:rPr>
              <a:t>, 6238, Hainaut, Wallonie, </a:t>
            </a:r>
            <a:r>
              <a:rPr lang="fr-FR" dirty="0" smtClean="0">
                <a:latin typeface="Barlow"/>
              </a:rPr>
              <a:t>en</a:t>
            </a:r>
            <a:r>
              <a:rPr lang="fr-FR" dirty="0" smtClean="0">
                <a:solidFill>
                  <a:srgbClr val="252525"/>
                </a:solidFill>
                <a:latin typeface="Barlow"/>
              </a:rPr>
              <a:t> </a:t>
            </a:r>
            <a:r>
              <a:rPr lang="fr-FR" dirty="0">
                <a:solidFill>
                  <a:srgbClr val="252525"/>
                </a:solidFill>
                <a:latin typeface="Barlow"/>
              </a:rPr>
              <a:t>Belgique, de Laurence Reinhardt et Jean Baptiste Weiss.</a:t>
            </a:r>
          </a:p>
          <a:p>
            <a:r>
              <a:rPr lang="fr-FR" dirty="0">
                <a:solidFill>
                  <a:srgbClr val="252525"/>
                </a:solidFill>
                <a:latin typeface="Barlow"/>
              </a:rPr>
              <a:t>Son père ayant signé l'acte de naissance avec le nom de sa mère, Django sera Reinhardt.</a:t>
            </a:r>
          </a:p>
          <a:p>
            <a:r>
              <a:rPr lang="fr-FR" dirty="0">
                <a:solidFill>
                  <a:srgbClr val="252525"/>
                </a:solidFill>
                <a:latin typeface="Barlow"/>
              </a:rPr>
              <a:t>Sa famille fait partie des </a:t>
            </a:r>
            <a:r>
              <a:rPr lang="fr-FR" dirty="0" err="1">
                <a:solidFill>
                  <a:srgbClr val="4B76DB"/>
                </a:solidFill>
                <a:latin typeface="Barlow"/>
                <a:hlinkClick r:id="rId4"/>
              </a:rPr>
              <a:t>Sinté</a:t>
            </a:r>
            <a:r>
              <a:rPr lang="fr-FR" dirty="0">
                <a:solidFill>
                  <a:srgbClr val="4B76DB"/>
                </a:solidFill>
                <a:latin typeface="Barlow"/>
                <a:hlinkClick r:id="rId4"/>
              </a:rPr>
              <a:t>,</a:t>
            </a:r>
            <a:r>
              <a:rPr lang="fr-FR" dirty="0">
                <a:solidFill>
                  <a:srgbClr val="252525"/>
                </a:solidFill>
                <a:latin typeface="Barlow"/>
              </a:rPr>
              <a:t> appelés manouches en France, un groupe ethnique Rom dont les ancêtres étaient originaires du Pakistan et d'Inde.</a:t>
            </a:r>
            <a:endParaRPr lang="fr-FR" b="0" i="0" dirty="0">
              <a:solidFill>
                <a:srgbClr val="252525"/>
              </a:solidFill>
              <a:effectLst/>
              <a:latin typeface="Barlow"/>
            </a:endParaRPr>
          </a:p>
        </p:txBody>
      </p:sp>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9100" y="3602250"/>
            <a:ext cx="4500000" cy="3046500"/>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71263" y="4494682"/>
            <a:ext cx="1944000" cy="2338642"/>
          </a:xfrm>
          <a:prstGeom prst="rect">
            <a:avLst/>
          </a:prstGeom>
        </p:spPr>
      </p:pic>
    </p:spTree>
    <p:extLst>
      <p:ext uri="{BB962C8B-B14F-4D97-AF65-F5344CB8AC3E}">
        <p14:creationId xmlns:p14="http://schemas.microsoft.com/office/powerpoint/2010/main" val="38695855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204000" cy="6853221"/>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5671" y="182284"/>
            <a:ext cx="6942857" cy="312380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6" name="Image 5"/>
          <p:cNvPicPr>
            <a:picLocks noChangeAspect="1"/>
          </p:cNvPicPr>
          <p:nvPr/>
        </p:nvPicPr>
        <p:blipFill rotWithShape="1">
          <a:blip r:embed="rId4">
            <a:extLst>
              <a:ext uri="{28A0092B-C50C-407E-A947-70E740481C1C}">
                <a14:useLocalDpi xmlns:a14="http://schemas.microsoft.com/office/drawing/2010/main" val="0"/>
              </a:ext>
            </a:extLst>
          </a:blip>
          <a:srcRect l="17238" b="9560"/>
          <a:stretch/>
        </p:blipFill>
        <p:spPr>
          <a:xfrm>
            <a:off x="8107100" y="3488377"/>
            <a:ext cx="3996000" cy="3273113"/>
          </a:xfrm>
          <a:prstGeom prst="rect">
            <a:avLst/>
          </a:prstGeom>
          <a:ln>
            <a:noFill/>
          </a:ln>
          <a:effectLst>
            <a:outerShdw blurRad="190500" algn="tl" rotWithShape="0">
              <a:srgbClr val="000000">
                <a:alpha val="70000"/>
              </a:srgbClr>
            </a:outerShdw>
          </a:effectLst>
        </p:spPr>
      </p:pic>
      <p:pic>
        <p:nvPicPr>
          <p:cNvPr id="7" name="Image 6"/>
          <p:cNvPicPr>
            <a:picLocks noChangeAspect="1"/>
          </p:cNvPicPr>
          <p:nvPr/>
        </p:nvPicPr>
        <p:blipFill rotWithShape="1">
          <a:blip r:embed="rId5">
            <a:extLst>
              <a:ext uri="{28A0092B-C50C-407E-A947-70E740481C1C}">
                <a14:useLocalDpi xmlns:a14="http://schemas.microsoft.com/office/drawing/2010/main" val="0"/>
              </a:ext>
            </a:extLst>
          </a:blip>
          <a:srcRect l="9379" t="12178" b="29865"/>
          <a:stretch/>
        </p:blipFill>
        <p:spPr>
          <a:xfrm>
            <a:off x="3930489" y="3488377"/>
            <a:ext cx="3960000" cy="3324968"/>
          </a:xfrm>
          <a:prstGeom prst="rect">
            <a:avLst/>
          </a:prstGeom>
          <a:ln>
            <a:noFill/>
          </a:ln>
          <a:effectLst>
            <a:outerShdw blurRad="190500" algn="tl" rotWithShape="0">
              <a:srgbClr val="000000">
                <a:alpha val="70000"/>
              </a:srgbClr>
            </a:outerShdw>
          </a:effectLst>
        </p:spPr>
      </p:pic>
      <p:pic>
        <p:nvPicPr>
          <p:cNvPr id="8" name="Imag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83244" y="1146014"/>
            <a:ext cx="3564000" cy="4684725"/>
          </a:xfrm>
          <a:prstGeom prst="rect">
            <a:avLst/>
          </a:prstGeom>
          <a:ln>
            <a:noFill/>
          </a:ln>
          <a:effectLst>
            <a:softEdge rad="112500"/>
          </a:effectLst>
        </p:spPr>
      </p:pic>
    </p:spTree>
    <p:extLst>
      <p:ext uri="{BB962C8B-B14F-4D97-AF65-F5344CB8AC3E}">
        <p14:creationId xmlns:p14="http://schemas.microsoft.com/office/powerpoint/2010/main" val="26978601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68000" cy="6833005"/>
          </a:xfrm>
          <a:prstGeom prst="rect">
            <a:avLst/>
          </a:prstGeom>
        </p:spPr>
      </p:pic>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l="25679"/>
          <a:stretch/>
        </p:blipFill>
        <p:spPr>
          <a:xfrm>
            <a:off x="8126754" y="2408223"/>
            <a:ext cx="3960000" cy="4354715"/>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3999" y="173377"/>
            <a:ext cx="10440000" cy="2141946"/>
          </a:xfrm>
          <a:prstGeom prst="rect">
            <a:avLst/>
          </a:prstGeom>
        </p:spPr>
      </p:pic>
      <p:pic>
        <p:nvPicPr>
          <p:cNvPr id="4" name="Imag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58850" y="2408223"/>
            <a:ext cx="3960000" cy="4354715"/>
          </a:xfrm>
          <a:prstGeom prst="rect">
            <a:avLst/>
          </a:prstGeom>
        </p:spPr>
      </p:pic>
      <p:pic>
        <p:nvPicPr>
          <p:cNvPr id="5" name="Imag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2408223"/>
            <a:ext cx="3960000" cy="4354716"/>
          </a:xfrm>
          <a:prstGeom prst="rect">
            <a:avLst/>
          </a:prstGeom>
        </p:spPr>
      </p:pic>
    </p:spTree>
    <p:extLst>
      <p:ext uri="{BB962C8B-B14F-4D97-AF65-F5344CB8AC3E}">
        <p14:creationId xmlns:p14="http://schemas.microsoft.com/office/powerpoint/2010/main" val="12338406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6404"/>
          </a:xfrm>
          <a:prstGeom prst="rect">
            <a:avLst/>
          </a:prstGeom>
        </p:spPr>
      </p:pic>
      <p:sp>
        <p:nvSpPr>
          <p:cNvPr id="4" name="Rectangle 3"/>
          <p:cNvSpPr/>
          <p:nvPr/>
        </p:nvSpPr>
        <p:spPr>
          <a:xfrm>
            <a:off x="276225" y="3041313"/>
            <a:ext cx="6096000" cy="1477328"/>
          </a:xfrm>
          <a:prstGeom prst="rect">
            <a:avLst/>
          </a:prstGeom>
        </p:spPr>
        <p:txBody>
          <a:bodyPr>
            <a:spAutoFit/>
          </a:bodyPr>
          <a:lstStyle/>
          <a:p>
            <a:r>
              <a:rPr lang="fr-FR" dirty="0">
                <a:solidFill>
                  <a:srgbClr val="252525"/>
                </a:solidFill>
                <a:latin typeface="Barlow"/>
              </a:rPr>
              <a:t>Elevé par sa mère Laurence, dite « Négros », il passera une bonne partie de sa jeunesse à voyager en France, en Italie ou en Algérie pour fuir la Première Guerre mondiale, avant que sa famille ne se fixe définitivement à Paris, à la porte de Choisy, puis à la porte d'Italie.</a:t>
            </a:r>
            <a:endParaRPr lang="fr-FR" dirty="0"/>
          </a:p>
        </p:txBody>
      </p:sp>
      <p:sp>
        <p:nvSpPr>
          <p:cNvPr id="5" name="Rectangle 4"/>
          <p:cNvSpPr/>
          <p:nvPr/>
        </p:nvSpPr>
        <p:spPr>
          <a:xfrm>
            <a:off x="276225" y="4458364"/>
            <a:ext cx="6096000" cy="2031325"/>
          </a:xfrm>
          <a:prstGeom prst="rect">
            <a:avLst/>
          </a:prstGeom>
        </p:spPr>
        <p:txBody>
          <a:bodyPr>
            <a:spAutoFit/>
          </a:bodyPr>
          <a:lstStyle/>
          <a:p>
            <a:r>
              <a:rPr lang="fr-FR" dirty="0">
                <a:solidFill>
                  <a:srgbClr val="252525"/>
                </a:solidFill>
                <a:latin typeface="Barlow"/>
              </a:rPr>
              <a:t>Initié à la musique par le violon, il découvre le banjo-guitare, offert par un oncle, à l'âge de 12 ans, qu'il utilisera, déjà avec une dextérité précoce, dans l'orchestre de son père au début, puis dans les cours d'immeubles, les rues, et les cabarets. Le banjo-guitare avait un avantage sur la guitare dans les orchestres : sa puissance sonore, sans amplificateur.</a:t>
            </a:r>
            <a:endParaRPr lang="fr-FR" dirty="0"/>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48450" y="-24000"/>
            <a:ext cx="5143500" cy="6858000"/>
          </a:xfrm>
          <a:prstGeom prst="rect">
            <a:avLst/>
          </a:prstGeom>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88911" y="38764"/>
            <a:ext cx="2268000" cy="3002549"/>
          </a:xfrm>
          <a:prstGeom prst="rect">
            <a:avLst/>
          </a:prstGeom>
        </p:spPr>
      </p:pic>
    </p:spTree>
    <p:extLst>
      <p:ext uri="{BB962C8B-B14F-4D97-AF65-F5344CB8AC3E}">
        <p14:creationId xmlns:p14="http://schemas.microsoft.com/office/powerpoint/2010/main" val="36165761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34000"/>
          </a:xfrm>
          <a:prstGeom prst="rect">
            <a:avLst/>
          </a:prstGeom>
        </p:spPr>
      </p:pic>
      <p:sp>
        <p:nvSpPr>
          <p:cNvPr id="5" name="Rectangle 4"/>
          <p:cNvSpPr/>
          <p:nvPr/>
        </p:nvSpPr>
        <p:spPr>
          <a:xfrm>
            <a:off x="520700" y="693177"/>
            <a:ext cx="6096000" cy="5447645"/>
          </a:xfrm>
          <a:prstGeom prst="rect">
            <a:avLst/>
          </a:prstGeom>
        </p:spPr>
        <p:txBody>
          <a:bodyPr>
            <a:spAutoFit/>
          </a:bodyPr>
          <a:lstStyle/>
          <a:p>
            <a:r>
              <a:rPr lang="fr-FR" sz="2400" b="1" dirty="0">
                <a:solidFill>
                  <a:srgbClr val="FF0000"/>
                </a:solidFill>
                <a:latin typeface="Barlow"/>
              </a:rPr>
              <a:t>1928</a:t>
            </a:r>
          </a:p>
          <a:p>
            <a:r>
              <a:rPr lang="fr-FR" dirty="0">
                <a:solidFill>
                  <a:srgbClr val="252525"/>
                </a:solidFill>
                <a:latin typeface="Barlow"/>
              </a:rPr>
              <a:t>L'accordéoniste </a:t>
            </a:r>
            <a:r>
              <a:rPr lang="fr-FR" dirty="0" err="1">
                <a:solidFill>
                  <a:srgbClr val="252525"/>
                </a:solidFill>
                <a:latin typeface="Barlow"/>
              </a:rPr>
              <a:t>Vetesio</a:t>
            </a:r>
            <a:r>
              <a:rPr lang="fr-FR" dirty="0">
                <a:solidFill>
                  <a:srgbClr val="252525"/>
                </a:solidFill>
                <a:latin typeface="Barlow"/>
              </a:rPr>
              <a:t> </a:t>
            </a:r>
            <a:r>
              <a:rPr lang="fr-FR" dirty="0" err="1">
                <a:solidFill>
                  <a:srgbClr val="252525"/>
                </a:solidFill>
                <a:latin typeface="Barlow"/>
              </a:rPr>
              <a:t>Guerino</a:t>
            </a:r>
            <a:r>
              <a:rPr lang="fr-FR" dirty="0">
                <a:solidFill>
                  <a:srgbClr val="252525"/>
                </a:solidFill>
                <a:latin typeface="Barlow"/>
              </a:rPr>
              <a:t> l'emploie dans son orchestre, puis Jean </a:t>
            </a:r>
            <a:r>
              <a:rPr lang="fr-FR" dirty="0" err="1">
                <a:solidFill>
                  <a:srgbClr val="252525"/>
                </a:solidFill>
                <a:latin typeface="Barlow"/>
              </a:rPr>
              <a:t>Vaissade</a:t>
            </a:r>
            <a:r>
              <a:rPr lang="fr-FR" dirty="0">
                <a:solidFill>
                  <a:srgbClr val="252525"/>
                </a:solidFill>
                <a:latin typeface="Barlow"/>
              </a:rPr>
              <a:t> le remarque également, et l'embauche pour enregistrer un premier disque. D'autres artistes connus à l'époque prendront le jeune prodige dans leur orchestre.</a:t>
            </a:r>
          </a:p>
          <a:p>
            <a:r>
              <a:rPr lang="fr-FR" dirty="0">
                <a:solidFill>
                  <a:srgbClr val="252525"/>
                </a:solidFill>
                <a:latin typeface="Barlow"/>
              </a:rPr>
              <a:t>Malheureusement, la veille de son départ pour de nouvelles aventures dans l'orchestre de Jack Hylton, un incendie se déclare dans la roulotte de Django, où il vivait avec sa première femme Bella Baumgartner. Les fleurs en </a:t>
            </a:r>
            <a:r>
              <a:rPr lang="fr-FR" dirty="0" err="1">
                <a:solidFill>
                  <a:srgbClr val="252525"/>
                </a:solidFill>
                <a:latin typeface="Barlow"/>
              </a:rPr>
              <a:t>celluloid</a:t>
            </a:r>
            <a:r>
              <a:rPr lang="fr-FR" dirty="0">
                <a:solidFill>
                  <a:srgbClr val="252525"/>
                </a:solidFill>
                <a:latin typeface="Barlow"/>
              </a:rPr>
              <a:t> qu'elle vendait avait pris feu au contact d'une bougie.</a:t>
            </a:r>
          </a:p>
          <a:p>
            <a:r>
              <a:rPr lang="fr-FR" dirty="0">
                <a:solidFill>
                  <a:srgbClr val="252525"/>
                </a:solidFill>
                <a:latin typeface="Barlow"/>
              </a:rPr>
              <a:t>Django, grièvement brulé à la jambe droite et à la main gauche, doit passer 18 mois à l'hôpital. Vu l'état de sa main gauche, avec 2 doigts paralysés, sa carrière musicale aurait pu sembler compromise. Mais c'était sans compter sur la ténacité du virtuose, quand son jeune frère </a:t>
            </a:r>
            <a:r>
              <a:rPr lang="fr-FR" dirty="0">
                <a:solidFill>
                  <a:srgbClr val="4B76DB"/>
                </a:solidFill>
                <a:latin typeface="Barlow"/>
                <a:hlinkClick r:id="rId3"/>
              </a:rPr>
              <a:t>Joseph </a:t>
            </a:r>
            <a:r>
              <a:rPr lang="fr-FR" dirty="0">
                <a:solidFill>
                  <a:srgbClr val="252525"/>
                </a:solidFill>
                <a:latin typeface="Barlow"/>
              </a:rPr>
              <a:t>lui apporta une guitare pour passer le temps à l'hôpital, le banjo étant trop bruyant. .</a:t>
            </a:r>
            <a:endParaRPr lang="fr-FR" b="0" i="0" dirty="0">
              <a:solidFill>
                <a:srgbClr val="252525"/>
              </a:solidFill>
              <a:effectLst/>
              <a:latin typeface="Barlow"/>
            </a:endParaRPr>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16700" y="693177"/>
            <a:ext cx="5495238" cy="5571429"/>
          </a:xfrm>
          <a:prstGeom prst="rect">
            <a:avLst/>
          </a:prstGeom>
        </p:spPr>
      </p:pic>
      <p:sp>
        <p:nvSpPr>
          <p:cNvPr id="7" name="Rectangle 6"/>
          <p:cNvSpPr/>
          <p:nvPr/>
        </p:nvSpPr>
        <p:spPr>
          <a:xfrm>
            <a:off x="7478839" y="5771490"/>
            <a:ext cx="4134465" cy="369332"/>
          </a:xfrm>
          <a:prstGeom prst="rect">
            <a:avLst/>
          </a:prstGeom>
        </p:spPr>
        <p:txBody>
          <a:bodyPr wrap="none">
            <a:spAutoFit/>
          </a:bodyPr>
          <a:lstStyle/>
          <a:p>
            <a:r>
              <a:rPr lang="fr-FR" b="1" dirty="0" smtClean="0">
                <a:solidFill>
                  <a:srgbClr val="FFFFFF"/>
                </a:solidFill>
                <a:latin typeface="Arial" panose="020B0604020202020204" pitchFamily="34" charset="0"/>
              </a:rPr>
              <a:t>Joseph son frère, </a:t>
            </a:r>
            <a:r>
              <a:rPr lang="fr-FR" b="1" dirty="0" err="1">
                <a:solidFill>
                  <a:srgbClr val="FFFFFF"/>
                </a:solidFill>
                <a:latin typeface="Arial" panose="020B0604020202020204" pitchFamily="34" charset="0"/>
              </a:rPr>
              <a:t>Nin-Nin</a:t>
            </a:r>
            <a:r>
              <a:rPr lang="fr-FR" b="1" dirty="0">
                <a:solidFill>
                  <a:srgbClr val="FFFFFF"/>
                </a:solidFill>
                <a:latin typeface="Arial" panose="020B0604020202020204" pitchFamily="34" charset="0"/>
              </a:rPr>
              <a:t> Reinhardt</a:t>
            </a:r>
            <a:endParaRPr lang="fr-FR" dirty="0"/>
          </a:p>
        </p:txBody>
      </p:sp>
    </p:spTree>
    <p:extLst>
      <p:ext uri="{BB962C8B-B14F-4D97-AF65-F5344CB8AC3E}">
        <p14:creationId xmlns:p14="http://schemas.microsoft.com/office/powerpoint/2010/main" val="39001613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31010"/>
          </a:xfrm>
          <a:prstGeom prst="rect">
            <a:avLst/>
          </a:prstGeom>
        </p:spPr>
      </p:pic>
      <p:sp>
        <p:nvSpPr>
          <p:cNvPr id="3" name="Rectangle 2"/>
          <p:cNvSpPr/>
          <p:nvPr/>
        </p:nvSpPr>
        <p:spPr>
          <a:xfrm>
            <a:off x="469900" y="2286338"/>
            <a:ext cx="4610100" cy="2677656"/>
          </a:xfrm>
          <a:prstGeom prst="rect">
            <a:avLst/>
          </a:prstGeom>
        </p:spPr>
        <p:txBody>
          <a:bodyPr wrap="square">
            <a:spAutoFit/>
          </a:bodyPr>
          <a:lstStyle/>
          <a:p>
            <a:r>
              <a:rPr lang="fr-FR" sz="2400" b="1" dirty="0">
                <a:solidFill>
                  <a:srgbClr val="FF0000"/>
                </a:solidFill>
                <a:latin typeface="Barlow"/>
              </a:rPr>
              <a:t>1930</a:t>
            </a:r>
            <a:endParaRPr lang="fr-FR" sz="2400" dirty="0">
              <a:solidFill>
                <a:srgbClr val="FF0000"/>
              </a:solidFill>
              <a:latin typeface="Barlow"/>
            </a:endParaRPr>
          </a:p>
          <a:p>
            <a:r>
              <a:rPr lang="fr-FR" dirty="0">
                <a:solidFill>
                  <a:srgbClr val="252525"/>
                </a:solidFill>
                <a:latin typeface="Barlow"/>
              </a:rPr>
              <a:t>Au printemps, une commission de contrôle militaire lui rend visite à l'hôpital, pour juger de son état de santé.  Django, 20 ans à l'époque, devait accomplir son service militaire, mais, ne sachant pas lire, il n'avait pas répondu aux lettres de convocation depuis deux ans. Ses blessures lui permettent d’être exempté.</a:t>
            </a:r>
            <a:endParaRPr lang="fr-FR" b="0" i="0" dirty="0">
              <a:solidFill>
                <a:srgbClr val="252525"/>
              </a:solidFill>
              <a:effectLst/>
              <a:latin typeface="Barlow"/>
            </a:endParaRPr>
          </a:p>
        </p:txBody>
      </p:sp>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13680" y="1084801"/>
            <a:ext cx="6644640" cy="4864608"/>
          </a:xfrm>
          <a:prstGeom prst="rect">
            <a:avLst/>
          </a:prstGeom>
        </p:spPr>
      </p:pic>
    </p:spTree>
    <p:extLst>
      <p:ext uri="{BB962C8B-B14F-4D97-AF65-F5344CB8AC3E}">
        <p14:creationId xmlns:p14="http://schemas.microsoft.com/office/powerpoint/2010/main" val="29914785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204000" cy="6853221"/>
          </a:xfrm>
          <a:prstGeom prst="rect">
            <a:avLst/>
          </a:prstGeom>
        </p:spPr>
      </p:pic>
      <p:sp>
        <p:nvSpPr>
          <p:cNvPr id="3" name="Rectangle 2"/>
          <p:cNvSpPr/>
          <p:nvPr/>
        </p:nvSpPr>
        <p:spPr>
          <a:xfrm>
            <a:off x="5647499" y="273192"/>
            <a:ext cx="6096000" cy="1200329"/>
          </a:xfrm>
          <a:prstGeom prst="rect">
            <a:avLst/>
          </a:prstGeom>
        </p:spPr>
        <p:txBody>
          <a:bodyPr>
            <a:spAutoFit/>
          </a:bodyPr>
          <a:lstStyle/>
          <a:p>
            <a:r>
              <a:rPr lang="fr-FR" dirty="0">
                <a:latin typeface="Arial" panose="020B0604020202020204" pitchFamily="34" charset="0"/>
              </a:rPr>
              <a:t>Django utilise une guitare fabriquée par le luthier </a:t>
            </a:r>
            <a:r>
              <a:rPr lang="fr-FR" dirty="0" err="1">
                <a:latin typeface="Arial" panose="020B0604020202020204" pitchFamily="34" charset="0"/>
              </a:rPr>
              <a:t>Julián</a:t>
            </a:r>
            <a:r>
              <a:rPr lang="fr-FR" dirty="0">
                <a:latin typeface="Arial" panose="020B0604020202020204" pitchFamily="34" charset="0"/>
              </a:rPr>
              <a:t> Gómez </a:t>
            </a:r>
            <a:r>
              <a:rPr lang="fr-FR" dirty="0" err="1">
                <a:latin typeface="Arial" panose="020B0604020202020204" pitchFamily="34" charset="0"/>
              </a:rPr>
              <a:t>Rámirez</a:t>
            </a:r>
            <a:r>
              <a:rPr lang="fr-FR" dirty="0">
                <a:latin typeface="Arial" panose="020B0604020202020204" pitchFamily="34" charset="0"/>
              </a:rPr>
              <a:t>, un luthier espagnol immigré de Madrid à Paris. Elle n'appartient pas à Django, mais a été empruntée à Pierre « Baro » Ferret</a:t>
            </a: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53099" y="1783198"/>
            <a:ext cx="5580000" cy="4760346"/>
          </a:xfrm>
          <a:prstGeom prst="rect">
            <a:avLst/>
          </a:prstGeom>
        </p:spPr>
      </p:pic>
    </p:spTree>
    <p:extLst>
      <p:ext uri="{BB962C8B-B14F-4D97-AF65-F5344CB8AC3E}">
        <p14:creationId xmlns:p14="http://schemas.microsoft.com/office/powerpoint/2010/main" val="7540780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34000"/>
          </a:xfrm>
          <a:prstGeom prst="rect">
            <a:avLst/>
          </a:prstGeom>
        </p:spPr>
      </p:pic>
      <p:sp>
        <p:nvSpPr>
          <p:cNvPr id="3" name="Rectangle 2"/>
          <p:cNvSpPr/>
          <p:nvPr/>
        </p:nvSpPr>
        <p:spPr>
          <a:xfrm>
            <a:off x="381000" y="583337"/>
            <a:ext cx="6096000" cy="2308324"/>
          </a:xfrm>
          <a:prstGeom prst="rect">
            <a:avLst/>
          </a:prstGeom>
        </p:spPr>
        <p:txBody>
          <a:bodyPr>
            <a:spAutoFit/>
          </a:bodyPr>
          <a:lstStyle/>
          <a:p>
            <a:r>
              <a:rPr lang="fr-FR" dirty="0">
                <a:solidFill>
                  <a:srgbClr val="151221"/>
                </a:solidFill>
                <a:latin typeface="outfitsemibold"/>
              </a:rPr>
              <a:t>Nous sommes au début des années </a:t>
            </a:r>
            <a:r>
              <a:rPr lang="fr-FR" dirty="0" smtClean="0">
                <a:solidFill>
                  <a:srgbClr val="151221"/>
                </a:solidFill>
                <a:latin typeface="outfitsemibold"/>
              </a:rPr>
              <a:t>40</a:t>
            </a:r>
            <a:r>
              <a:rPr lang="fr-FR" dirty="0">
                <a:solidFill>
                  <a:srgbClr val="151221"/>
                </a:solidFill>
                <a:latin typeface="outfitsemibold"/>
              </a:rPr>
              <a:t>, Django joue désormais avec 3 doigts valides à la main gauche. Il est très demandé et se fait rapidement une place dans les nouveaux orchestres de jazz. Continuons le chemin, quelque chose de grand se prépare, c'est la création du Quintette du Hot Club de France </a:t>
            </a:r>
            <a:r>
              <a:rPr lang="fr-FR" dirty="0" smtClean="0">
                <a:solidFill>
                  <a:srgbClr val="151221"/>
                </a:solidFill>
                <a:latin typeface="outfitsemibold"/>
              </a:rPr>
              <a:t>!</a:t>
            </a:r>
            <a:r>
              <a:rPr lang="fr-FR" b="1" dirty="0" smtClean="0">
                <a:solidFill>
                  <a:srgbClr val="151221"/>
                </a:solidFill>
                <a:latin typeface="outfitsemibold"/>
              </a:rPr>
              <a:t> »</a:t>
            </a:r>
            <a:r>
              <a:rPr lang="fr-FR" dirty="0">
                <a:solidFill>
                  <a:srgbClr val="A3907E"/>
                </a:solidFill>
                <a:latin typeface="Arial" panose="020B0604020202020204" pitchFamily="34" charset="0"/>
              </a:rPr>
              <a:t> </a:t>
            </a:r>
            <a:r>
              <a:rPr lang="fr-FR" b="1" dirty="0">
                <a:latin typeface="Arial" panose="020B0604020202020204" pitchFamily="34" charset="0"/>
              </a:rPr>
              <a:t>jouant des « </a:t>
            </a:r>
            <a:r>
              <a:rPr lang="fr-FR" b="1" i="1" dirty="0">
                <a:latin typeface="Arial" panose="020B0604020202020204" pitchFamily="34" charset="0"/>
              </a:rPr>
              <a:t>Guitares </a:t>
            </a:r>
            <a:r>
              <a:rPr lang="fr-FR" b="1" i="1" dirty="0" smtClean="0">
                <a:latin typeface="Arial" panose="020B0604020202020204" pitchFamily="34" charset="0"/>
              </a:rPr>
              <a:t>Swing « </a:t>
            </a:r>
            <a:endParaRPr lang="fr-FR" b="1" dirty="0"/>
          </a:p>
          <a:p>
            <a:endParaRPr lang="fr-FR" dirty="0"/>
          </a:p>
        </p:txBody>
      </p:sp>
      <p:pic>
        <p:nvPicPr>
          <p:cNvPr id="4" name="Imag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2600" y="2677762"/>
            <a:ext cx="6096000" cy="3238500"/>
          </a:xfrm>
          <a:prstGeom prst="rect">
            <a:avLst/>
          </a:prstGeom>
        </p:spPr>
      </p:pic>
      <p:sp>
        <p:nvSpPr>
          <p:cNvPr id="5" name="Rectangle 4"/>
          <p:cNvSpPr/>
          <p:nvPr/>
        </p:nvSpPr>
        <p:spPr>
          <a:xfrm>
            <a:off x="5905500" y="1923334"/>
            <a:ext cx="6096000" cy="369332"/>
          </a:xfrm>
          <a:prstGeom prst="rect">
            <a:avLst/>
          </a:prstGeom>
        </p:spPr>
        <p:txBody>
          <a:bodyPr>
            <a:spAutoFit/>
          </a:bodyPr>
          <a:lstStyle/>
          <a:p>
            <a:endParaRPr lang="fr-FR" dirty="0"/>
          </a:p>
        </p:txBody>
      </p:sp>
      <p:sp>
        <p:nvSpPr>
          <p:cNvPr id="6" name="Rectangle 5"/>
          <p:cNvSpPr/>
          <p:nvPr/>
        </p:nvSpPr>
        <p:spPr>
          <a:xfrm>
            <a:off x="381000" y="5882903"/>
            <a:ext cx="6604000" cy="923330"/>
          </a:xfrm>
          <a:prstGeom prst="rect">
            <a:avLst/>
          </a:prstGeom>
        </p:spPr>
        <p:txBody>
          <a:bodyPr wrap="square">
            <a:spAutoFit/>
          </a:bodyPr>
          <a:lstStyle/>
          <a:p>
            <a:r>
              <a:rPr lang="fr-FR" b="1" dirty="0">
                <a:latin typeface="Arial" panose="020B0604020202020204" pitchFamily="34" charset="0"/>
              </a:rPr>
              <a:t>Stéphane Grappelli, Joseph Reinhardt, Django Reinhardt, </a:t>
            </a:r>
            <a:endParaRPr lang="fr-FR" b="1" dirty="0" smtClean="0">
              <a:latin typeface="Arial" panose="020B0604020202020204" pitchFamily="34" charset="0"/>
            </a:endParaRPr>
          </a:p>
          <a:p>
            <a:r>
              <a:rPr lang="fr-FR" b="1" dirty="0" smtClean="0">
                <a:latin typeface="Arial" panose="020B0604020202020204" pitchFamily="34" charset="0"/>
              </a:rPr>
              <a:t>Louis </a:t>
            </a:r>
            <a:r>
              <a:rPr lang="fr-FR" b="1" dirty="0">
                <a:latin typeface="Arial" panose="020B0604020202020204" pitchFamily="34" charset="0"/>
              </a:rPr>
              <a:t>Vola, Eugène </a:t>
            </a:r>
            <a:r>
              <a:rPr lang="fr-FR" b="1" dirty="0" err="1">
                <a:latin typeface="Arial" panose="020B0604020202020204" pitchFamily="34" charset="0"/>
              </a:rPr>
              <a:t>Vées</a:t>
            </a:r>
            <a:r>
              <a:rPr lang="fr-FR" dirty="0">
                <a:solidFill>
                  <a:srgbClr val="A3907E"/>
                </a:solidFill>
                <a:latin typeface="Arial" panose="020B0604020202020204" pitchFamily="34" charset="0"/>
              </a:rPr>
              <a:t>.</a:t>
            </a:r>
          </a:p>
          <a:p>
            <a:r>
              <a:rPr lang="fr-FR" dirty="0">
                <a:solidFill>
                  <a:srgbClr val="A3907E"/>
                </a:solidFill>
                <a:latin typeface="Arial" panose="020B0604020202020204" pitchFamily="34" charset="0"/>
              </a:rPr>
              <a:t> </a:t>
            </a:r>
            <a:endParaRPr lang="fr-FR" b="0" i="0" dirty="0">
              <a:solidFill>
                <a:srgbClr val="A3907E"/>
              </a:solidFill>
              <a:effectLst/>
              <a:latin typeface="Arial" panose="020B0604020202020204" pitchFamily="34" charset="0"/>
            </a:endParaRPr>
          </a:p>
        </p:txBody>
      </p:sp>
      <p:pic>
        <p:nvPicPr>
          <p:cNvPr id="7" name="LE-QUINTETTE-DU-HOT-CLUB-DE-FRANCE-_152kbit_Opus_">
            <a:hlinkClick r:id="" action="ppaction://media"/>
          </p:cNvPr>
          <p:cNvPicPr>
            <a:picLocks noChangeAspect="1"/>
          </p:cNvPicPr>
          <p:nvPr>
            <a:audioFile r:link="rId1"/>
            <p:extLst>
              <p:ext uri="{DAA4B4D4-6D71-4841-9C94-3DE7FCFB9230}">
                <p14:media xmlns:p14="http://schemas.microsoft.com/office/powerpoint/2010/main" r:embed="rId2">
                  <p14:trim end="171201"/>
                </p14:media>
              </p:ext>
            </p:extLst>
          </p:nvPr>
        </p:nvPicPr>
        <p:blipFill>
          <a:blip r:embed="rId8"/>
          <a:stretch>
            <a:fillRect/>
          </a:stretch>
        </p:blipFill>
        <p:spPr>
          <a:xfrm>
            <a:off x="5295900" y="3003068"/>
            <a:ext cx="609600" cy="609600"/>
          </a:xfrm>
          <a:prstGeom prst="rect">
            <a:avLst/>
          </a:prstGeom>
          <a:solidFill>
            <a:srgbClr val="FF0000"/>
          </a:solidFill>
        </p:spPr>
      </p:pic>
      <p:sp>
        <p:nvSpPr>
          <p:cNvPr id="8" name="ZoneTexte 7"/>
          <p:cNvSpPr txBox="1"/>
          <p:nvPr/>
        </p:nvSpPr>
        <p:spPr>
          <a:xfrm>
            <a:off x="4597400" y="2706995"/>
            <a:ext cx="1981200" cy="369332"/>
          </a:xfrm>
          <a:prstGeom prst="rect">
            <a:avLst/>
          </a:prstGeom>
          <a:noFill/>
        </p:spPr>
        <p:txBody>
          <a:bodyPr wrap="square" rtlCol="0">
            <a:spAutoFit/>
          </a:bodyPr>
          <a:lstStyle/>
          <a:p>
            <a:r>
              <a:rPr lang="fr-FR" dirty="0" smtClean="0"/>
              <a:t>Cliquer sur l'icône! </a:t>
            </a:r>
            <a:endParaRPr lang="fr-FR" dirty="0"/>
          </a:p>
        </p:txBody>
      </p:sp>
      <p:sp>
        <p:nvSpPr>
          <p:cNvPr id="9" name="Rectangle 8"/>
          <p:cNvSpPr/>
          <p:nvPr/>
        </p:nvSpPr>
        <p:spPr>
          <a:xfrm>
            <a:off x="7598768" y="333232"/>
            <a:ext cx="3865161" cy="369332"/>
          </a:xfrm>
          <a:prstGeom prst="rect">
            <a:avLst/>
          </a:prstGeom>
        </p:spPr>
        <p:txBody>
          <a:bodyPr wrap="none">
            <a:spAutoFit/>
          </a:bodyPr>
          <a:lstStyle/>
          <a:p>
            <a:r>
              <a:rPr lang="fr-FR" dirty="0">
                <a:solidFill>
                  <a:srgbClr val="A3907E"/>
                </a:solidFill>
                <a:latin typeface="Arial" panose="020B0604020202020204" pitchFamily="34" charset="0"/>
              </a:rPr>
              <a:t> </a:t>
            </a:r>
            <a:r>
              <a:rPr lang="fr-FR" dirty="0">
                <a:latin typeface="Arial" panose="020B0604020202020204" pitchFamily="34" charset="0"/>
              </a:rPr>
              <a:t>Django jouant « Échos de France </a:t>
            </a:r>
            <a:r>
              <a:rPr lang="fr-FR" dirty="0">
                <a:solidFill>
                  <a:srgbClr val="A3907E"/>
                </a:solidFill>
                <a:latin typeface="Arial" panose="020B0604020202020204" pitchFamily="34" charset="0"/>
              </a:rPr>
              <a:t>»</a:t>
            </a:r>
            <a:endParaRPr lang="fr-FR" dirty="0"/>
          </a:p>
        </p:txBody>
      </p:sp>
      <p:pic>
        <p:nvPicPr>
          <p:cNvPr id="10" name="django-reinhardt-bal-tabarin-1945-1">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9"/>
          <a:stretch>
            <a:fillRect/>
          </a:stretch>
        </p:blipFill>
        <p:spPr>
          <a:xfrm>
            <a:off x="8007348" y="773022"/>
            <a:ext cx="3048000" cy="2286000"/>
          </a:xfrm>
          <a:prstGeom prst="rect">
            <a:avLst/>
          </a:prstGeom>
        </p:spPr>
      </p:pic>
      <p:sp>
        <p:nvSpPr>
          <p:cNvPr id="11" name="ZoneTexte 10"/>
          <p:cNvSpPr txBox="1"/>
          <p:nvPr/>
        </p:nvSpPr>
        <p:spPr>
          <a:xfrm>
            <a:off x="381000" y="333232"/>
            <a:ext cx="1473200" cy="461665"/>
          </a:xfrm>
          <a:prstGeom prst="rect">
            <a:avLst/>
          </a:prstGeom>
          <a:noFill/>
        </p:spPr>
        <p:txBody>
          <a:bodyPr wrap="square" rtlCol="0">
            <a:spAutoFit/>
          </a:bodyPr>
          <a:lstStyle/>
          <a:p>
            <a:r>
              <a:rPr lang="fr-FR" sz="2400" b="1" dirty="0" smtClean="0">
                <a:solidFill>
                  <a:srgbClr val="FF0000"/>
                </a:solidFill>
              </a:rPr>
              <a:t>1940</a:t>
            </a:r>
            <a:endParaRPr lang="fr-FR" sz="2400" b="1" dirty="0">
              <a:solidFill>
                <a:srgbClr val="FF0000"/>
              </a:solidFill>
            </a:endParaRPr>
          </a:p>
        </p:txBody>
      </p:sp>
      <p:pic>
        <p:nvPicPr>
          <p:cNvPr id="12" name="Image 1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078785" y="3410277"/>
            <a:ext cx="2905125" cy="2495550"/>
          </a:xfrm>
          <a:prstGeom prst="rect">
            <a:avLst/>
          </a:prstGeom>
        </p:spPr>
      </p:pic>
      <p:sp>
        <p:nvSpPr>
          <p:cNvPr id="13" name="Rectangle 12"/>
          <p:cNvSpPr/>
          <p:nvPr/>
        </p:nvSpPr>
        <p:spPr>
          <a:xfrm>
            <a:off x="7778303" y="6000581"/>
            <a:ext cx="3288080" cy="369332"/>
          </a:xfrm>
          <a:prstGeom prst="rect">
            <a:avLst/>
          </a:prstGeom>
        </p:spPr>
        <p:txBody>
          <a:bodyPr wrap="none">
            <a:spAutoFit/>
          </a:bodyPr>
          <a:lstStyle/>
          <a:p>
            <a:r>
              <a:rPr lang="fr-FR" dirty="0">
                <a:latin typeface="Segoe"/>
              </a:rPr>
              <a:t>Django Reinhardt et Edith Piaf</a:t>
            </a:r>
            <a:endParaRPr lang="fr-FR" dirty="0"/>
          </a:p>
        </p:txBody>
      </p:sp>
      <p:sp>
        <p:nvSpPr>
          <p:cNvPr id="14" name="Rectangle 13"/>
          <p:cNvSpPr/>
          <p:nvPr/>
        </p:nvSpPr>
        <p:spPr>
          <a:xfrm>
            <a:off x="8171680" y="787646"/>
            <a:ext cx="2036135" cy="369332"/>
          </a:xfrm>
          <a:prstGeom prst="rect">
            <a:avLst/>
          </a:prstGeom>
        </p:spPr>
        <p:txBody>
          <a:bodyPr wrap="none">
            <a:spAutoFit/>
          </a:bodyPr>
          <a:lstStyle/>
          <a:p>
            <a:r>
              <a:rPr lang="fr-FR" dirty="0">
                <a:solidFill>
                  <a:schemeClr val="bg1"/>
                </a:solidFill>
              </a:rPr>
              <a:t>Cliquer </a:t>
            </a:r>
            <a:r>
              <a:rPr lang="fr-FR" dirty="0" smtClean="0">
                <a:solidFill>
                  <a:schemeClr val="bg1"/>
                </a:solidFill>
              </a:rPr>
              <a:t>sur la vidéo </a:t>
            </a:r>
            <a:endParaRPr lang="fr-FR" dirty="0">
              <a:solidFill>
                <a:schemeClr val="bg1"/>
              </a:solidFill>
            </a:endParaRPr>
          </a:p>
        </p:txBody>
      </p:sp>
    </p:spTree>
    <p:extLst>
      <p:ext uri="{BB962C8B-B14F-4D97-AF65-F5344CB8AC3E}">
        <p14:creationId xmlns:p14="http://schemas.microsoft.com/office/powerpoint/2010/main" val="317686825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0"/>
                                        </p:tgtEl>
                                      </p:cBhvr>
                                    </p:cmd>
                                  </p:childTnLst>
                                </p:cTn>
                              </p:par>
                            </p:childTnLst>
                          </p:cTn>
                        </p:par>
                      </p:childTnLst>
                    </p:cTn>
                  </p:par>
                </p:childTnLst>
              </p:cTn>
              <p:nextCondLst>
                <p:cond evt="onClick" delay="0">
                  <p:tgtEl>
                    <p:spTgt spid="10"/>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70287" fill="hold"/>
                                        <p:tgtEl>
                                          <p:spTgt spid="7"/>
                                        </p:tgtEl>
                                      </p:cBhvr>
                                    </p:cmd>
                                  </p:childTnLst>
                                </p:cTn>
                              </p:par>
                            </p:childTnLst>
                          </p:cTn>
                        </p:par>
                      </p:childTnLst>
                    </p:cTn>
                  </p:par>
                </p:childTnLst>
              </p:cTn>
              <p:nextCondLst>
                <p:cond evt="onClick" delay="0">
                  <p:tgtEl>
                    <p:spTgt spid="7"/>
                  </p:tgtEl>
                </p:cond>
              </p:nextCondLst>
            </p:seq>
            <p:audio>
              <p:cMediaNode vol="100000">
                <p:cTn id="13"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3101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6858000" cy="6858000"/>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56535" y="414327"/>
            <a:ext cx="3600000" cy="3222296"/>
          </a:xfrm>
          <a:prstGeom prst="rect">
            <a:avLst/>
          </a:prstGeom>
        </p:spPr>
      </p:pic>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56535" y="3938587"/>
            <a:ext cx="3888000" cy="2511253"/>
          </a:xfrm>
          <a:prstGeom prst="rect">
            <a:avLst/>
          </a:prstGeom>
        </p:spPr>
      </p:pic>
      <p:pic>
        <p:nvPicPr>
          <p:cNvPr id="6" name="When Day Is Done (128kbit_AAC)">
            <a:hlinkClick r:id="" action="ppaction://media"/>
          </p:cNvPr>
          <p:cNvPicPr>
            <a:picLocks noChangeAspect="1"/>
          </p:cNvPicPr>
          <p:nvPr>
            <a:audioFile r:link="rId1"/>
            <p:extLst>
              <p:ext uri="{DAA4B4D4-6D71-4841-9C94-3DE7FCFB9230}">
                <p14:media xmlns:p14="http://schemas.microsoft.com/office/powerpoint/2010/main" r:embed="rId2">
                  <p14:trim st="35751"/>
                </p14:media>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778615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31010"/>
          </a:xfrm>
          <a:prstGeom prst="rect">
            <a:avLst/>
          </a:prstGeom>
        </p:spPr>
      </p:pic>
      <p:sp>
        <p:nvSpPr>
          <p:cNvPr id="3" name="Rectangle 2"/>
          <p:cNvSpPr/>
          <p:nvPr/>
        </p:nvSpPr>
        <p:spPr>
          <a:xfrm>
            <a:off x="139700" y="306338"/>
            <a:ext cx="5828046" cy="2431435"/>
          </a:xfrm>
          <a:prstGeom prst="rect">
            <a:avLst/>
          </a:prstGeom>
        </p:spPr>
        <p:txBody>
          <a:bodyPr wrap="square">
            <a:spAutoFit/>
          </a:bodyPr>
          <a:lstStyle/>
          <a:p>
            <a:r>
              <a:rPr lang="fr-FR" sz="2000" b="1" dirty="0">
                <a:solidFill>
                  <a:srgbClr val="000000"/>
                </a:solidFill>
                <a:latin typeface="Source Sans Pro"/>
              </a:rPr>
              <a:t>La persécution pendant la Seconde Guerre </a:t>
            </a:r>
            <a:r>
              <a:rPr lang="fr-FR" sz="2000" b="1" dirty="0" smtClean="0">
                <a:solidFill>
                  <a:srgbClr val="000000"/>
                </a:solidFill>
                <a:latin typeface="Source Sans Pro"/>
              </a:rPr>
              <a:t>mondiale</a:t>
            </a:r>
            <a:r>
              <a:rPr lang="fr-FR" sz="2000" b="1" dirty="0" smtClean="0">
                <a:solidFill>
                  <a:srgbClr val="FF0000"/>
                </a:solidFill>
                <a:latin typeface="Source Sans Pro"/>
              </a:rPr>
              <a:t>1944</a:t>
            </a:r>
            <a:endParaRPr lang="fr-FR" sz="2000" b="1" dirty="0">
              <a:solidFill>
                <a:srgbClr val="FF0000"/>
              </a:solidFill>
              <a:latin typeface="Source Sans Pro"/>
            </a:endParaRPr>
          </a:p>
          <a:p>
            <a:r>
              <a:rPr lang="fr-FR" sz="1600" dirty="0">
                <a:solidFill>
                  <a:srgbClr val="000000"/>
                </a:solidFill>
                <a:latin typeface="Source Sans Pro"/>
              </a:rPr>
              <a:t>Pendant la Seconde Guerre mondiale, </a:t>
            </a:r>
            <a:r>
              <a:rPr lang="fr-FR" sz="1600" b="1" dirty="0">
                <a:solidFill>
                  <a:srgbClr val="000000"/>
                </a:solidFill>
                <a:latin typeface="Source Sans Pro"/>
              </a:rPr>
              <a:t>Django Reinhardt </a:t>
            </a:r>
            <a:r>
              <a:rPr lang="fr-FR" sz="1600" dirty="0">
                <a:solidFill>
                  <a:srgbClr val="000000"/>
                </a:solidFill>
                <a:latin typeface="Source Sans Pro"/>
              </a:rPr>
              <a:t>a été confronté à l’occupation nazie en France.</a:t>
            </a:r>
          </a:p>
          <a:p>
            <a:r>
              <a:rPr lang="fr-FR" sz="1600" dirty="0">
                <a:solidFill>
                  <a:srgbClr val="000000"/>
                </a:solidFill>
                <a:latin typeface="Source Sans Pro"/>
              </a:rPr>
              <a:t>En raison de ses origines manouches, il a été persécuté et a dû se cacher durant un certain temps.</a:t>
            </a:r>
          </a:p>
          <a:p>
            <a:r>
              <a:rPr lang="fr-FR" sz="1600" dirty="0">
                <a:solidFill>
                  <a:srgbClr val="000000"/>
                </a:solidFill>
                <a:latin typeface="Source Sans Pro"/>
              </a:rPr>
              <a:t>Malgré ces difficultés, il a continué à jouer de la musique et à enregistrer des morceaux, témoignant ainsi de sa résilience et de sa passion pour la musique.</a:t>
            </a:r>
            <a:endParaRPr lang="fr-FR" sz="1600" b="0" i="0" dirty="0">
              <a:solidFill>
                <a:srgbClr val="000000"/>
              </a:solidFill>
              <a:effectLst/>
              <a:latin typeface="Source Sans Pro"/>
            </a:endParaRPr>
          </a:p>
        </p:txBody>
      </p:sp>
      <p:sp>
        <p:nvSpPr>
          <p:cNvPr id="4" name="Rectangle 3"/>
          <p:cNvSpPr/>
          <p:nvPr/>
        </p:nvSpPr>
        <p:spPr>
          <a:xfrm>
            <a:off x="139700" y="3415505"/>
            <a:ext cx="6096000" cy="2123658"/>
          </a:xfrm>
          <a:prstGeom prst="rect">
            <a:avLst/>
          </a:prstGeom>
        </p:spPr>
        <p:txBody>
          <a:bodyPr>
            <a:spAutoFit/>
          </a:bodyPr>
          <a:lstStyle/>
          <a:p>
            <a:r>
              <a:rPr lang="fr-FR" sz="2000" b="1" dirty="0">
                <a:solidFill>
                  <a:srgbClr val="000000"/>
                </a:solidFill>
                <a:latin typeface="Source Sans Pro"/>
              </a:rPr>
              <a:t>La renommée </a:t>
            </a:r>
            <a:r>
              <a:rPr lang="fr-FR" sz="2000" b="1" dirty="0" smtClean="0">
                <a:solidFill>
                  <a:srgbClr val="000000"/>
                </a:solidFill>
                <a:latin typeface="Source Sans Pro"/>
              </a:rPr>
              <a:t>internationale </a:t>
            </a:r>
            <a:r>
              <a:rPr lang="fr-FR" sz="2000" b="1" dirty="0" smtClean="0">
                <a:solidFill>
                  <a:srgbClr val="FF0000"/>
                </a:solidFill>
                <a:latin typeface="Source Sans Pro"/>
              </a:rPr>
              <a:t>1950</a:t>
            </a:r>
            <a:endParaRPr lang="fr-FR" sz="2000" b="1" dirty="0">
              <a:solidFill>
                <a:srgbClr val="FF0000"/>
              </a:solidFill>
              <a:latin typeface="Source Sans Pro"/>
            </a:endParaRPr>
          </a:p>
          <a:p>
            <a:r>
              <a:rPr lang="fr-FR" sz="1600" dirty="0">
                <a:solidFill>
                  <a:srgbClr val="000000"/>
                </a:solidFill>
                <a:latin typeface="Source Sans Pro"/>
              </a:rPr>
              <a:t>Après la guerre, il a poursuivi sa carrière musicale et a acquis une renommée internationale.</a:t>
            </a:r>
          </a:p>
          <a:p>
            <a:r>
              <a:rPr lang="fr-FR" sz="1600" dirty="0">
                <a:solidFill>
                  <a:srgbClr val="000000"/>
                </a:solidFill>
                <a:latin typeface="Source Sans Pro"/>
              </a:rPr>
              <a:t>Il a effectué des tournées en Europe et aux États-Unis, partageant la scène avec des musiciens renommés tels que </a:t>
            </a:r>
            <a:r>
              <a:rPr lang="fr-FR" sz="1600" b="1" dirty="0">
                <a:solidFill>
                  <a:srgbClr val="000000"/>
                </a:solidFill>
                <a:latin typeface="Source Sans Pro"/>
              </a:rPr>
              <a:t>Duke Ellington</a:t>
            </a:r>
            <a:r>
              <a:rPr lang="fr-FR" sz="1600" dirty="0">
                <a:solidFill>
                  <a:srgbClr val="000000"/>
                </a:solidFill>
                <a:latin typeface="Source Sans Pro"/>
              </a:rPr>
              <a:t> et </a:t>
            </a:r>
            <a:r>
              <a:rPr lang="fr-FR" sz="1600" b="1" dirty="0">
                <a:solidFill>
                  <a:srgbClr val="000000"/>
                </a:solidFill>
                <a:latin typeface="Source Sans Pro"/>
              </a:rPr>
              <a:t>Dizzy Gillespie</a:t>
            </a:r>
            <a:r>
              <a:rPr lang="fr-FR" sz="1600" dirty="0">
                <a:solidFill>
                  <a:srgbClr val="000000"/>
                </a:solidFill>
                <a:latin typeface="Source Sans Pro"/>
              </a:rPr>
              <a:t>.</a:t>
            </a:r>
          </a:p>
          <a:p>
            <a:r>
              <a:rPr lang="fr-FR" sz="1600" dirty="0">
                <a:solidFill>
                  <a:srgbClr val="000000"/>
                </a:solidFill>
                <a:latin typeface="Source Sans Pro"/>
              </a:rPr>
              <a:t>Son style de jeu novateur et sa virtuosité ont suscité l’admiration des auditeurs du monde entier.</a:t>
            </a:r>
            <a:endParaRPr lang="fr-FR" sz="1600" b="0" i="0" dirty="0">
              <a:solidFill>
                <a:srgbClr val="000000"/>
              </a:solidFill>
              <a:effectLst/>
              <a:latin typeface="Source Sans Pro"/>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8254" y="3554206"/>
            <a:ext cx="2304000" cy="2845280"/>
          </a:xfrm>
          <a:prstGeom prst="rect">
            <a:avLst/>
          </a:prstGeom>
        </p:spPr>
      </p:pic>
      <p:sp>
        <p:nvSpPr>
          <p:cNvPr id="6" name="Rectangle 5"/>
          <p:cNvSpPr/>
          <p:nvPr/>
        </p:nvSpPr>
        <p:spPr>
          <a:xfrm>
            <a:off x="9431624" y="6480924"/>
            <a:ext cx="2300630" cy="307777"/>
          </a:xfrm>
          <a:prstGeom prst="rect">
            <a:avLst/>
          </a:prstGeom>
        </p:spPr>
        <p:txBody>
          <a:bodyPr wrap="none">
            <a:spAutoFit/>
          </a:bodyPr>
          <a:lstStyle/>
          <a:p>
            <a:r>
              <a:rPr lang="fr-FR" sz="1400" b="1" dirty="0" smtClean="0">
                <a:solidFill>
                  <a:srgbClr val="000000"/>
                </a:solidFill>
                <a:latin typeface="Source Sans Pro"/>
              </a:rPr>
              <a:t>Django et Duke </a:t>
            </a:r>
            <a:r>
              <a:rPr lang="fr-FR" sz="1400" b="1" dirty="0">
                <a:solidFill>
                  <a:srgbClr val="000000"/>
                </a:solidFill>
                <a:latin typeface="Source Sans Pro"/>
              </a:rPr>
              <a:t>Ellington</a:t>
            </a:r>
            <a:endParaRPr lang="fr-FR" sz="1400" dirty="0"/>
          </a:p>
        </p:txBody>
      </p:sp>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99663" y="4854918"/>
            <a:ext cx="2952000" cy="1816616"/>
          </a:xfrm>
          <a:prstGeom prst="rect">
            <a:avLst/>
          </a:prstGeom>
        </p:spPr>
      </p:pic>
      <p:sp>
        <p:nvSpPr>
          <p:cNvPr id="8" name="Rectangle 7"/>
          <p:cNvSpPr/>
          <p:nvPr/>
        </p:nvSpPr>
        <p:spPr>
          <a:xfrm>
            <a:off x="6199663" y="4485586"/>
            <a:ext cx="2916183" cy="369332"/>
          </a:xfrm>
          <a:prstGeom prst="rect">
            <a:avLst/>
          </a:prstGeom>
        </p:spPr>
        <p:txBody>
          <a:bodyPr wrap="none">
            <a:spAutoFit/>
          </a:bodyPr>
          <a:lstStyle/>
          <a:p>
            <a:r>
              <a:rPr lang="fr-FR" b="1" dirty="0" smtClean="0">
                <a:solidFill>
                  <a:srgbClr val="000000"/>
                </a:solidFill>
                <a:latin typeface="Source Sans Pro"/>
              </a:rPr>
              <a:t>Django et Dizzy </a:t>
            </a:r>
            <a:r>
              <a:rPr lang="fr-FR" b="1" dirty="0">
                <a:solidFill>
                  <a:srgbClr val="000000"/>
                </a:solidFill>
                <a:latin typeface="Source Sans Pro"/>
              </a:rPr>
              <a:t>Gillespie</a:t>
            </a:r>
            <a:endParaRPr lang="fr-FR" dirty="0"/>
          </a:p>
        </p:txBody>
      </p:sp>
      <p:pic>
        <p:nvPicPr>
          <p:cNvPr id="9" name="Image 8"/>
          <p:cNvPicPr>
            <a:picLocks noChangeAspect="1"/>
          </p:cNvPicPr>
          <p:nvPr/>
        </p:nvPicPr>
        <p:blipFill rotWithShape="1">
          <a:blip r:embed="rId5">
            <a:extLst>
              <a:ext uri="{28A0092B-C50C-407E-A947-70E740481C1C}">
                <a14:useLocalDpi xmlns:a14="http://schemas.microsoft.com/office/drawing/2010/main" val="0"/>
              </a:ext>
            </a:extLst>
          </a:blip>
          <a:srcRect r="25050"/>
          <a:stretch/>
        </p:blipFill>
        <p:spPr>
          <a:xfrm>
            <a:off x="9539409" y="180933"/>
            <a:ext cx="2376000" cy="3170129"/>
          </a:xfrm>
          <a:prstGeom prst="rect">
            <a:avLst/>
          </a:prstGeom>
        </p:spPr>
      </p:pic>
      <p:sp>
        <p:nvSpPr>
          <p:cNvPr id="10" name="Rectangle 9"/>
          <p:cNvSpPr/>
          <p:nvPr/>
        </p:nvSpPr>
        <p:spPr>
          <a:xfrm>
            <a:off x="5918085" y="310342"/>
            <a:ext cx="184731" cy="276999"/>
          </a:xfrm>
          <a:prstGeom prst="rect">
            <a:avLst/>
          </a:prstGeom>
        </p:spPr>
        <p:txBody>
          <a:bodyPr wrap="none">
            <a:spAutoFit/>
          </a:bodyPr>
          <a:lstStyle/>
          <a:p>
            <a:endParaRPr lang="fr-FR" sz="1200" dirty="0"/>
          </a:p>
        </p:txBody>
      </p:sp>
      <p:pic>
        <p:nvPicPr>
          <p:cNvPr id="12" name="Imag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72023" y="106432"/>
            <a:ext cx="3384000" cy="4272723"/>
          </a:xfrm>
          <a:prstGeom prst="rect">
            <a:avLst/>
          </a:prstGeom>
        </p:spPr>
      </p:pic>
      <p:sp>
        <p:nvSpPr>
          <p:cNvPr id="13" name="ZoneTexte 12"/>
          <p:cNvSpPr txBox="1"/>
          <p:nvPr/>
        </p:nvSpPr>
        <p:spPr>
          <a:xfrm>
            <a:off x="5967746" y="3968987"/>
            <a:ext cx="1690354" cy="369332"/>
          </a:xfrm>
          <a:prstGeom prst="rect">
            <a:avLst/>
          </a:prstGeom>
          <a:noFill/>
        </p:spPr>
        <p:txBody>
          <a:bodyPr wrap="square" rtlCol="0">
            <a:spAutoFit/>
          </a:bodyPr>
          <a:lstStyle/>
          <a:p>
            <a:r>
              <a:rPr lang="fr-FR" b="1" dirty="0" smtClean="0">
                <a:solidFill>
                  <a:srgbClr val="FF0000"/>
                </a:solidFill>
              </a:rPr>
              <a:t>Clic sur l’image</a:t>
            </a:r>
            <a:endParaRPr lang="fr-FR" b="1" dirty="0">
              <a:solidFill>
                <a:srgbClr val="FF0000"/>
              </a:solidFill>
            </a:endParaRPr>
          </a:p>
        </p:txBody>
      </p:sp>
    </p:spTree>
    <p:extLst>
      <p:ext uri="{BB962C8B-B14F-4D97-AF65-F5344CB8AC3E}">
        <p14:creationId xmlns:p14="http://schemas.microsoft.com/office/powerpoint/2010/main" val="1343347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31010"/>
          </a:xfrm>
          <a:prstGeom prst="rect">
            <a:avLst/>
          </a:prstGeom>
        </p:spPr>
      </p:pic>
      <p:sp>
        <p:nvSpPr>
          <p:cNvPr id="3" name="Rectangle 2"/>
          <p:cNvSpPr/>
          <p:nvPr/>
        </p:nvSpPr>
        <p:spPr>
          <a:xfrm>
            <a:off x="114300" y="2604668"/>
            <a:ext cx="5198859" cy="369332"/>
          </a:xfrm>
          <a:prstGeom prst="rect">
            <a:avLst/>
          </a:prstGeom>
        </p:spPr>
        <p:txBody>
          <a:bodyPr wrap="none">
            <a:spAutoFit/>
          </a:bodyPr>
          <a:lstStyle/>
          <a:p>
            <a:r>
              <a:rPr lang="fr-FR" dirty="0">
                <a:solidFill>
                  <a:srgbClr val="444444"/>
                </a:solidFill>
                <a:latin typeface="Segoe"/>
              </a:rPr>
              <a:t>Django Reinhardt - </a:t>
            </a:r>
            <a:r>
              <a:rPr lang="fr-FR" dirty="0" err="1">
                <a:solidFill>
                  <a:srgbClr val="444444"/>
                </a:solidFill>
                <a:latin typeface="Segoe"/>
              </a:rPr>
              <a:t>Négros</a:t>
            </a:r>
            <a:r>
              <a:rPr lang="fr-FR" dirty="0">
                <a:solidFill>
                  <a:srgbClr val="444444"/>
                </a:solidFill>
                <a:latin typeface="Segoe"/>
              </a:rPr>
              <a:t>, </a:t>
            </a:r>
            <a:r>
              <a:rPr lang="fr-FR" dirty="0" err="1">
                <a:solidFill>
                  <a:srgbClr val="444444"/>
                </a:solidFill>
                <a:latin typeface="Segoe"/>
              </a:rPr>
              <a:t>Naguine</a:t>
            </a:r>
            <a:r>
              <a:rPr lang="fr-FR" dirty="0">
                <a:solidFill>
                  <a:srgbClr val="444444"/>
                </a:solidFill>
                <a:latin typeface="Segoe"/>
              </a:rPr>
              <a:t>, </a:t>
            </a:r>
            <a:r>
              <a:rPr lang="fr-FR" dirty="0" err="1">
                <a:solidFill>
                  <a:srgbClr val="444444"/>
                </a:solidFill>
                <a:latin typeface="Segoe"/>
              </a:rPr>
              <a:t>Babik</a:t>
            </a:r>
            <a:r>
              <a:rPr lang="fr-FR" dirty="0">
                <a:solidFill>
                  <a:srgbClr val="444444"/>
                </a:solidFill>
                <a:latin typeface="Segoe"/>
              </a:rPr>
              <a:t> </a:t>
            </a:r>
            <a:r>
              <a:rPr lang="fr-FR" b="1" dirty="0">
                <a:solidFill>
                  <a:srgbClr val="FF0000"/>
                </a:solidFill>
                <a:latin typeface="Segoe"/>
              </a:rPr>
              <a:t>1950</a:t>
            </a:r>
            <a:endParaRPr lang="fr-FR" dirty="0">
              <a:solidFill>
                <a:srgbClr val="FF0000"/>
              </a:solidFill>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136" y="180735"/>
            <a:ext cx="3384000" cy="2418726"/>
          </a:xfrm>
          <a:prstGeom prst="rect">
            <a:avLst/>
          </a:prstGeom>
        </p:spPr>
      </p:pic>
      <p:sp>
        <p:nvSpPr>
          <p:cNvPr id="5" name="Rectangle 4"/>
          <p:cNvSpPr/>
          <p:nvPr/>
        </p:nvSpPr>
        <p:spPr>
          <a:xfrm>
            <a:off x="7696430" y="3528500"/>
            <a:ext cx="4263568" cy="1477328"/>
          </a:xfrm>
          <a:prstGeom prst="rect">
            <a:avLst/>
          </a:prstGeom>
        </p:spPr>
        <p:txBody>
          <a:bodyPr wrap="square">
            <a:spAutoFit/>
          </a:bodyPr>
          <a:lstStyle/>
          <a:p>
            <a:pPr algn="ctr"/>
            <a:r>
              <a:rPr lang="fr-FR" b="1" dirty="0">
                <a:solidFill>
                  <a:srgbClr val="444444"/>
                </a:solidFill>
                <a:latin typeface="Segoe"/>
              </a:rPr>
              <a:t/>
            </a:r>
            <a:br>
              <a:rPr lang="fr-FR" b="1" dirty="0">
                <a:solidFill>
                  <a:srgbClr val="444444"/>
                </a:solidFill>
                <a:latin typeface="Segoe"/>
              </a:rPr>
            </a:br>
            <a:r>
              <a:rPr lang="fr-FR" dirty="0">
                <a:solidFill>
                  <a:srgbClr val="444444"/>
                </a:solidFill>
                <a:latin typeface="Segoe"/>
              </a:rPr>
              <a:t>Django </a:t>
            </a:r>
            <a:r>
              <a:rPr lang="fr-FR" dirty="0" smtClean="0">
                <a:solidFill>
                  <a:srgbClr val="444444"/>
                </a:solidFill>
                <a:latin typeface="Segoe"/>
              </a:rPr>
              <a:t>et </a:t>
            </a:r>
            <a:r>
              <a:rPr lang="fr-FR" dirty="0">
                <a:solidFill>
                  <a:srgbClr val="444444"/>
                </a:solidFill>
                <a:latin typeface="Segoe"/>
              </a:rPr>
              <a:t>André </a:t>
            </a:r>
            <a:r>
              <a:rPr lang="fr-FR" dirty="0" err="1">
                <a:solidFill>
                  <a:srgbClr val="444444"/>
                </a:solidFill>
                <a:latin typeface="Segoe"/>
              </a:rPr>
              <a:t>Ekyan</a:t>
            </a:r>
            <a:r>
              <a:rPr lang="fr-FR" dirty="0">
                <a:solidFill>
                  <a:srgbClr val="444444"/>
                </a:solidFill>
                <a:latin typeface="Segoe"/>
              </a:rPr>
              <a:t>, Le </a:t>
            </a:r>
            <a:r>
              <a:rPr lang="fr-FR" dirty="0" smtClean="0">
                <a:solidFill>
                  <a:srgbClr val="444444"/>
                </a:solidFill>
                <a:latin typeface="Segoe"/>
              </a:rPr>
              <a:t>Touquet </a:t>
            </a:r>
            <a:r>
              <a:rPr lang="fr-FR" b="1" dirty="0" smtClean="0">
                <a:solidFill>
                  <a:srgbClr val="FF0000"/>
                </a:solidFill>
                <a:latin typeface="Segoe"/>
              </a:rPr>
              <a:t>1949</a:t>
            </a:r>
            <a:endParaRPr lang="fr-FR" b="1" dirty="0">
              <a:solidFill>
                <a:srgbClr val="FF0000"/>
              </a:solidFill>
              <a:latin typeface="Segoe"/>
            </a:endParaRPr>
          </a:p>
          <a:p>
            <a:r>
              <a:rPr lang="fr-FR" dirty="0">
                <a:solidFill>
                  <a:srgbClr val="444444"/>
                </a:solidFill>
                <a:latin typeface="Segoe"/>
              </a:rPr>
              <a:t/>
            </a:r>
            <a:br>
              <a:rPr lang="fr-FR" dirty="0">
                <a:solidFill>
                  <a:srgbClr val="444444"/>
                </a:solidFill>
                <a:latin typeface="Segoe"/>
              </a:rPr>
            </a:br>
            <a:endParaRPr lang="fr-FR" dirty="0"/>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4501" y="4452766"/>
            <a:ext cx="2905125" cy="2314575"/>
          </a:xfrm>
          <a:prstGeom prst="rect">
            <a:avLst/>
          </a:prstGeom>
        </p:spPr>
      </p:pic>
      <p:sp>
        <p:nvSpPr>
          <p:cNvPr id="7" name="Rectangle 6"/>
          <p:cNvSpPr/>
          <p:nvPr/>
        </p:nvSpPr>
        <p:spPr>
          <a:xfrm>
            <a:off x="114300" y="6121010"/>
            <a:ext cx="6096000" cy="646331"/>
          </a:xfrm>
          <a:prstGeom prst="rect">
            <a:avLst/>
          </a:prstGeom>
        </p:spPr>
        <p:txBody>
          <a:bodyPr>
            <a:spAutoFit/>
          </a:bodyPr>
          <a:lstStyle/>
          <a:p>
            <a:r>
              <a:rPr lang="fr-FR" dirty="0" smtClean="0">
                <a:solidFill>
                  <a:srgbClr val="444444"/>
                </a:solidFill>
                <a:latin typeface="Segoe"/>
              </a:rPr>
              <a:t>Django et </a:t>
            </a:r>
            <a:r>
              <a:rPr lang="fr-FR" dirty="0">
                <a:solidFill>
                  <a:srgbClr val="444444"/>
                </a:solidFill>
                <a:latin typeface="Segoe"/>
              </a:rPr>
              <a:t>Stéphane Grappelli devant le China </a:t>
            </a:r>
            <a:r>
              <a:rPr lang="fr-FR" dirty="0" err="1">
                <a:solidFill>
                  <a:srgbClr val="444444"/>
                </a:solidFill>
                <a:latin typeface="Segoe"/>
              </a:rPr>
              <a:t>Teatern</a:t>
            </a:r>
            <a:r>
              <a:rPr lang="fr-FR" dirty="0">
                <a:solidFill>
                  <a:srgbClr val="444444"/>
                </a:solidFill>
                <a:latin typeface="Segoe"/>
              </a:rPr>
              <a:t> à Stockholm, </a:t>
            </a:r>
            <a:r>
              <a:rPr lang="fr-FR" dirty="0" smtClean="0">
                <a:solidFill>
                  <a:srgbClr val="444444"/>
                </a:solidFill>
                <a:latin typeface="Segoe"/>
              </a:rPr>
              <a:t>Suède </a:t>
            </a:r>
            <a:r>
              <a:rPr lang="fr-FR" b="1" dirty="0" smtClean="0">
                <a:solidFill>
                  <a:srgbClr val="FF0000"/>
                </a:solidFill>
                <a:latin typeface="Segoe"/>
              </a:rPr>
              <a:t>1948</a:t>
            </a:r>
            <a:endParaRPr lang="fr-FR" b="1" dirty="0">
              <a:solidFill>
                <a:srgbClr val="FF0000"/>
              </a:solidFill>
            </a:endParaRPr>
          </a:p>
        </p:txBody>
      </p:sp>
      <p:pic>
        <p:nvPicPr>
          <p:cNvPr id="8" name="Imag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7750" y="3215885"/>
            <a:ext cx="2114550" cy="2905125"/>
          </a:xfrm>
          <a:prstGeom prst="rect">
            <a:avLst/>
          </a:prstGeom>
        </p:spPr>
      </p:pic>
      <p:sp>
        <p:nvSpPr>
          <p:cNvPr id="9" name="Rectangle 8"/>
          <p:cNvSpPr/>
          <p:nvPr/>
        </p:nvSpPr>
        <p:spPr>
          <a:xfrm>
            <a:off x="8109997" y="1518652"/>
            <a:ext cx="2968120" cy="369332"/>
          </a:xfrm>
          <a:prstGeom prst="rect">
            <a:avLst/>
          </a:prstGeom>
        </p:spPr>
        <p:txBody>
          <a:bodyPr wrap="none">
            <a:spAutoFit/>
          </a:bodyPr>
          <a:lstStyle/>
          <a:p>
            <a:r>
              <a:rPr lang="fr-FR" dirty="0">
                <a:latin typeface="Segoe"/>
              </a:rPr>
              <a:t>affiche </a:t>
            </a:r>
            <a:r>
              <a:rPr lang="fr-FR" dirty="0" err="1">
                <a:latin typeface="Segoe"/>
              </a:rPr>
              <a:t>Barclay's</a:t>
            </a:r>
            <a:r>
              <a:rPr lang="fr-FR" dirty="0">
                <a:latin typeface="Segoe"/>
              </a:rPr>
              <a:t> Club </a:t>
            </a:r>
            <a:r>
              <a:rPr lang="fr-FR" b="1" dirty="0">
                <a:solidFill>
                  <a:srgbClr val="FF0000"/>
                </a:solidFill>
                <a:latin typeface="Segoe"/>
              </a:rPr>
              <a:t>1947</a:t>
            </a:r>
            <a:endParaRPr lang="fr-FR" dirty="0">
              <a:solidFill>
                <a:srgbClr val="FF0000"/>
              </a:solidFill>
            </a:endParaRPr>
          </a:p>
        </p:txBody>
      </p:sp>
      <p:pic>
        <p:nvPicPr>
          <p:cNvPr id="10" name="Imag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50579" y="180735"/>
            <a:ext cx="2592000" cy="4092637"/>
          </a:xfrm>
          <a:prstGeom prst="rect">
            <a:avLst/>
          </a:prstGeom>
        </p:spPr>
      </p:pic>
    </p:spTree>
    <p:extLst>
      <p:ext uri="{BB962C8B-B14F-4D97-AF65-F5344CB8AC3E}">
        <p14:creationId xmlns:p14="http://schemas.microsoft.com/office/powerpoint/2010/main" val="420196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34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82075" y="198437"/>
            <a:ext cx="2838450" cy="2905125"/>
          </a:xfrm>
          <a:prstGeom prst="rect">
            <a:avLst/>
          </a:prstGeom>
        </p:spPr>
      </p:pic>
      <p:sp>
        <p:nvSpPr>
          <p:cNvPr id="4" name="Rectangle 3"/>
          <p:cNvSpPr/>
          <p:nvPr/>
        </p:nvSpPr>
        <p:spPr>
          <a:xfrm>
            <a:off x="7381875" y="3232334"/>
            <a:ext cx="4619625" cy="369332"/>
          </a:xfrm>
          <a:prstGeom prst="rect">
            <a:avLst/>
          </a:prstGeom>
        </p:spPr>
        <p:txBody>
          <a:bodyPr wrap="square">
            <a:spAutoFit/>
          </a:bodyPr>
          <a:lstStyle/>
          <a:p>
            <a:r>
              <a:rPr lang="fr-FR" dirty="0">
                <a:solidFill>
                  <a:srgbClr val="FF0000"/>
                </a:solidFill>
                <a:latin typeface="Segoe"/>
              </a:rPr>
              <a:t>1953</a:t>
            </a:r>
            <a:r>
              <a:rPr lang="fr-FR" dirty="0">
                <a:latin typeface="Segoe"/>
              </a:rPr>
              <a:t> - Les </a:t>
            </a:r>
            <a:r>
              <a:rPr lang="fr-FR" dirty="0" smtClean="0">
                <a:latin typeface="Segoe"/>
              </a:rPr>
              <a:t>funérailles </a:t>
            </a:r>
            <a:r>
              <a:rPr lang="fr-FR" dirty="0">
                <a:latin typeface="Segoe"/>
              </a:rPr>
              <a:t>de Django, </a:t>
            </a:r>
            <a:r>
              <a:rPr lang="fr-FR" dirty="0" smtClean="0">
                <a:latin typeface="Segoe"/>
              </a:rPr>
              <a:t>à </a:t>
            </a:r>
            <a:r>
              <a:rPr lang="fr-FR" dirty="0" err="1">
                <a:latin typeface="Segoe"/>
              </a:rPr>
              <a:t>Samois</a:t>
            </a:r>
            <a:endParaRPr lang="fr-FR" dirty="0"/>
          </a:p>
        </p:txBody>
      </p:sp>
      <p:sp>
        <p:nvSpPr>
          <p:cNvPr id="5" name="Rectangle 4"/>
          <p:cNvSpPr/>
          <p:nvPr/>
        </p:nvSpPr>
        <p:spPr>
          <a:xfrm>
            <a:off x="4652926" y="2863002"/>
            <a:ext cx="3168560" cy="369332"/>
          </a:xfrm>
          <a:prstGeom prst="rect">
            <a:avLst/>
          </a:prstGeom>
        </p:spPr>
        <p:txBody>
          <a:bodyPr wrap="none">
            <a:spAutoFit/>
          </a:bodyPr>
          <a:lstStyle/>
          <a:p>
            <a:r>
              <a:rPr lang="fr-FR" dirty="0">
                <a:solidFill>
                  <a:srgbClr val="444444"/>
                </a:solidFill>
                <a:latin typeface="Segoe"/>
              </a:rPr>
              <a:t>Django </a:t>
            </a:r>
            <a:r>
              <a:rPr lang="fr-FR" dirty="0" smtClean="0">
                <a:solidFill>
                  <a:srgbClr val="444444"/>
                </a:solidFill>
                <a:latin typeface="Segoe"/>
              </a:rPr>
              <a:t>et </a:t>
            </a:r>
            <a:r>
              <a:rPr lang="fr-FR" dirty="0">
                <a:solidFill>
                  <a:srgbClr val="444444"/>
                </a:solidFill>
                <a:latin typeface="Segoe"/>
              </a:rPr>
              <a:t>Tony </a:t>
            </a:r>
            <a:r>
              <a:rPr lang="fr-FR" dirty="0" err="1" smtClean="0">
                <a:solidFill>
                  <a:srgbClr val="444444"/>
                </a:solidFill>
                <a:latin typeface="Segoe"/>
              </a:rPr>
              <a:t>Proteau</a:t>
            </a:r>
            <a:r>
              <a:rPr lang="fr-FR" dirty="0" smtClean="0">
                <a:solidFill>
                  <a:srgbClr val="444444"/>
                </a:solidFill>
                <a:latin typeface="Segoe"/>
              </a:rPr>
              <a:t> </a:t>
            </a:r>
            <a:r>
              <a:rPr lang="fr-FR" dirty="0" smtClean="0">
                <a:solidFill>
                  <a:srgbClr val="FF0000"/>
                </a:solidFill>
                <a:latin typeface="Segoe"/>
              </a:rPr>
              <a:t>1953</a:t>
            </a:r>
            <a:endParaRPr lang="fr-FR" dirty="0">
              <a:solidFill>
                <a:srgbClr val="FF0000"/>
              </a:solidFill>
            </a:endParaRPr>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3136" y="480231"/>
            <a:ext cx="3924000" cy="2341535"/>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3717" y="525897"/>
            <a:ext cx="2781300" cy="2905125"/>
          </a:xfrm>
          <a:prstGeom prst="rect">
            <a:avLst/>
          </a:prstGeom>
        </p:spPr>
      </p:pic>
      <p:sp>
        <p:nvSpPr>
          <p:cNvPr id="8" name="Rectangle 7"/>
          <p:cNvSpPr/>
          <p:nvPr/>
        </p:nvSpPr>
        <p:spPr>
          <a:xfrm>
            <a:off x="43437" y="3232334"/>
            <a:ext cx="3641859" cy="1200329"/>
          </a:xfrm>
          <a:prstGeom prst="rect">
            <a:avLst/>
          </a:prstGeom>
        </p:spPr>
        <p:txBody>
          <a:bodyPr wrap="square">
            <a:spAutoFit/>
          </a:bodyPr>
          <a:lstStyle/>
          <a:p>
            <a:pPr algn="ctr"/>
            <a:r>
              <a:rPr lang="fr-FR" b="1" dirty="0">
                <a:solidFill>
                  <a:srgbClr val="444444"/>
                </a:solidFill>
                <a:latin typeface="Segoe"/>
              </a:rPr>
              <a:t/>
            </a:r>
            <a:br>
              <a:rPr lang="fr-FR" b="1" dirty="0">
                <a:solidFill>
                  <a:srgbClr val="444444"/>
                </a:solidFill>
                <a:latin typeface="Segoe"/>
              </a:rPr>
            </a:br>
            <a:r>
              <a:rPr lang="fr-FR" dirty="0">
                <a:solidFill>
                  <a:srgbClr val="444444"/>
                </a:solidFill>
                <a:latin typeface="Segoe"/>
              </a:rPr>
              <a:t>Django Reinhardt à </a:t>
            </a:r>
            <a:r>
              <a:rPr lang="fr-FR" dirty="0" err="1" smtClean="0">
                <a:solidFill>
                  <a:srgbClr val="444444"/>
                </a:solidFill>
                <a:latin typeface="Segoe"/>
              </a:rPr>
              <a:t>Samois</a:t>
            </a:r>
            <a:r>
              <a:rPr lang="fr-FR" dirty="0" smtClean="0">
                <a:solidFill>
                  <a:srgbClr val="444444"/>
                </a:solidFill>
                <a:latin typeface="Segoe"/>
              </a:rPr>
              <a:t> </a:t>
            </a:r>
            <a:r>
              <a:rPr lang="fr-FR" dirty="0" smtClean="0">
                <a:solidFill>
                  <a:srgbClr val="FF0000"/>
                </a:solidFill>
                <a:latin typeface="Segoe"/>
              </a:rPr>
              <a:t>1953</a:t>
            </a:r>
            <a:endParaRPr lang="fr-FR" dirty="0">
              <a:solidFill>
                <a:srgbClr val="FF0000"/>
              </a:solidFill>
              <a:latin typeface="Segoe"/>
            </a:endParaRPr>
          </a:p>
          <a:p>
            <a:r>
              <a:rPr lang="fr-FR" dirty="0">
                <a:solidFill>
                  <a:srgbClr val="444444"/>
                </a:solidFill>
                <a:latin typeface="Segoe"/>
              </a:rPr>
              <a:t/>
            </a:r>
            <a:br>
              <a:rPr lang="fr-FR" dirty="0">
                <a:solidFill>
                  <a:srgbClr val="444444"/>
                </a:solidFill>
                <a:latin typeface="Segoe"/>
              </a:rPr>
            </a:br>
            <a:endParaRPr lang="fr-FR" dirty="0"/>
          </a:p>
        </p:txBody>
      </p:sp>
      <p:sp>
        <p:nvSpPr>
          <p:cNvPr id="9" name="Rectangle 8"/>
          <p:cNvSpPr/>
          <p:nvPr/>
        </p:nvSpPr>
        <p:spPr>
          <a:xfrm>
            <a:off x="230745" y="6294024"/>
            <a:ext cx="4400564" cy="369332"/>
          </a:xfrm>
          <a:prstGeom prst="rect">
            <a:avLst/>
          </a:prstGeom>
        </p:spPr>
        <p:txBody>
          <a:bodyPr wrap="none">
            <a:spAutoFit/>
          </a:bodyPr>
          <a:lstStyle/>
          <a:p>
            <a:r>
              <a:rPr lang="fr-FR" dirty="0" smtClean="0">
                <a:solidFill>
                  <a:srgbClr val="444444"/>
                </a:solidFill>
                <a:latin typeface="Dosis" panose="02010703020202060003" pitchFamily="2" charset="0"/>
              </a:rPr>
              <a:t>Django Avec </a:t>
            </a:r>
            <a:r>
              <a:rPr lang="fr-FR" dirty="0">
                <a:solidFill>
                  <a:srgbClr val="444444"/>
                </a:solidFill>
                <a:latin typeface="Dosis" panose="02010703020202060003" pitchFamily="2" charset="0"/>
              </a:rPr>
              <a:t>Line Renaud et Loulou </a:t>
            </a:r>
            <a:r>
              <a:rPr lang="fr-FR" dirty="0" err="1" smtClean="0">
                <a:solidFill>
                  <a:srgbClr val="444444"/>
                </a:solidFill>
                <a:latin typeface="Dosis" panose="02010703020202060003" pitchFamily="2" charset="0"/>
              </a:rPr>
              <a:t>Gasté</a:t>
            </a:r>
            <a:r>
              <a:rPr lang="fr-FR" dirty="0" smtClean="0">
                <a:solidFill>
                  <a:srgbClr val="444444"/>
                </a:solidFill>
                <a:latin typeface="Dosis" panose="02010703020202060003" pitchFamily="2" charset="0"/>
              </a:rPr>
              <a:t> </a:t>
            </a:r>
            <a:r>
              <a:rPr lang="fr-FR" dirty="0" smtClean="0">
                <a:solidFill>
                  <a:srgbClr val="FF0000"/>
                </a:solidFill>
                <a:latin typeface="Dosis" panose="02010703020202060003" pitchFamily="2" charset="0"/>
              </a:rPr>
              <a:t>1952</a:t>
            </a:r>
            <a:endParaRPr lang="fr-FR" dirty="0">
              <a:solidFill>
                <a:srgbClr val="FF0000"/>
              </a:solidFill>
            </a:endParaRPr>
          </a:p>
        </p:txBody>
      </p:sp>
      <p:pic>
        <p:nvPicPr>
          <p:cNvPr id="10" name="Imag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3717" y="3956919"/>
            <a:ext cx="2905125" cy="2095500"/>
          </a:xfrm>
          <a:prstGeom prst="rect">
            <a:avLst/>
          </a:prstGeom>
        </p:spPr>
      </p:pic>
      <p:sp>
        <p:nvSpPr>
          <p:cNvPr id="11" name="Rectangle 10"/>
          <p:cNvSpPr/>
          <p:nvPr/>
        </p:nvSpPr>
        <p:spPr>
          <a:xfrm>
            <a:off x="4140923" y="5867753"/>
            <a:ext cx="5111449" cy="369332"/>
          </a:xfrm>
          <a:prstGeom prst="rect">
            <a:avLst/>
          </a:prstGeom>
        </p:spPr>
        <p:txBody>
          <a:bodyPr wrap="square">
            <a:spAutoFit/>
          </a:bodyPr>
          <a:lstStyle/>
          <a:p>
            <a:r>
              <a:rPr lang="fr-FR" sz="1600" dirty="0">
                <a:solidFill>
                  <a:srgbClr val="444444"/>
                </a:solidFill>
                <a:latin typeface="Segoe"/>
              </a:rPr>
              <a:t>Django </a:t>
            </a:r>
            <a:r>
              <a:rPr lang="fr-FR" sz="1600" dirty="0" smtClean="0">
                <a:solidFill>
                  <a:srgbClr val="444444"/>
                </a:solidFill>
                <a:latin typeface="Segoe"/>
              </a:rPr>
              <a:t>et </a:t>
            </a:r>
            <a:r>
              <a:rPr lang="fr-FR" sz="1600" dirty="0">
                <a:solidFill>
                  <a:srgbClr val="444444"/>
                </a:solidFill>
                <a:latin typeface="Segoe"/>
              </a:rPr>
              <a:t>James Moody au Club </a:t>
            </a:r>
            <a:r>
              <a:rPr lang="fr-FR" sz="1600" dirty="0" smtClean="0">
                <a:solidFill>
                  <a:srgbClr val="444444"/>
                </a:solidFill>
                <a:latin typeface="Segoe"/>
              </a:rPr>
              <a:t>Saint-Germain</a:t>
            </a:r>
            <a:r>
              <a:rPr lang="fr-FR" dirty="0" smtClean="0">
                <a:solidFill>
                  <a:srgbClr val="444444"/>
                </a:solidFill>
                <a:latin typeface="Segoe"/>
              </a:rPr>
              <a:t> </a:t>
            </a:r>
            <a:r>
              <a:rPr lang="fr-FR" b="1" dirty="0" smtClean="0">
                <a:solidFill>
                  <a:srgbClr val="FF0000"/>
                </a:solidFill>
                <a:latin typeface="Segoe"/>
              </a:rPr>
              <a:t>1951</a:t>
            </a:r>
            <a:endParaRPr lang="fr-FR" dirty="0">
              <a:solidFill>
                <a:srgbClr val="FF0000"/>
              </a:solidFill>
            </a:endParaRPr>
          </a:p>
        </p:txBody>
      </p:sp>
      <p:pic>
        <p:nvPicPr>
          <p:cNvPr id="12" name="Imag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12648" y="3301997"/>
            <a:ext cx="2484000" cy="2525400"/>
          </a:xfrm>
          <a:prstGeom prst="rect">
            <a:avLst/>
          </a:prstGeom>
        </p:spPr>
      </p:pic>
    </p:spTree>
    <p:extLst>
      <p:ext uri="{BB962C8B-B14F-4D97-AF65-F5344CB8AC3E}">
        <p14:creationId xmlns:p14="http://schemas.microsoft.com/office/powerpoint/2010/main" val="38157403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204000" cy="685322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3079" y="0"/>
            <a:ext cx="4637841" cy="68580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4635" y="124047"/>
            <a:ext cx="5523809" cy="3561905"/>
          </a:xfrm>
          <a:prstGeom prst="rect">
            <a:avLst/>
          </a:prstGeom>
        </p:spPr>
      </p:pic>
      <p:sp>
        <p:nvSpPr>
          <p:cNvPr id="5" name="Rectangle 4"/>
          <p:cNvSpPr/>
          <p:nvPr/>
        </p:nvSpPr>
        <p:spPr>
          <a:xfrm>
            <a:off x="3991457" y="3917434"/>
            <a:ext cx="3108543" cy="646331"/>
          </a:xfrm>
          <a:prstGeom prst="rect">
            <a:avLst/>
          </a:prstGeom>
        </p:spPr>
        <p:txBody>
          <a:bodyPr wrap="none">
            <a:spAutoFit/>
          </a:bodyPr>
          <a:lstStyle/>
          <a:p>
            <a:r>
              <a:rPr lang="fr-FR" dirty="0" err="1" smtClean="0">
                <a:solidFill>
                  <a:srgbClr val="000000"/>
                </a:solidFill>
                <a:latin typeface="Source Sans Pro"/>
              </a:rPr>
              <a:t>Samois</a:t>
            </a:r>
            <a:r>
              <a:rPr lang="fr-FR" dirty="0" smtClean="0">
                <a:solidFill>
                  <a:srgbClr val="000000"/>
                </a:solidFill>
                <a:latin typeface="Source Sans Pro"/>
              </a:rPr>
              <a:t>-sur-Seine,</a:t>
            </a:r>
          </a:p>
          <a:p>
            <a:r>
              <a:rPr lang="fr-FR" dirty="0" smtClean="0">
                <a:solidFill>
                  <a:srgbClr val="000000"/>
                </a:solidFill>
                <a:latin typeface="Source Sans Pro"/>
              </a:rPr>
              <a:t>maison de Django Reinhardt</a:t>
            </a:r>
            <a:endParaRPr lang="fr-FR" dirty="0"/>
          </a:p>
        </p:txBody>
      </p:sp>
    </p:spTree>
    <p:extLst>
      <p:ext uri="{BB962C8B-B14F-4D97-AF65-F5344CB8AC3E}">
        <p14:creationId xmlns:p14="http://schemas.microsoft.com/office/powerpoint/2010/main" val="22936928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204000" cy="6853221"/>
          </a:xfrm>
          <a:prstGeom prst="rect">
            <a:avLst/>
          </a:prstGeom>
        </p:spPr>
      </p:pic>
      <p:sp>
        <p:nvSpPr>
          <p:cNvPr id="3" name="Rectangle 2"/>
          <p:cNvSpPr/>
          <p:nvPr/>
        </p:nvSpPr>
        <p:spPr>
          <a:xfrm>
            <a:off x="4902200" y="453747"/>
            <a:ext cx="7200900" cy="5355312"/>
          </a:xfrm>
          <a:prstGeom prst="rect">
            <a:avLst/>
          </a:prstGeom>
        </p:spPr>
        <p:txBody>
          <a:bodyPr wrap="square">
            <a:spAutoFit/>
          </a:bodyPr>
          <a:lstStyle/>
          <a:p>
            <a:r>
              <a:rPr lang="fr-FR" b="1" dirty="0">
                <a:solidFill>
                  <a:srgbClr val="FF0000"/>
                </a:solidFill>
                <a:latin typeface="Open Sans"/>
              </a:rPr>
              <a:t>Le 16 mai 1953 </a:t>
            </a:r>
            <a:endParaRPr lang="fr-FR" b="1" dirty="0" smtClean="0">
              <a:solidFill>
                <a:srgbClr val="FF0000"/>
              </a:solidFill>
              <a:latin typeface="Open Sans"/>
            </a:endParaRPr>
          </a:p>
          <a:p>
            <a:r>
              <a:rPr lang="fr-FR" dirty="0" smtClean="0">
                <a:solidFill>
                  <a:srgbClr val="666666"/>
                </a:solidFill>
                <a:latin typeface="Open Sans"/>
              </a:rPr>
              <a:t>disparaissait </a:t>
            </a:r>
            <a:r>
              <a:rPr lang="fr-FR" dirty="0">
                <a:solidFill>
                  <a:srgbClr val="666666"/>
                </a:solidFill>
                <a:latin typeface="Open Sans"/>
              </a:rPr>
              <a:t>l’un des musiciens les plus fulgurants du XXe siècle. Django Reinhardt est aujourd’hui encore considéré comme un modèle pour toutes les nouvelles générations de musiciens, mais il est surtout devenu un mythe. Ce Manouche secret, dont il n’est pas exagéré d’affirmer qu’il est le plus grand guitariste de l’histoire du jazz, a mené une existence hors du commun où la réalité semble parfois se confondre avec la légende.</a:t>
            </a:r>
            <a:r>
              <a:rPr lang="fr-FR" dirty="0"/>
              <a:t/>
            </a:r>
            <a:br>
              <a:rPr lang="fr-FR" dirty="0"/>
            </a:br>
            <a:r>
              <a:rPr lang="fr-FR" dirty="0">
                <a:solidFill>
                  <a:srgbClr val="666666"/>
                </a:solidFill>
                <a:latin typeface="Open Sans"/>
              </a:rPr>
              <a:t>De sa naissance à </a:t>
            </a:r>
            <a:r>
              <a:rPr lang="fr-FR" dirty="0" err="1">
                <a:solidFill>
                  <a:srgbClr val="666666"/>
                </a:solidFill>
                <a:latin typeface="Open Sans"/>
              </a:rPr>
              <a:t>Liberchies</a:t>
            </a:r>
            <a:r>
              <a:rPr lang="fr-FR" dirty="0">
                <a:solidFill>
                  <a:srgbClr val="666666"/>
                </a:solidFill>
                <a:latin typeface="Open Sans"/>
              </a:rPr>
              <a:t> (Belgique) en 1910 jusqu’à sa mort dans la paisible retraite de </a:t>
            </a:r>
            <a:r>
              <a:rPr lang="fr-FR" dirty="0" err="1">
                <a:solidFill>
                  <a:srgbClr val="666666"/>
                </a:solidFill>
                <a:latin typeface="Open Sans"/>
              </a:rPr>
              <a:t>Samois</a:t>
            </a:r>
            <a:r>
              <a:rPr lang="fr-FR" dirty="0">
                <a:solidFill>
                  <a:srgbClr val="666666"/>
                </a:solidFill>
                <a:latin typeface="Open Sans"/>
              </a:rPr>
              <a:t>, cette biographie retrace les étapes d’une carrière exceptionnelle et d’une vie riche de contrastes : les premiers bals musette, l’incendie de sa roulotte et sa main gauche mutilée, la révélation du jazz et la rencontre avec Stéphane Grappelli, la création du Quintette du Hot Club de France, la fièvre des années 1930, les années de gloire et les dépenses fastueuses, les </a:t>
            </a:r>
            <a:r>
              <a:rPr lang="fr-FR" dirty="0" smtClean="0">
                <a:solidFill>
                  <a:srgbClr val="666666"/>
                </a:solidFill>
                <a:latin typeface="Open Sans"/>
              </a:rPr>
              <a:t>réceptions </a:t>
            </a:r>
            <a:r>
              <a:rPr lang="fr-FR" dirty="0">
                <a:solidFill>
                  <a:srgbClr val="666666"/>
                </a:solidFill>
                <a:latin typeface="Open Sans"/>
              </a:rPr>
              <a:t>américaines auprès de Duke Ellington et les difficiles retrouvailles de l’après-guerre…. Autant de moments forts qui jalonnent la pérégrination d’un homme volontiers nonchalant, parfois fantasque, farouchement libre</a:t>
            </a:r>
            <a:r>
              <a:rPr lang="fr-FR" dirty="0" smtClean="0">
                <a:solidFill>
                  <a:srgbClr val="666666"/>
                </a:solidFill>
                <a:latin typeface="Open Sans"/>
              </a:rPr>
              <a:t>,</a:t>
            </a:r>
            <a:endParaRPr lang="fr-FR" dirty="0"/>
          </a:p>
        </p:txBody>
      </p:sp>
    </p:spTree>
    <p:extLst>
      <p:ext uri="{BB962C8B-B14F-4D97-AF65-F5344CB8AC3E}">
        <p14:creationId xmlns:p14="http://schemas.microsoft.com/office/powerpoint/2010/main" val="14620948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7600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76000" y="0"/>
            <a:ext cx="5616000" cy="6865536"/>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0000" y="495300"/>
            <a:ext cx="3240000" cy="2232000"/>
          </a:xfrm>
          <a:prstGeom prst="rect">
            <a:avLst/>
          </a:prstGeom>
        </p:spPr>
      </p:pic>
      <p:pic>
        <p:nvPicPr>
          <p:cNvPr id="8" name="Imag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9176" y="5259324"/>
            <a:ext cx="1298448" cy="1444752"/>
          </a:xfrm>
          <a:prstGeom prst="rect">
            <a:avLst/>
          </a:prstGeom>
        </p:spPr>
      </p:pic>
      <p:sp>
        <p:nvSpPr>
          <p:cNvPr id="10" name="ZoneTexte 9"/>
          <p:cNvSpPr txBox="1"/>
          <p:nvPr/>
        </p:nvSpPr>
        <p:spPr>
          <a:xfrm>
            <a:off x="1260000" y="2727300"/>
            <a:ext cx="3240000" cy="707886"/>
          </a:xfrm>
          <a:prstGeom prst="rect">
            <a:avLst/>
          </a:prstGeom>
          <a:solidFill>
            <a:schemeClr val="tx1"/>
          </a:solidFill>
        </p:spPr>
        <p:txBody>
          <a:bodyPr wrap="square" rtlCol="0">
            <a:spAutoFit/>
          </a:bodyPr>
          <a:lstStyle/>
          <a:p>
            <a:r>
              <a:rPr lang="fr-FR" sz="4000" b="1" dirty="0" smtClean="0">
                <a:solidFill>
                  <a:schemeClr val="bg1"/>
                </a:solidFill>
                <a:latin typeface="ComicType" panose="00000400000000000000" pitchFamily="2" charset="0"/>
              </a:rPr>
              <a:t>A Bientôt !!!</a:t>
            </a:r>
            <a:endParaRPr lang="fr-FR" sz="4000" b="1" dirty="0">
              <a:solidFill>
                <a:schemeClr val="bg1"/>
              </a:solidFill>
              <a:latin typeface="ComicType" panose="00000400000000000000" pitchFamily="2" charset="0"/>
            </a:endParaRPr>
          </a:p>
        </p:txBody>
      </p:sp>
      <p:sp>
        <p:nvSpPr>
          <p:cNvPr id="11" name="ZoneTexte 10"/>
          <p:cNvSpPr txBox="1"/>
          <p:nvPr/>
        </p:nvSpPr>
        <p:spPr>
          <a:xfrm>
            <a:off x="1016000" y="4114800"/>
            <a:ext cx="3911600" cy="369332"/>
          </a:xfrm>
          <a:prstGeom prst="rect">
            <a:avLst/>
          </a:prstGeom>
          <a:noFill/>
        </p:spPr>
        <p:txBody>
          <a:bodyPr wrap="square" rtlCol="0">
            <a:spAutoFit/>
          </a:bodyPr>
          <a:lstStyle/>
          <a:p>
            <a:r>
              <a:rPr lang="fr-FR" dirty="0" smtClean="0"/>
              <a:t>Commentaires et images du NET,</a:t>
            </a:r>
            <a:endParaRPr lang="fr-FR" dirty="0"/>
          </a:p>
        </p:txBody>
      </p:sp>
    </p:spTree>
    <p:extLst>
      <p:ext uri="{BB962C8B-B14F-4D97-AF65-F5344CB8AC3E}">
        <p14:creationId xmlns:p14="http://schemas.microsoft.com/office/powerpoint/2010/main" val="1354799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mph" presetSubtype="0" repeatCount="3000" fill="hold" grpId="0" nodeType="withEffect">
                                  <p:stCondLst>
                                    <p:cond delay="0"/>
                                  </p:stCondLst>
                                  <p:childTnLst>
                                    <p:anim calcmode="discrete" valueType="str">
                                      <p:cBhvr override="childStyle">
                                        <p:cTn id="6" dur="2000" fill="hold"/>
                                        <p:tgtEl>
                                          <p:spTgt spid="10"/>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375</TotalTime>
  <Words>1037</Words>
  <Application>Microsoft Office PowerPoint</Application>
  <PresentationFormat>Grand écran</PresentationFormat>
  <Paragraphs>53</Paragraphs>
  <Slides>16</Slides>
  <Notes>0</Notes>
  <HiddenSlides>0</HiddenSlides>
  <MMClips>4</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16</vt:i4>
      </vt:variant>
    </vt:vector>
  </HeadingPairs>
  <TitlesOfParts>
    <vt:vector size="28" baseType="lpstr">
      <vt:lpstr>Agnes</vt:lpstr>
      <vt:lpstr>Arial</vt:lpstr>
      <vt:lpstr>Barlow</vt:lpstr>
      <vt:lpstr>Calibri</vt:lpstr>
      <vt:lpstr>Calibri Light</vt:lpstr>
      <vt:lpstr>ComicType</vt:lpstr>
      <vt:lpstr>Dosis</vt:lpstr>
      <vt:lpstr>Open Sans</vt:lpstr>
      <vt:lpstr>outfitsemibold</vt:lpstr>
      <vt:lpstr>Segoe</vt:lpstr>
      <vt:lpstr>Source Sans Pro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17</cp:revision>
  <dcterms:created xsi:type="dcterms:W3CDTF">2025-06-14T07:58:22Z</dcterms:created>
  <dcterms:modified xsi:type="dcterms:W3CDTF">2025-06-15T09:53:24Z</dcterms:modified>
</cp:coreProperties>
</file>