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61" autoAdjust="0"/>
    <p:restoredTop sz="94660"/>
  </p:normalViewPr>
  <p:slideViewPr>
    <p:cSldViewPr snapToGrid="0">
      <p:cViewPr varScale="1">
        <p:scale>
          <a:sx n="81" d="100"/>
          <a:sy n="81" d="100"/>
        </p:scale>
        <p:origin x="71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21/05/2025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21/05/2025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eau&#10;&#10;Le contenu généré par l’IA peut être incorrect.">
            <a:extLst>
              <a:ext uri="{FF2B5EF4-FFF2-40B4-BE49-F238E27FC236}">
                <a16:creationId xmlns:a16="http://schemas.microsoft.com/office/drawing/2014/main" id="{460EFEE2-4170-D630-02DC-AFB2940F01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FF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D3CCA6C4-A9C7-7222-610C-55438BC7CAD6}"/>
              </a:ext>
            </a:extLst>
          </p:cNvPr>
          <p:cNvSpPr txBox="1"/>
          <p:nvPr/>
        </p:nvSpPr>
        <p:spPr>
          <a:xfrm>
            <a:off x="3705102" y="6193753"/>
            <a:ext cx="5355771" cy="461665"/>
          </a:xfrm>
          <a:prstGeom prst="rect">
            <a:avLst/>
          </a:prstGeom>
          <a:noFill/>
        </p:spPr>
        <p:txBody>
          <a:bodyPr wrap="square" rtlCol="0">
            <a:spAutoFit/>
          </a:bodyPr>
          <a:lstStyle/>
          <a:p>
            <a:r>
              <a:rPr lang="fr-FR" sz="2400" b="1">
                <a:solidFill>
                  <a:srgbClr val="FFFF00"/>
                </a:solidFill>
              </a:rPr>
              <a:t>Entrée du vieux port de la Rochelle</a:t>
            </a:r>
            <a:endParaRPr lang="fr-FR" sz="2400" b="1" dirty="0">
              <a:solidFill>
                <a:srgbClr val="FFFF00"/>
              </a:solidFill>
            </a:endParaRPr>
          </a:p>
        </p:txBody>
      </p:sp>
      <p:sp>
        <p:nvSpPr>
          <p:cNvPr id="5" name="ZoneTexte 4">
            <a:extLst>
              <a:ext uri="{FF2B5EF4-FFF2-40B4-BE49-F238E27FC236}">
                <a16:creationId xmlns:a16="http://schemas.microsoft.com/office/drawing/2014/main" id="{BD03B6C9-2D55-7CB8-61BE-D990A73CF786}"/>
              </a:ext>
            </a:extLst>
          </p:cNvPr>
          <p:cNvSpPr txBox="1"/>
          <p:nvPr/>
        </p:nvSpPr>
        <p:spPr>
          <a:xfrm>
            <a:off x="5153891" y="433414"/>
            <a:ext cx="6436426" cy="461665"/>
          </a:xfrm>
          <a:prstGeom prst="rect">
            <a:avLst/>
          </a:prstGeom>
          <a:noFill/>
        </p:spPr>
        <p:txBody>
          <a:bodyPr wrap="square" rtlCol="0">
            <a:spAutoFit/>
          </a:bodyPr>
          <a:lstStyle/>
          <a:p>
            <a:r>
              <a:rPr lang="fr-FR" sz="2400" b="1">
                <a:solidFill>
                  <a:srgbClr val="FFFF00"/>
                </a:solidFill>
              </a:rPr>
              <a:t> la Rochelle </a:t>
            </a:r>
            <a:endParaRPr lang="fr-FR" sz="2400" b="1" dirty="0">
              <a:solidFill>
                <a:srgbClr val="FFFF00"/>
              </a:solidFill>
            </a:endParaRP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sndAc>
          <p:stSnd loop="1">
            <p:snd r:embed="rId2" name="La Rochelle par la mer - Anne Sylvestre.wav"/>
          </p:stSnd>
        </p:sndAc>
      </p:transition>
    </mc:Choice>
    <mc:Fallback>
      <p:transition spd="slow">
        <p:fade/>
        <p:sndAc>
          <p:stSnd loop="1">
            <p:snd r:embed="rId2" name="La Rochelle par la mer - Anne Sylvestr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sp>
        <p:nvSpPr>
          <p:cNvPr id="4" name="ZoneTexte 3">
            <a:extLst>
              <a:ext uri="{FF2B5EF4-FFF2-40B4-BE49-F238E27FC236}">
                <a16:creationId xmlns:a16="http://schemas.microsoft.com/office/drawing/2014/main" id="{A3F66453-A8A0-7FBA-B7FE-9177C4A8F580}"/>
              </a:ext>
            </a:extLst>
          </p:cNvPr>
          <p:cNvSpPr txBox="1"/>
          <p:nvPr/>
        </p:nvSpPr>
        <p:spPr>
          <a:xfrm>
            <a:off x="7856715" y="920621"/>
            <a:ext cx="4335285" cy="5016758"/>
          </a:xfrm>
          <a:prstGeom prst="rect">
            <a:avLst/>
          </a:prstGeom>
          <a:noFill/>
        </p:spPr>
        <p:txBody>
          <a:bodyPr wrap="square" rtlCol="0">
            <a:spAutoFit/>
          </a:bodyPr>
          <a:lstStyle/>
          <a:p>
            <a:r>
              <a:rPr lang="fr-FR" sz="2000" b="1" dirty="0">
                <a:solidFill>
                  <a:srgbClr val="FFFF00"/>
                </a:solidFill>
              </a:rPr>
              <a:t>La Rochelle Écouterⓘ est une commune française, préfecture du département de la Charente-Maritime, en région Nouvelle-Aquitaine.</a:t>
            </a:r>
          </a:p>
          <a:p>
            <a:endParaRPr lang="fr-FR" sz="2000" b="1" dirty="0">
              <a:solidFill>
                <a:srgbClr val="FFFF00"/>
              </a:solidFill>
            </a:endParaRPr>
          </a:p>
          <a:p>
            <a:r>
              <a:rPr lang="fr-FR" sz="2000" b="1" dirty="0">
                <a:solidFill>
                  <a:srgbClr val="FFFF00"/>
                </a:solidFill>
              </a:rPr>
              <a:t>Avec 79 961 habitants en 2022, La Rochelle est la commune la plus peuplée du département, devant Saintes, Rochefort et Royan et occupe le quatrième rang régional après Bordeaux, la capitale régionale, Limoges et Poitiers.</a:t>
            </a:r>
          </a:p>
          <a:p>
            <a:endParaRPr lang="fr-FR" sz="2000" b="1" dirty="0">
              <a:solidFill>
                <a:srgbClr val="FFFF00"/>
              </a:solidFill>
            </a:endParaRPr>
          </a:p>
          <a:p>
            <a:r>
              <a:rPr lang="fr-FR" sz="2000" b="1" dirty="0">
                <a:solidFill>
                  <a:srgbClr val="FFFF00"/>
                </a:solidFill>
              </a:rPr>
              <a:t>Ses habitants sont appelés les Rochelaises et les Rochelais[1].</a:t>
            </a:r>
          </a:p>
        </p:txBody>
      </p:sp>
      <p:pic>
        <p:nvPicPr>
          <p:cNvPr id="6" name="Image 5" descr="Une image contenant Photographie aérienne, aérien, Vue plongeante, plein air&#10;&#10;Le contenu généré par l’IA peut être incorrect.">
            <a:extLst>
              <a:ext uri="{FF2B5EF4-FFF2-40B4-BE49-F238E27FC236}">
                <a16:creationId xmlns:a16="http://schemas.microsoft.com/office/drawing/2014/main" id="{76ECCFBF-C0D4-B2DA-4223-DC65E65CEA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66" y="1007437"/>
            <a:ext cx="7380000" cy="4843125"/>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AEB0A3E-0F68-001F-5F0B-F9C93FF295B9}"/>
              </a:ext>
            </a:extLst>
          </p:cNvPr>
          <p:cNvSpPr txBox="1"/>
          <p:nvPr/>
        </p:nvSpPr>
        <p:spPr>
          <a:xfrm>
            <a:off x="1769423" y="5937379"/>
            <a:ext cx="6460176" cy="461665"/>
          </a:xfrm>
          <a:prstGeom prst="rect">
            <a:avLst/>
          </a:prstGeom>
          <a:noFill/>
        </p:spPr>
        <p:txBody>
          <a:bodyPr wrap="square" rtlCol="0">
            <a:spAutoFit/>
          </a:bodyPr>
          <a:lstStyle/>
          <a:p>
            <a:r>
              <a:rPr lang="fr-FR" sz="2400" b="1">
                <a:solidFill>
                  <a:srgbClr val="FFFF00"/>
                </a:solidFill>
              </a:rPr>
              <a:t>Le Vieux-Port de La Rochelle</a:t>
            </a:r>
            <a:endParaRPr lang="fr-FR" sz="2400" b="1" dirty="0">
              <a:solidFill>
                <a:srgbClr val="FFFF00"/>
              </a:solidFill>
            </a:endParaRP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plein air, ciel, nature, rive&#10;&#10;Le contenu généré par l’IA peut être incorrect.">
            <a:extLst>
              <a:ext uri="{FF2B5EF4-FFF2-40B4-BE49-F238E27FC236}">
                <a16:creationId xmlns:a16="http://schemas.microsoft.com/office/drawing/2014/main" id="{C7B34428-BFF1-3122-7A51-FB14A66506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342" y="279000"/>
            <a:ext cx="8400000" cy="6300000"/>
          </a:xfrm>
          <a:prstGeom prst="rect">
            <a:avLst/>
          </a:prstGeom>
          <a:ln w="88900" cap="sq" cmpd="thickThin">
            <a:solidFill>
              <a:srgbClr val="FFFF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6FE0AB49-A538-3A90-537D-7BC43C58D0EE}"/>
              </a:ext>
            </a:extLst>
          </p:cNvPr>
          <p:cNvSpPr txBox="1"/>
          <p:nvPr/>
        </p:nvSpPr>
        <p:spPr>
          <a:xfrm>
            <a:off x="8573984" y="3111335"/>
            <a:ext cx="3618016" cy="2308324"/>
          </a:xfrm>
          <a:prstGeom prst="rect">
            <a:avLst/>
          </a:prstGeom>
          <a:noFill/>
        </p:spPr>
        <p:txBody>
          <a:bodyPr wrap="square" rtlCol="0">
            <a:spAutoFit/>
          </a:bodyPr>
          <a:lstStyle/>
          <a:p>
            <a:r>
              <a:rPr lang="fr-FR" sz="2400" b="1">
                <a:solidFill>
                  <a:srgbClr val="FFFF00"/>
                </a:solidFill>
              </a:rPr>
              <a:t>Les falaises de calcaire autour de La Rochelle présentent des couches de sédiments du Jurassique supérieur.</a:t>
            </a:r>
          </a:p>
          <a:p>
            <a:endParaRPr lang="fr-FR" sz="2400" b="1" dirty="0">
              <a:solidFill>
                <a:srgbClr val="FFFF00"/>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bateau, ciel, embarcation&#10;&#10;Le contenu généré par l’IA peut être incorrect.">
            <a:extLst>
              <a:ext uri="{FF2B5EF4-FFF2-40B4-BE49-F238E27FC236}">
                <a16:creationId xmlns:a16="http://schemas.microsoft.com/office/drawing/2014/main" id="{650ADE8A-F57A-A5FA-21BA-FC50863202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4829" y="362127"/>
            <a:ext cx="7913638" cy="6300000"/>
          </a:xfrm>
          <a:prstGeom prst="rect">
            <a:avLst/>
          </a:prstGeom>
          <a:ln w="88900" cap="sq" cmpd="thickThin">
            <a:solidFill>
              <a:srgbClr val="FFFF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C875B6FE-93B7-5A9A-8CBE-17776A14E655}"/>
              </a:ext>
            </a:extLst>
          </p:cNvPr>
          <p:cNvSpPr txBox="1"/>
          <p:nvPr/>
        </p:nvSpPr>
        <p:spPr>
          <a:xfrm>
            <a:off x="332510" y="3429000"/>
            <a:ext cx="2933205" cy="1200329"/>
          </a:xfrm>
          <a:prstGeom prst="rect">
            <a:avLst/>
          </a:prstGeom>
          <a:noFill/>
        </p:spPr>
        <p:txBody>
          <a:bodyPr wrap="square" rtlCol="0">
            <a:spAutoFit/>
          </a:bodyPr>
          <a:lstStyle/>
          <a:p>
            <a:r>
              <a:rPr lang="fr-FR" sz="2400" b="1">
                <a:solidFill>
                  <a:srgbClr val="FFFF00"/>
                </a:solidFill>
              </a:rPr>
              <a:t>Le Vieux-Port reçoit les eaux du canal de Marans.</a:t>
            </a:r>
            <a:endParaRPr lang="fr-FR" sz="2400" b="1" dirty="0">
              <a:solidFill>
                <a:srgbClr val="FFFF00"/>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fenêtre, bâtiment, façade&#10;&#10;Le contenu généré par l’IA peut être incorrect.">
            <a:extLst>
              <a:ext uri="{FF2B5EF4-FFF2-40B4-BE49-F238E27FC236}">
                <a16:creationId xmlns:a16="http://schemas.microsoft.com/office/drawing/2014/main" id="{88AA486B-F999-2469-EFFD-A0EDB5D1D9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8624" y="279000"/>
            <a:ext cx="4725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A6DA5D-4074-D56A-1F52-223B0D303C6D}"/>
              </a:ext>
            </a:extLst>
          </p:cNvPr>
          <p:cNvSpPr txBox="1"/>
          <p:nvPr/>
        </p:nvSpPr>
        <p:spPr>
          <a:xfrm>
            <a:off x="8312727" y="3135086"/>
            <a:ext cx="3879273" cy="830997"/>
          </a:xfrm>
          <a:prstGeom prst="rect">
            <a:avLst/>
          </a:prstGeom>
          <a:noFill/>
        </p:spPr>
        <p:txBody>
          <a:bodyPr wrap="square" rtlCol="0">
            <a:spAutoFit/>
          </a:bodyPr>
          <a:lstStyle/>
          <a:p>
            <a:r>
              <a:rPr lang="fr-FR" sz="2400" b="1">
                <a:solidFill>
                  <a:srgbClr val="FFFF00"/>
                </a:solidFill>
              </a:rPr>
              <a:t>Maisons à arcades dans le centre historique.</a:t>
            </a:r>
            <a:endParaRPr lang="fr-FR" sz="2400" b="1" dirty="0">
              <a:solidFill>
                <a:srgbClr val="FFFF00"/>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nuage, plein air, ciel, bâtiment&#10;&#10;Le contenu généré par l’IA peut être incorrect.">
            <a:extLst>
              <a:ext uri="{FF2B5EF4-FFF2-40B4-BE49-F238E27FC236}">
                <a16:creationId xmlns:a16="http://schemas.microsoft.com/office/drawing/2014/main" id="{7771E8A2-FD5E-EA44-2F92-CF6D2940DC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9797" y="402884"/>
            <a:ext cx="9453706" cy="6300000"/>
          </a:xfrm>
          <a:prstGeom prst="rect">
            <a:avLst/>
          </a:prstGeom>
          <a:effectLst>
            <a:softEdge rad="635000"/>
          </a:effectLst>
        </p:spPr>
      </p:pic>
      <p:sp>
        <p:nvSpPr>
          <p:cNvPr id="4" name="ZoneTexte 3">
            <a:extLst>
              <a:ext uri="{FF2B5EF4-FFF2-40B4-BE49-F238E27FC236}">
                <a16:creationId xmlns:a16="http://schemas.microsoft.com/office/drawing/2014/main" id="{45567ECB-F332-509B-CB27-7717367A56CB}"/>
              </a:ext>
            </a:extLst>
          </p:cNvPr>
          <p:cNvSpPr txBox="1"/>
          <p:nvPr/>
        </p:nvSpPr>
        <p:spPr>
          <a:xfrm>
            <a:off x="308758" y="3552884"/>
            <a:ext cx="2481943" cy="830997"/>
          </a:xfrm>
          <a:prstGeom prst="rect">
            <a:avLst/>
          </a:prstGeom>
          <a:noFill/>
        </p:spPr>
        <p:txBody>
          <a:bodyPr wrap="square" rtlCol="0">
            <a:spAutoFit/>
          </a:bodyPr>
          <a:lstStyle/>
          <a:p>
            <a:r>
              <a:rPr lang="fr-FR" sz="2400" b="1" dirty="0">
                <a:solidFill>
                  <a:srgbClr val="FFFF00"/>
                </a:solidFill>
              </a:rPr>
              <a:t>Vue sur le Port de La Rochelle.</a:t>
            </a: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plein air, ciel, horloge, tour&#10;&#10;Le contenu généré par l’IA peut être incorrect.">
            <a:extLst>
              <a:ext uri="{FF2B5EF4-FFF2-40B4-BE49-F238E27FC236}">
                <a16:creationId xmlns:a16="http://schemas.microsoft.com/office/drawing/2014/main" id="{3D90BC69-2C0E-1B88-1FA8-1CC26793E6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229" y="368144"/>
            <a:ext cx="9453703" cy="6300000"/>
          </a:xfrm>
          <a:prstGeom prst="rect">
            <a:avLst/>
          </a:prstGeom>
          <a:effectLst>
            <a:softEdge rad="635000"/>
          </a:effectLst>
        </p:spPr>
      </p:pic>
      <p:sp>
        <p:nvSpPr>
          <p:cNvPr id="4" name="ZoneTexte 3">
            <a:extLst>
              <a:ext uri="{FF2B5EF4-FFF2-40B4-BE49-F238E27FC236}">
                <a16:creationId xmlns:a16="http://schemas.microsoft.com/office/drawing/2014/main" id="{D11D6E65-B773-9D8A-B124-F25579ED9842}"/>
              </a:ext>
            </a:extLst>
          </p:cNvPr>
          <p:cNvSpPr txBox="1"/>
          <p:nvPr/>
        </p:nvSpPr>
        <p:spPr>
          <a:xfrm>
            <a:off x="9952932" y="3429000"/>
            <a:ext cx="2124273" cy="1200329"/>
          </a:xfrm>
          <a:prstGeom prst="rect">
            <a:avLst/>
          </a:prstGeom>
          <a:noFill/>
        </p:spPr>
        <p:txBody>
          <a:bodyPr wrap="square" rtlCol="0">
            <a:spAutoFit/>
          </a:bodyPr>
          <a:lstStyle/>
          <a:p>
            <a:r>
              <a:rPr lang="fr-FR" sz="2400" b="1">
                <a:solidFill>
                  <a:srgbClr val="FFFF00"/>
                </a:solidFill>
              </a:rPr>
              <a:t>Gare de La Rochelle-Ville.</a:t>
            </a:r>
            <a:endParaRPr lang="fr-FR" sz="2400" b="1" dirty="0">
              <a:solidFill>
                <a:srgbClr val="FFFF00"/>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51B0BA15-AAA7-1332-7D59-7603967A18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764" y="279000"/>
            <a:ext cx="9509436" cy="6300000"/>
          </a:xfrm>
          <a:prstGeom prst="rect">
            <a:avLst/>
          </a:prstGeom>
          <a:effectLst>
            <a:softEdge rad="635000"/>
          </a:effectLst>
        </p:spPr>
      </p:pic>
      <p:sp>
        <p:nvSpPr>
          <p:cNvPr id="4" name="ZoneTexte 3">
            <a:extLst>
              <a:ext uri="{FF2B5EF4-FFF2-40B4-BE49-F238E27FC236}">
                <a16:creationId xmlns:a16="http://schemas.microsoft.com/office/drawing/2014/main" id="{C7FC2E9B-C7D0-2D0F-BB7D-D121DD47CA9D}"/>
              </a:ext>
            </a:extLst>
          </p:cNvPr>
          <p:cNvSpPr txBox="1"/>
          <p:nvPr/>
        </p:nvSpPr>
        <p:spPr>
          <a:xfrm>
            <a:off x="9761517" y="3429000"/>
            <a:ext cx="2113808" cy="1569660"/>
          </a:xfrm>
          <a:prstGeom prst="rect">
            <a:avLst/>
          </a:prstGeom>
          <a:noFill/>
        </p:spPr>
        <p:txBody>
          <a:bodyPr wrap="square" rtlCol="0">
            <a:spAutoFit/>
          </a:bodyPr>
          <a:lstStyle/>
          <a:p>
            <a:r>
              <a:rPr lang="fr-FR" sz="2400" b="1">
                <a:solidFill>
                  <a:srgbClr val="FFFF00"/>
                </a:solidFill>
              </a:rPr>
              <a:t>Cathédrale Saint-Louis de La Rochelle.</a:t>
            </a:r>
            <a:endParaRPr lang="fr-FR" sz="2400" b="1" dirty="0">
              <a:solidFill>
                <a:srgbClr val="FFFF00"/>
              </a:solidFill>
            </a:endParaRP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635A499E-CC7C-BB26-8C49-A689B2DCCC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9592" y="279000"/>
            <a:ext cx="4921876"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DAB2D3B-2ACA-CDCC-FD00-EEA8B8DF50DE}"/>
              </a:ext>
            </a:extLst>
          </p:cNvPr>
          <p:cNvSpPr txBox="1"/>
          <p:nvPr/>
        </p:nvSpPr>
        <p:spPr>
          <a:xfrm>
            <a:off x="1092529" y="4037610"/>
            <a:ext cx="2873829" cy="830997"/>
          </a:xfrm>
          <a:prstGeom prst="rect">
            <a:avLst/>
          </a:prstGeom>
          <a:noFill/>
        </p:spPr>
        <p:txBody>
          <a:bodyPr wrap="square" rtlCol="0">
            <a:spAutoFit/>
          </a:bodyPr>
          <a:lstStyle/>
          <a:p>
            <a:r>
              <a:rPr lang="fr-FR" sz="2400" b="1">
                <a:solidFill>
                  <a:srgbClr val="FFFF00"/>
                </a:solidFill>
              </a:rPr>
              <a:t>La porte de la Grosse Horloge.</a:t>
            </a:r>
            <a:endParaRPr lang="fr-FR" sz="2400" b="1" dirty="0">
              <a:solidFill>
                <a:srgbClr val="FFFF00"/>
              </a:solidFill>
            </a:endParaRP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arbre, herbe, eau&#10;&#10;Le contenu généré par l’IA peut être incorrect.">
            <a:extLst>
              <a:ext uri="{FF2B5EF4-FFF2-40B4-BE49-F238E27FC236}">
                <a16:creationId xmlns:a16="http://schemas.microsoft.com/office/drawing/2014/main" id="{896B6767-EF82-B2C0-1943-C27E46EF03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2470" y="279000"/>
            <a:ext cx="10247060" cy="6300000"/>
          </a:xfrm>
          <a:prstGeom prst="rect">
            <a:avLst/>
          </a:prstGeom>
          <a:effectLst>
            <a:softEdge rad="635000"/>
          </a:effectLst>
        </p:spPr>
      </p:pic>
      <p:sp>
        <p:nvSpPr>
          <p:cNvPr id="4" name="ZoneTexte 3">
            <a:extLst>
              <a:ext uri="{FF2B5EF4-FFF2-40B4-BE49-F238E27FC236}">
                <a16:creationId xmlns:a16="http://schemas.microsoft.com/office/drawing/2014/main" id="{9635052B-DCB4-0D5D-8C89-0A6550666774}"/>
              </a:ext>
            </a:extLst>
          </p:cNvPr>
          <p:cNvSpPr txBox="1"/>
          <p:nvPr/>
        </p:nvSpPr>
        <p:spPr>
          <a:xfrm>
            <a:off x="4678877" y="6134341"/>
            <a:ext cx="7992094" cy="461665"/>
          </a:xfrm>
          <a:prstGeom prst="rect">
            <a:avLst/>
          </a:prstGeom>
          <a:noFill/>
        </p:spPr>
        <p:txBody>
          <a:bodyPr wrap="square" rtlCol="0">
            <a:spAutoFit/>
          </a:bodyPr>
          <a:lstStyle/>
          <a:p>
            <a:r>
              <a:rPr lang="fr-FR" sz="2400" b="1">
                <a:solidFill>
                  <a:srgbClr val="FFFF00"/>
                </a:solidFill>
              </a:rPr>
              <a:t>Parc Charruyer.</a:t>
            </a:r>
            <a:endParaRPr lang="fr-FR" sz="2400" b="1" dirty="0">
              <a:solidFill>
                <a:srgbClr val="FFFF00"/>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herbe, bâtiment, ciel&#10;&#10;Le contenu généré par l’IA peut être incorrect.">
            <a:extLst>
              <a:ext uri="{FF2B5EF4-FFF2-40B4-BE49-F238E27FC236}">
                <a16:creationId xmlns:a16="http://schemas.microsoft.com/office/drawing/2014/main" id="{CA00607C-6756-5718-9F16-E914B0284E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59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84FA0F7-1818-F995-BB0C-83C8596F1E3E}"/>
              </a:ext>
            </a:extLst>
          </p:cNvPr>
          <p:cNvSpPr txBox="1"/>
          <p:nvPr/>
        </p:nvSpPr>
        <p:spPr>
          <a:xfrm>
            <a:off x="8906494" y="3277590"/>
            <a:ext cx="3016332" cy="1200329"/>
          </a:xfrm>
          <a:prstGeom prst="rect">
            <a:avLst/>
          </a:prstGeom>
          <a:noFill/>
        </p:spPr>
        <p:txBody>
          <a:bodyPr wrap="square" rtlCol="0">
            <a:spAutoFit/>
          </a:bodyPr>
          <a:lstStyle/>
          <a:p>
            <a:r>
              <a:rPr lang="fr-FR" sz="2400" b="1">
                <a:solidFill>
                  <a:srgbClr val="FFFF00"/>
                </a:solidFill>
              </a:rPr>
              <a:t>Villa Fort Louis au parc Franck-Delmas.</a:t>
            </a:r>
            <a:endParaRPr lang="fr-FR" sz="2400" b="1" dirty="0">
              <a:solidFill>
                <a:srgbClr val="FFFF00"/>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arbre, ciel, herbe&#10;&#10;Le contenu généré par l’IA peut être incorrect.">
            <a:extLst>
              <a:ext uri="{FF2B5EF4-FFF2-40B4-BE49-F238E27FC236}">
                <a16:creationId xmlns:a16="http://schemas.microsoft.com/office/drawing/2014/main" id="{7E10A846-9559-9163-0501-D97A414D2D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6777" y="279000"/>
            <a:ext cx="9453712" cy="6300000"/>
          </a:xfrm>
          <a:prstGeom prst="rect">
            <a:avLst/>
          </a:prstGeom>
          <a:effectLst>
            <a:softEdge rad="635000"/>
          </a:effectLst>
        </p:spPr>
      </p:pic>
      <p:sp>
        <p:nvSpPr>
          <p:cNvPr id="4" name="ZoneTexte 3">
            <a:extLst>
              <a:ext uri="{FF2B5EF4-FFF2-40B4-BE49-F238E27FC236}">
                <a16:creationId xmlns:a16="http://schemas.microsoft.com/office/drawing/2014/main" id="{917CED65-188D-407C-218E-0FD1525A1631}"/>
              </a:ext>
            </a:extLst>
          </p:cNvPr>
          <p:cNvSpPr txBox="1"/>
          <p:nvPr/>
        </p:nvSpPr>
        <p:spPr>
          <a:xfrm>
            <a:off x="522515" y="3524002"/>
            <a:ext cx="2565070" cy="830997"/>
          </a:xfrm>
          <a:prstGeom prst="rect">
            <a:avLst/>
          </a:prstGeom>
          <a:noFill/>
        </p:spPr>
        <p:txBody>
          <a:bodyPr wrap="square" rtlCol="0">
            <a:spAutoFit/>
          </a:bodyPr>
          <a:lstStyle/>
          <a:p>
            <a:r>
              <a:rPr lang="fr-FR" sz="2400" b="1">
                <a:solidFill>
                  <a:srgbClr val="FFFF00"/>
                </a:solidFill>
              </a:rPr>
              <a:t>Les allées du Mail.</a:t>
            </a:r>
            <a:endParaRPr lang="fr-FR" sz="2400" b="1" dirty="0">
              <a:solidFill>
                <a:srgbClr val="FFFF00"/>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5" name="Image 4" descr="Une image contenant plein air, eau, ciel, lac&#10;&#10;Le contenu généré par l’IA peut être incorrect.">
            <a:extLst>
              <a:ext uri="{FF2B5EF4-FFF2-40B4-BE49-F238E27FC236}">
                <a16:creationId xmlns:a16="http://schemas.microsoft.com/office/drawing/2014/main" id="{AE885E95-D77C-7B56-F979-77B55D501D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553" y="279000"/>
            <a:ext cx="9762715" cy="6300000"/>
          </a:xfrm>
          <a:prstGeom prst="rect">
            <a:avLst/>
          </a:prstGeom>
          <a:effectLst>
            <a:softEdge rad="635000"/>
          </a:effectLst>
        </p:spPr>
      </p:pic>
      <p:sp>
        <p:nvSpPr>
          <p:cNvPr id="6" name="ZoneTexte 5">
            <a:extLst>
              <a:ext uri="{FF2B5EF4-FFF2-40B4-BE49-F238E27FC236}">
                <a16:creationId xmlns:a16="http://schemas.microsoft.com/office/drawing/2014/main" id="{7C28D81E-4C75-5CAC-DFD5-78C4A8ABC29E}"/>
              </a:ext>
            </a:extLst>
          </p:cNvPr>
          <p:cNvSpPr txBox="1"/>
          <p:nvPr/>
        </p:nvSpPr>
        <p:spPr>
          <a:xfrm>
            <a:off x="10022774" y="3051958"/>
            <a:ext cx="2018805" cy="1938992"/>
          </a:xfrm>
          <a:prstGeom prst="rect">
            <a:avLst/>
          </a:prstGeom>
          <a:noFill/>
        </p:spPr>
        <p:txBody>
          <a:bodyPr wrap="square" rtlCol="0">
            <a:spAutoFit/>
          </a:bodyPr>
          <a:lstStyle/>
          <a:p>
            <a:r>
              <a:rPr lang="fr-FR" sz="2400" b="1">
                <a:solidFill>
                  <a:srgbClr val="FFFF00"/>
                </a:solidFill>
              </a:rPr>
              <a:t>Phare du Bout du Monde, face à la baie de La Rochelle.</a:t>
            </a:r>
            <a:endParaRPr lang="fr-FR" sz="2400" b="1" dirty="0">
              <a:solidFill>
                <a:srgbClr val="FFFF00"/>
              </a:solidFill>
            </a:endParaRP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ciel, sol, bâtiment&#10;&#10;Le contenu généré par l’IA peut être incorrect.">
            <a:extLst>
              <a:ext uri="{FF2B5EF4-FFF2-40B4-BE49-F238E27FC236}">
                <a16:creationId xmlns:a16="http://schemas.microsoft.com/office/drawing/2014/main" id="{1C5326A7-0AC7-3A25-6B1B-466D336CDF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6903" y="279000"/>
            <a:ext cx="10858194" cy="6300000"/>
          </a:xfrm>
          <a:prstGeom prst="rect">
            <a:avLst/>
          </a:prstGeom>
          <a:effectLst>
            <a:softEdge rad="635000"/>
          </a:effectLst>
        </p:spPr>
      </p:pic>
      <p:sp>
        <p:nvSpPr>
          <p:cNvPr id="4" name="ZoneTexte 3">
            <a:extLst>
              <a:ext uri="{FF2B5EF4-FFF2-40B4-BE49-F238E27FC236}">
                <a16:creationId xmlns:a16="http://schemas.microsoft.com/office/drawing/2014/main" id="{2B02C43A-EBFF-E743-3F9E-52CE22B10C21}"/>
              </a:ext>
            </a:extLst>
          </p:cNvPr>
          <p:cNvSpPr txBox="1"/>
          <p:nvPr/>
        </p:nvSpPr>
        <p:spPr>
          <a:xfrm>
            <a:off x="4156364" y="6117335"/>
            <a:ext cx="9357756" cy="461665"/>
          </a:xfrm>
          <a:prstGeom prst="rect">
            <a:avLst/>
          </a:prstGeom>
          <a:noFill/>
        </p:spPr>
        <p:txBody>
          <a:bodyPr wrap="square" rtlCol="0">
            <a:spAutoFit/>
          </a:bodyPr>
          <a:lstStyle/>
          <a:p>
            <a:r>
              <a:rPr lang="fr-FR" sz="2400" b="1">
                <a:solidFill>
                  <a:srgbClr val="FFFF00"/>
                </a:solidFill>
              </a:rPr>
              <a:t>Aquarium La Rochelle.</a:t>
            </a:r>
            <a:endParaRPr lang="fr-FR" sz="2400" b="1" dirty="0">
              <a:solidFill>
                <a:srgbClr val="FFFF00"/>
              </a:solidFill>
            </a:endParaRP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ciel, bâtiment, fenêtre&#10;&#10;Le contenu généré par l’IA peut être incorrect.">
            <a:extLst>
              <a:ext uri="{FF2B5EF4-FFF2-40B4-BE49-F238E27FC236}">
                <a16:creationId xmlns:a16="http://schemas.microsoft.com/office/drawing/2014/main" id="{7C7561FF-4823-4C14-C558-710E3B71EF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7447" y="279000"/>
            <a:ext cx="8832421" cy="6300000"/>
          </a:xfrm>
          <a:prstGeom prst="rect">
            <a:avLst/>
          </a:prstGeom>
          <a:effectLst>
            <a:softEdge rad="635000"/>
          </a:effectLst>
        </p:spPr>
      </p:pic>
      <p:sp>
        <p:nvSpPr>
          <p:cNvPr id="6" name="ZoneTexte 5">
            <a:extLst>
              <a:ext uri="{FF2B5EF4-FFF2-40B4-BE49-F238E27FC236}">
                <a16:creationId xmlns:a16="http://schemas.microsoft.com/office/drawing/2014/main" id="{14559BB8-7F0C-3140-1D75-5CE5C1905EE4}"/>
              </a:ext>
            </a:extLst>
          </p:cNvPr>
          <p:cNvSpPr txBox="1"/>
          <p:nvPr/>
        </p:nvSpPr>
        <p:spPr>
          <a:xfrm>
            <a:off x="855023" y="3322122"/>
            <a:ext cx="2648197" cy="1569660"/>
          </a:xfrm>
          <a:prstGeom prst="rect">
            <a:avLst/>
          </a:prstGeom>
          <a:noFill/>
        </p:spPr>
        <p:txBody>
          <a:bodyPr wrap="square" rtlCol="0">
            <a:spAutoFit/>
          </a:bodyPr>
          <a:lstStyle/>
          <a:p>
            <a:r>
              <a:rPr lang="fr-FR" sz="2400" b="1">
                <a:solidFill>
                  <a:srgbClr val="FFFF00"/>
                </a:solidFill>
              </a:rPr>
              <a:t>Musée du Nouveau Monde, situé dans l'hôtel Fleuriau.</a:t>
            </a:r>
            <a:endParaRPr lang="fr-FR" sz="2400" b="1" dirty="0">
              <a:solidFill>
                <a:srgbClr val="FFFF00"/>
              </a:solidFill>
            </a:endParaRP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bâtiment, plante, cour&#10;&#10;Le contenu généré par l’IA peut être incorrect.">
            <a:extLst>
              <a:ext uri="{FF2B5EF4-FFF2-40B4-BE49-F238E27FC236}">
                <a16:creationId xmlns:a16="http://schemas.microsoft.com/office/drawing/2014/main" id="{8776AAEF-187D-8EE0-A772-8C4471E14D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844"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72592E0A-DD15-DF81-A2C0-00A08E03B762}"/>
              </a:ext>
            </a:extLst>
          </p:cNvPr>
          <p:cNvSpPr txBox="1"/>
          <p:nvPr/>
        </p:nvSpPr>
        <p:spPr>
          <a:xfrm>
            <a:off x="8795844" y="3609960"/>
            <a:ext cx="3158836" cy="830997"/>
          </a:xfrm>
          <a:prstGeom prst="rect">
            <a:avLst/>
          </a:prstGeom>
          <a:noFill/>
        </p:spPr>
        <p:txBody>
          <a:bodyPr wrap="square" rtlCol="0">
            <a:spAutoFit/>
          </a:bodyPr>
          <a:lstStyle/>
          <a:p>
            <a:r>
              <a:rPr lang="fr-FR" sz="2400" b="1">
                <a:solidFill>
                  <a:srgbClr val="FFFF00"/>
                </a:solidFill>
              </a:rPr>
              <a:t>Cloître des Dames blanches.</a:t>
            </a:r>
            <a:endParaRPr lang="fr-FR" sz="2400" b="1" dirty="0">
              <a:solidFill>
                <a:srgbClr val="FFFF00"/>
              </a:solidFill>
            </a:endParaRP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bâtiment, plein air, fenêtre, ciel&#10;&#10;Le contenu généré par l’IA peut être incorrect.">
            <a:extLst>
              <a:ext uri="{FF2B5EF4-FFF2-40B4-BE49-F238E27FC236}">
                <a16:creationId xmlns:a16="http://schemas.microsoft.com/office/drawing/2014/main" id="{A2E194B0-B9F2-3A24-625A-9C8790C02D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4785"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694D091F-761D-7D99-7D95-9258D7596A17}"/>
              </a:ext>
            </a:extLst>
          </p:cNvPr>
          <p:cNvSpPr txBox="1"/>
          <p:nvPr/>
        </p:nvSpPr>
        <p:spPr>
          <a:xfrm>
            <a:off x="273132" y="3429000"/>
            <a:ext cx="3000406" cy="1569660"/>
          </a:xfrm>
          <a:prstGeom prst="rect">
            <a:avLst/>
          </a:prstGeom>
          <a:noFill/>
        </p:spPr>
        <p:txBody>
          <a:bodyPr wrap="square" rtlCol="0">
            <a:spAutoFit/>
          </a:bodyPr>
          <a:lstStyle/>
          <a:p>
            <a:r>
              <a:rPr lang="fr-FR" sz="2400" b="1">
                <a:solidFill>
                  <a:srgbClr val="FFFF00"/>
                </a:solidFill>
              </a:rPr>
              <a:t>Théâtre Verdière, autrefois bâtiments des archives départementales.</a:t>
            </a:r>
            <a:endParaRPr lang="fr-FR" sz="2400" b="1" dirty="0">
              <a:solidFill>
                <a:srgbClr val="FFFF00"/>
              </a:solidFill>
            </a:endParaRP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mur, intérieur, sol, galerie&#10;&#10;Le contenu généré par l’IA peut être incorrect.">
            <a:extLst>
              <a:ext uri="{FF2B5EF4-FFF2-40B4-BE49-F238E27FC236}">
                <a16:creationId xmlns:a16="http://schemas.microsoft.com/office/drawing/2014/main" id="{2588A14D-29F7-9515-97E3-8219AA8F5B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211" y="279000"/>
            <a:ext cx="9453725" cy="6300000"/>
          </a:xfrm>
          <a:prstGeom prst="rect">
            <a:avLst/>
          </a:prstGeom>
          <a:effectLst>
            <a:softEdge rad="635000"/>
          </a:effectLst>
        </p:spPr>
      </p:pic>
      <p:sp>
        <p:nvSpPr>
          <p:cNvPr id="4" name="ZoneTexte 3">
            <a:extLst>
              <a:ext uri="{FF2B5EF4-FFF2-40B4-BE49-F238E27FC236}">
                <a16:creationId xmlns:a16="http://schemas.microsoft.com/office/drawing/2014/main" id="{5FD02F5C-55DE-874A-1F18-4BDADBC55450}"/>
              </a:ext>
            </a:extLst>
          </p:cNvPr>
          <p:cNvSpPr txBox="1"/>
          <p:nvPr/>
        </p:nvSpPr>
        <p:spPr>
          <a:xfrm>
            <a:off x="9464634" y="3752603"/>
            <a:ext cx="2624447" cy="830997"/>
          </a:xfrm>
          <a:prstGeom prst="rect">
            <a:avLst/>
          </a:prstGeom>
          <a:noFill/>
        </p:spPr>
        <p:txBody>
          <a:bodyPr wrap="square" rtlCol="0">
            <a:spAutoFit/>
          </a:bodyPr>
          <a:lstStyle/>
          <a:p>
            <a:r>
              <a:rPr lang="fr-FR" sz="2400" b="1">
                <a:solidFill>
                  <a:srgbClr val="FFFF00"/>
                </a:solidFill>
              </a:rPr>
              <a:t>Porte Maubec, lieu d'exposition.</a:t>
            </a:r>
            <a:endParaRPr lang="fr-FR" sz="2400" b="1" dirty="0">
              <a:solidFill>
                <a:srgbClr val="FFFF00"/>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5" name="Image 4" descr="Une image contenant plein air, Photographie aérienne, Vue plongeante, bâtiment&#10;&#10;Le contenu généré par l’IA peut être incorrect.">
            <a:extLst>
              <a:ext uri="{FF2B5EF4-FFF2-40B4-BE49-F238E27FC236}">
                <a16:creationId xmlns:a16="http://schemas.microsoft.com/office/drawing/2014/main" id="{6A4735EF-9268-0291-25A8-51483AB668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6351" y="279000"/>
            <a:ext cx="11179298" cy="6300000"/>
          </a:xfrm>
          <a:prstGeom prst="rect">
            <a:avLst/>
          </a:prstGeom>
          <a:ln>
            <a:solidFill>
              <a:srgbClr val="FFFF00"/>
            </a:solidFill>
          </a:ln>
          <a:effectLst>
            <a:softEdge rad="635000"/>
          </a:effectLst>
        </p:spPr>
      </p:pic>
      <p:sp>
        <p:nvSpPr>
          <p:cNvPr id="6" name="ZoneTexte 5">
            <a:extLst>
              <a:ext uri="{FF2B5EF4-FFF2-40B4-BE49-F238E27FC236}">
                <a16:creationId xmlns:a16="http://schemas.microsoft.com/office/drawing/2014/main" id="{F5D95B6A-2B50-5AC2-A090-16FE45E9CEDC}"/>
              </a:ext>
            </a:extLst>
          </p:cNvPr>
          <p:cNvSpPr txBox="1"/>
          <p:nvPr/>
        </p:nvSpPr>
        <p:spPr>
          <a:xfrm>
            <a:off x="4120737" y="6235317"/>
            <a:ext cx="8787741" cy="461665"/>
          </a:xfrm>
          <a:prstGeom prst="rect">
            <a:avLst/>
          </a:prstGeom>
          <a:noFill/>
        </p:spPr>
        <p:txBody>
          <a:bodyPr wrap="square" rtlCol="0">
            <a:spAutoFit/>
          </a:bodyPr>
          <a:lstStyle/>
          <a:p>
            <a:r>
              <a:rPr lang="fr-FR" sz="2400" b="1">
                <a:solidFill>
                  <a:srgbClr val="FFFF00"/>
                </a:solidFill>
              </a:rPr>
              <a:t>La rochelle, Le vieux port</a:t>
            </a:r>
            <a:endParaRPr lang="fr-FR" sz="2400" b="1" dirty="0">
              <a:solidFill>
                <a:srgbClr val="FFFF00"/>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bâtiment, ciel, plein air, nuage&#10;&#10;Le contenu généré par l’IA peut être incorrect.">
            <a:extLst>
              <a:ext uri="{FF2B5EF4-FFF2-40B4-BE49-F238E27FC236}">
                <a16:creationId xmlns:a16="http://schemas.microsoft.com/office/drawing/2014/main" id="{BAB84CB6-EB8D-FCC5-CAEF-BAFD7CE081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8804" y="279000"/>
            <a:ext cx="4723524"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A9E2640-30FD-D8C0-03A7-8468F17D83DF}"/>
              </a:ext>
            </a:extLst>
          </p:cNvPr>
          <p:cNvSpPr txBox="1"/>
          <p:nvPr/>
        </p:nvSpPr>
        <p:spPr>
          <a:xfrm>
            <a:off x="961902" y="4629329"/>
            <a:ext cx="2743200" cy="1200329"/>
          </a:xfrm>
          <a:prstGeom prst="rect">
            <a:avLst/>
          </a:prstGeom>
          <a:noFill/>
        </p:spPr>
        <p:txBody>
          <a:bodyPr wrap="square" rtlCol="0">
            <a:spAutoFit/>
          </a:bodyPr>
          <a:lstStyle/>
          <a:p>
            <a:r>
              <a:rPr lang="fr-FR" sz="2400" b="1">
                <a:solidFill>
                  <a:srgbClr val="FFFF00"/>
                </a:solidFill>
              </a:rPr>
              <a:t>La Rochelle, La Genette, Église du Sacré-Coeur.</a:t>
            </a:r>
            <a:endParaRPr lang="fr-FR" sz="2400" b="1" dirty="0">
              <a:solidFill>
                <a:srgbClr val="FFFF00"/>
              </a:solidFill>
            </a:endParaRP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bâtiment, plein air, ciel, nuage&#10;&#10;Le contenu généré par l’IA peut être incorrect.">
            <a:extLst>
              <a:ext uri="{FF2B5EF4-FFF2-40B4-BE49-F238E27FC236}">
                <a16:creationId xmlns:a16="http://schemas.microsoft.com/office/drawing/2014/main" id="{915DB0AF-FC65-6030-E4FC-3DE5ED4558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6928" y="279000"/>
            <a:ext cx="4723527"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EE140D-F07B-1EA2-4584-0B67B4254ED0}"/>
              </a:ext>
            </a:extLst>
          </p:cNvPr>
          <p:cNvSpPr txBox="1"/>
          <p:nvPr/>
        </p:nvSpPr>
        <p:spPr>
          <a:xfrm>
            <a:off x="8467106" y="3429000"/>
            <a:ext cx="3574473" cy="1200329"/>
          </a:xfrm>
          <a:prstGeom prst="rect">
            <a:avLst/>
          </a:prstGeom>
          <a:noFill/>
        </p:spPr>
        <p:txBody>
          <a:bodyPr wrap="square" rtlCol="0">
            <a:spAutoFit/>
          </a:bodyPr>
          <a:lstStyle/>
          <a:p>
            <a:r>
              <a:rPr lang="fr-FR" sz="2400" b="1">
                <a:solidFill>
                  <a:srgbClr val="FFFF00"/>
                </a:solidFill>
              </a:rPr>
              <a:t>Photographed in La Rochelle (Charente-Maritime), France.</a:t>
            </a:r>
            <a:endParaRPr lang="fr-FR" sz="2400" b="1" dirty="0">
              <a:solidFill>
                <a:srgbClr val="FFFF00"/>
              </a:solidFill>
            </a:endParaRP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9" name="Image 8" descr="Une image contenant plafond, intérieur, chaussures, décoration d’intérieur&#10;&#10;Le contenu généré par l’IA peut être incorrect.">
            <a:extLst>
              <a:ext uri="{FF2B5EF4-FFF2-40B4-BE49-F238E27FC236}">
                <a16:creationId xmlns:a16="http://schemas.microsoft.com/office/drawing/2014/main" id="{EB0828A1-FE85-010B-0A8D-00317132F3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388" y="3429000"/>
            <a:ext cx="4275592" cy="2952000"/>
          </a:xfrm>
          <a:prstGeom prst="rect">
            <a:avLst/>
          </a:prstGeom>
          <a:ln w="88900" cap="sq" cmpd="thickThin">
            <a:solidFill>
              <a:srgbClr val="FFFF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F40848C7-B1B1-BE8F-FAF1-474D4E8D67A5}"/>
              </a:ext>
            </a:extLst>
          </p:cNvPr>
          <p:cNvSpPr txBox="1"/>
          <p:nvPr/>
        </p:nvSpPr>
        <p:spPr>
          <a:xfrm>
            <a:off x="270101" y="2967335"/>
            <a:ext cx="5047013" cy="461665"/>
          </a:xfrm>
          <a:prstGeom prst="rect">
            <a:avLst/>
          </a:prstGeom>
          <a:noFill/>
        </p:spPr>
        <p:txBody>
          <a:bodyPr wrap="square" rtlCol="0">
            <a:spAutoFit/>
          </a:bodyPr>
          <a:lstStyle/>
          <a:p>
            <a:r>
              <a:rPr lang="fr-FR" sz="2400" b="1">
                <a:solidFill>
                  <a:srgbClr val="FFFF00"/>
                </a:solidFill>
              </a:rPr>
              <a:t>Le Musée Maritime de la Rochelle</a:t>
            </a:r>
            <a:endParaRPr lang="fr-FR" sz="2400" b="1" dirty="0">
              <a:solidFill>
                <a:srgbClr val="FFFF00"/>
              </a:solidFill>
            </a:endParaRPr>
          </a:p>
        </p:txBody>
      </p:sp>
      <p:pic>
        <p:nvPicPr>
          <p:cNvPr id="12" name="Image 11" descr="Une image contenant plein air, ciel, arbre, nuage&#10;&#10;Le contenu généré par l’IA peut être incorrect.">
            <a:extLst>
              <a:ext uri="{FF2B5EF4-FFF2-40B4-BE49-F238E27FC236}">
                <a16:creationId xmlns:a16="http://schemas.microsoft.com/office/drawing/2014/main" id="{30CCE354-4A1E-B1F9-2779-B370EAD7B7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2022" y="405000"/>
            <a:ext cx="4539877" cy="302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plein air, ciel, bateau, eau&#10;&#10;Le contenu généré par l’IA peut être incorrect.">
            <a:extLst>
              <a:ext uri="{FF2B5EF4-FFF2-40B4-BE49-F238E27FC236}">
                <a16:creationId xmlns:a16="http://schemas.microsoft.com/office/drawing/2014/main" id="{8AB8CB5C-E5FA-8CF5-14D4-306A361D1C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4956" y="441000"/>
            <a:ext cx="4485831" cy="2988000"/>
          </a:xfrm>
          <a:prstGeom prst="rect">
            <a:avLst/>
          </a:prstGeom>
          <a:ln w="88900" cap="sq" cmpd="thickThin">
            <a:solidFill>
              <a:srgbClr val="FFFF00"/>
            </a:solidFill>
            <a:prstDash val="solid"/>
            <a:miter lim="800000"/>
          </a:ln>
          <a:effectLst>
            <a:innerShdw blurRad="76200">
              <a:srgbClr val="000000"/>
            </a:innerShdw>
          </a:effectLst>
        </p:spPr>
      </p:pic>
      <p:pic>
        <p:nvPicPr>
          <p:cNvPr id="6" name="Image 5" descr="Une image contenant plein air, eau, ciel, personne&#10;&#10;Le contenu généré par l’IA peut être incorrect.">
            <a:extLst>
              <a:ext uri="{FF2B5EF4-FFF2-40B4-BE49-F238E27FC236}">
                <a16:creationId xmlns:a16="http://schemas.microsoft.com/office/drawing/2014/main" id="{1B4E350A-4125-B46E-EB34-D55CCFBF45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1215" y="3429000"/>
            <a:ext cx="4425878" cy="295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533666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invertébré, crustacé, huître, fruit de mer&#10;&#10;Le contenu généré par l’IA peut être incorrect.">
            <a:extLst>
              <a:ext uri="{FF2B5EF4-FFF2-40B4-BE49-F238E27FC236}">
                <a16:creationId xmlns:a16="http://schemas.microsoft.com/office/drawing/2014/main" id="{CDFCA4C1-A02D-CA00-041F-E946DFC461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175" y="3429000"/>
            <a:ext cx="4594500" cy="30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A8ACEA9-3DCD-6C4D-34CB-BE7FEB6CE14C}"/>
              </a:ext>
            </a:extLst>
          </p:cNvPr>
          <p:cNvSpPr txBox="1"/>
          <p:nvPr/>
        </p:nvSpPr>
        <p:spPr>
          <a:xfrm>
            <a:off x="149166" y="2867154"/>
            <a:ext cx="5035138" cy="461665"/>
          </a:xfrm>
          <a:prstGeom prst="rect">
            <a:avLst/>
          </a:prstGeom>
          <a:noFill/>
        </p:spPr>
        <p:txBody>
          <a:bodyPr wrap="square" rtlCol="0">
            <a:spAutoFit/>
          </a:bodyPr>
          <a:lstStyle/>
          <a:p>
            <a:r>
              <a:rPr lang="fr-FR" sz="2400" b="1">
                <a:solidFill>
                  <a:srgbClr val="FFFF00"/>
                </a:solidFill>
              </a:rPr>
              <a:t>Les Huîtres de Charente-Maritime</a:t>
            </a:r>
            <a:endParaRPr lang="fr-FR" sz="2400" b="1" dirty="0">
              <a:solidFill>
                <a:srgbClr val="FFFF00"/>
              </a:solidFill>
            </a:endParaRPr>
          </a:p>
        </p:txBody>
      </p:sp>
      <p:pic>
        <p:nvPicPr>
          <p:cNvPr id="5" name="Image 4" descr="Une image contenant plein air, bâtiment, ciel, château&#10;&#10;Le contenu généré par l’IA peut être incorrect.">
            <a:extLst>
              <a:ext uri="{FF2B5EF4-FFF2-40B4-BE49-F238E27FC236}">
                <a16:creationId xmlns:a16="http://schemas.microsoft.com/office/drawing/2014/main" id="{C8B74E71-BA37-CB7A-CDC8-1145177E67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6151" y="405000"/>
            <a:ext cx="4545089" cy="302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arbre, ciel, peinture&#10;&#10;Le contenu généré par l’IA peut être incorrect.">
            <a:extLst>
              <a:ext uri="{FF2B5EF4-FFF2-40B4-BE49-F238E27FC236}">
                <a16:creationId xmlns:a16="http://schemas.microsoft.com/office/drawing/2014/main" id="{BA3DFDCD-3000-D67F-D75D-7C0ECE3AAD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103" y="477000"/>
            <a:ext cx="5246445" cy="295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eau, nuage&#10;&#10;Le contenu généré par l’IA peut être incorrect.">
            <a:extLst>
              <a:ext uri="{FF2B5EF4-FFF2-40B4-BE49-F238E27FC236}">
                <a16:creationId xmlns:a16="http://schemas.microsoft.com/office/drawing/2014/main" id="{7AF995E6-D826-FC75-1C16-9F6E432A33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98987" y="3515161"/>
            <a:ext cx="3924000" cy="290087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eau, plage, arbre&#10;&#10;Le contenu généré par l’IA peut être incorrect.">
            <a:extLst>
              <a:ext uri="{FF2B5EF4-FFF2-40B4-BE49-F238E27FC236}">
                <a16:creationId xmlns:a16="http://schemas.microsoft.com/office/drawing/2014/main" id="{B580C7E6-9451-4E37-0C56-E2488DE8D5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7706" y="3429000"/>
            <a:ext cx="4491638" cy="298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bâtiment, nuage&#10;&#10;Le contenu généré par l’IA peut être incorrect.">
            <a:extLst>
              <a:ext uri="{FF2B5EF4-FFF2-40B4-BE49-F238E27FC236}">
                <a16:creationId xmlns:a16="http://schemas.microsoft.com/office/drawing/2014/main" id="{59EF63D5-7766-A681-81BC-F51F6247B5B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0827" y="392777"/>
            <a:ext cx="4380848" cy="291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5C5FF11A-6992-A661-3F29-E17D608BBC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391" y="500002"/>
            <a:ext cx="4543098" cy="302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bâtiment, nuage&#10;&#10;Le contenu généré par l’IA peut être incorrect.">
            <a:extLst>
              <a:ext uri="{FF2B5EF4-FFF2-40B4-BE49-F238E27FC236}">
                <a16:creationId xmlns:a16="http://schemas.microsoft.com/office/drawing/2014/main" id="{43E1AEE3-47DB-1E66-EBFC-90A5E25A37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2678" y="3429000"/>
            <a:ext cx="4434931" cy="295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ciel, bâtiment, tourisme&#10;&#10;Le contenu généré par l’IA peut être incorrect.">
            <a:extLst>
              <a:ext uri="{FF2B5EF4-FFF2-40B4-BE49-F238E27FC236}">
                <a16:creationId xmlns:a16="http://schemas.microsoft.com/office/drawing/2014/main" id="{E31007C7-7195-D986-9DF9-CD719B9B89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390" y="3429000"/>
            <a:ext cx="4356000" cy="2899463"/>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habits, personne, place de marché, Vente&#10;&#10;Le contenu généré par l’IA peut être incorrect.">
            <a:extLst>
              <a:ext uri="{FF2B5EF4-FFF2-40B4-BE49-F238E27FC236}">
                <a16:creationId xmlns:a16="http://schemas.microsoft.com/office/drawing/2014/main" id="{F04306C8-CE22-5B5E-8EE6-DA5C34D9BD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2679" y="477000"/>
            <a:ext cx="4434931" cy="295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Organisme, Biologie marine, barrière de corail, sous-marin&#10;&#10;Le contenu généré par l’IA peut être incorrect.">
            <a:extLst>
              <a:ext uri="{FF2B5EF4-FFF2-40B4-BE49-F238E27FC236}">
                <a16:creationId xmlns:a16="http://schemas.microsoft.com/office/drawing/2014/main" id="{C007B259-7282-572C-3624-C680D41FC0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1892" y="477000"/>
            <a:ext cx="4434932" cy="295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ciel, plein air, transport, bateau&#10;&#10;Le contenu généré par l’IA peut être incorrect.">
            <a:extLst>
              <a:ext uri="{FF2B5EF4-FFF2-40B4-BE49-F238E27FC236}">
                <a16:creationId xmlns:a16="http://schemas.microsoft.com/office/drawing/2014/main" id="{68D0A99B-B83C-59F8-9F55-470E8F6FDF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1092" y="3429000"/>
            <a:ext cx="4489016" cy="298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nourriture, vaisselle, Restauration rapide, Cuisine&#10;&#10;Le contenu généré par l’IA peut être incorrect.">
            <a:extLst>
              <a:ext uri="{FF2B5EF4-FFF2-40B4-BE49-F238E27FC236}">
                <a16:creationId xmlns:a16="http://schemas.microsoft.com/office/drawing/2014/main" id="{F70181BC-F379-17D8-25C1-4EC7300F69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090" y="2442794"/>
            <a:ext cx="2988000" cy="3985238"/>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vélo, Roue de vélo&#10;&#10;Le contenu généré par l’IA peut être incorrect.">
            <a:extLst>
              <a:ext uri="{FF2B5EF4-FFF2-40B4-BE49-F238E27FC236}">
                <a16:creationId xmlns:a16="http://schemas.microsoft.com/office/drawing/2014/main" id="{D11B4700-6EA1-4855-EE0D-38189263C07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5910" y="430247"/>
            <a:ext cx="5760000" cy="28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A5A8436-FFFD-031D-B0DF-4332D827855C}"/>
              </a:ext>
            </a:extLst>
          </p:cNvPr>
          <p:cNvSpPr txBox="1"/>
          <p:nvPr/>
        </p:nvSpPr>
        <p:spPr>
          <a:xfrm>
            <a:off x="201881" y="959327"/>
            <a:ext cx="5332020" cy="954107"/>
          </a:xfrm>
          <a:prstGeom prst="rect">
            <a:avLst/>
          </a:prstGeom>
          <a:noFill/>
        </p:spPr>
        <p:txBody>
          <a:bodyPr wrap="square" rtlCol="0">
            <a:spAutoFit/>
          </a:bodyPr>
          <a:lstStyle/>
          <a:p>
            <a:r>
              <a:rPr lang="fr-FR" sz="2800" b="1" dirty="0">
                <a:solidFill>
                  <a:srgbClr val="FFFF00"/>
                </a:solidFill>
              </a:rPr>
              <a:t>Lorient Vous A Présenté La Rochelle – Charente - Maritime</a:t>
            </a:r>
          </a:p>
        </p:txBody>
      </p:sp>
      <p:sp>
        <p:nvSpPr>
          <p:cNvPr id="7" name="ZoneTexte 6">
            <a:extLst>
              <a:ext uri="{FF2B5EF4-FFF2-40B4-BE49-F238E27FC236}">
                <a16:creationId xmlns:a16="http://schemas.microsoft.com/office/drawing/2014/main" id="{6487D3C6-0AC3-829A-072A-734B0BFDD6E8}"/>
              </a:ext>
            </a:extLst>
          </p:cNvPr>
          <p:cNvSpPr txBox="1"/>
          <p:nvPr/>
        </p:nvSpPr>
        <p:spPr>
          <a:xfrm>
            <a:off x="3832570" y="3990109"/>
            <a:ext cx="7873340"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1F7764AB-064B-E01A-FBF6-E225C986E68C}"/>
              </a:ext>
            </a:extLst>
          </p:cNvPr>
          <p:cNvSpPr txBox="1"/>
          <p:nvPr/>
        </p:nvSpPr>
        <p:spPr>
          <a:xfrm>
            <a:off x="5652655" y="4863702"/>
            <a:ext cx="4704052"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265</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2025-03-13T09:27:59Z</dcterms:created>
  <dcterms:modified xsi:type="dcterms:W3CDTF">2025-05-21T05:35:40Z</dcterms:modified>
</cp:coreProperties>
</file>