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7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54" autoAdjust="0"/>
    <p:restoredTop sz="94660"/>
  </p:normalViewPr>
  <p:slideViewPr>
    <p:cSldViewPr snapToGrid="0">
      <p:cViewPr varScale="1">
        <p:scale>
          <a:sx n="63" d="100"/>
          <a:sy n="63" d="100"/>
        </p:scale>
        <p:origin x="36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A72C1-9248-40D2-98B8-C01CBEE843DA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01867-AAE5-4C27-8F7A-E346DC6D31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001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A01867-AAE5-4C27-8F7A-E346DC6D311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036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statue, personne&#10;&#10;Le contenu généré par l’IA peut être incorrect.">
            <a:extLst>
              <a:ext uri="{FF2B5EF4-FFF2-40B4-BE49-F238E27FC236}">
                <a16:creationId xmlns:a16="http://schemas.microsoft.com/office/drawing/2014/main" id="{68ADD09E-60A0-C9C5-C3B4-3C0CA6E585C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59" y="193656"/>
            <a:ext cx="9453706" cy="63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DAACA7-B899-F7E6-6AC3-E5F94D253616}"/>
              </a:ext>
            </a:extLst>
          </p:cNvPr>
          <p:cNvSpPr txBox="1"/>
          <p:nvPr/>
        </p:nvSpPr>
        <p:spPr>
          <a:xfrm>
            <a:off x="2454235" y="364344"/>
            <a:ext cx="5272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Provence N°2 et Fin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41A0D08-94CA-C16B-990B-F9F0286DBD80}"/>
              </a:ext>
            </a:extLst>
          </p:cNvPr>
          <p:cNvSpPr txBox="1"/>
          <p:nvPr/>
        </p:nvSpPr>
        <p:spPr>
          <a:xfrm>
            <a:off x="9912096" y="1518136"/>
            <a:ext cx="2279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Santons religieux représentant les trois Rois mages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6D6F463-7CD1-9118-E6D3-F3BB7FEFA018}"/>
              </a:ext>
            </a:extLst>
          </p:cNvPr>
          <p:cNvSpPr txBox="1"/>
          <p:nvPr/>
        </p:nvSpPr>
        <p:spPr>
          <a:xfrm>
            <a:off x="9774341" y="4739699"/>
            <a:ext cx="2279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 En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Manuel merci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  <p:sndAc>
          <p:stSnd loop="1">
            <p:snd r:embed="rId2" name="LES MARCHES DE PROVENCE ( Louis Amade  Gilbert Bécaud ).wav"/>
          </p:stSnd>
        </p:sndAc>
      </p:transition>
    </mc:Choice>
    <mc:Fallback xmlns="">
      <p:transition spd="slow">
        <p:fade/>
        <p:sndAc>
          <p:stSnd loop="1">
            <p:snd r:embed="rId4" name="LES MARCHES DE PROVENCE ( Louis Amade  Gilbert Bécaud 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ciel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20E1BD2A-4CEF-F1AE-BA1D-A30057ACF1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081" y="1558716"/>
            <a:ext cx="4800000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FC6BC1-CCC7-DF10-0B22-B2366FAEF0F9}"/>
              </a:ext>
            </a:extLst>
          </p:cNvPr>
          <p:cNvSpPr txBox="1"/>
          <p:nvPr/>
        </p:nvSpPr>
        <p:spPr>
          <a:xfrm>
            <a:off x="617521" y="5299284"/>
            <a:ext cx="4389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des Pénitents Blancs, église Saint-Vincent et place ponctuée de cyprès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A242D30-4164-7830-2B3D-36C74F966A12}"/>
              </a:ext>
            </a:extLst>
          </p:cNvPr>
          <p:cNvSpPr txBox="1"/>
          <p:nvPr/>
        </p:nvSpPr>
        <p:spPr>
          <a:xfrm>
            <a:off x="5202622" y="612844"/>
            <a:ext cx="67299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Comme pour tout territoire disposant d'institutions politiques, les délimitations géographiques de la Provence ont évolué avec le temps. Elle est délimitée au sud par la mer Méditerranée, à l'ouest par le Rhône[5], au nord par la Drôme provençale, Grignan, le Tricastin, Saint-Paul-Trois-Châteaux et Nyons et à l'est par les frontières alpines[6] de la région Provence-Alpes-Côte d'Azur. Les évolutions géographiques de la Provence ont pour effet de la réduire essentiellement aux actuels départements des Bouches-du-Rhône, du Var, des Alpes-de-Haute-Provence et à quelques communes des Alpes-Maritimes, du Vaucluse et des Hautes-Alpes[7]</a:t>
            </a:r>
          </a:p>
        </p:txBody>
      </p:sp>
    </p:spTree>
    <p:extLst>
      <p:ext uri="{BB962C8B-B14F-4D97-AF65-F5344CB8AC3E}">
        <p14:creationId xmlns:p14="http://schemas.microsoft.com/office/powerpoint/2010/main" val="8432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inture, intérieur&#10;&#10;Le contenu généré par l’IA peut être incorrect.">
            <a:extLst>
              <a:ext uri="{FF2B5EF4-FFF2-40B4-BE49-F238E27FC236}">
                <a16:creationId xmlns:a16="http://schemas.microsoft.com/office/drawing/2014/main" id="{163321FD-F1F2-6D86-312F-D10301ABB4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3843" y="279000"/>
            <a:ext cx="840262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1A7EB4-3C1E-9C54-6913-790C68DD6BFC}"/>
              </a:ext>
            </a:extLst>
          </p:cNvPr>
          <p:cNvSpPr txBox="1"/>
          <p:nvPr/>
        </p:nvSpPr>
        <p:spPr>
          <a:xfrm>
            <a:off x="134112" y="3429000"/>
            <a:ext cx="31197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partie de cartes de Marcel Pagnol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groupe&#10;&#10;Le contenu généré par l’IA peut être incorrect.">
            <a:extLst>
              <a:ext uri="{FF2B5EF4-FFF2-40B4-BE49-F238E27FC236}">
                <a16:creationId xmlns:a16="http://schemas.microsoft.com/office/drawing/2014/main" id="{FA5629CB-2C04-44BB-0F7E-C30BEC8C99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58" y="279000"/>
            <a:ext cx="945369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55499C-ACEE-3FB8-3D3B-0EBFE07A023F}"/>
              </a:ext>
            </a:extLst>
          </p:cNvPr>
          <p:cNvSpPr txBox="1"/>
          <p:nvPr/>
        </p:nvSpPr>
        <p:spPr>
          <a:xfrm>
            <a:off x="9855552" y="3316224"/>
            <a:ext cx="218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Célébrités du cinéma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Danse, chaussures&#10;&#10;Le contenu généré par l’IA peut être incorrect.">
            <a:extLst>
              <a:ext uri="{FF2B5EF4-FFF2-40B4-BE49-F238E27FC236}">
                <a16:creationId xmlns:a16="http://schemas.microsoft.com/office/drawing/2014/main" id="{AF30C43E-88F7-D74D-AB22-AFDB2B1F2E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3081" y="279000"/>
            <a:ext cx="584009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2A9DC4-EA94-F9E9-C4E5-B6344A74068D}"/>
              </a:ext>
            </a:extLst>
          </p:cNvPr>
          <p:cNvSpPr txBox="1"/>
          <p:nvPr/>
        </p:nvSpPr>
        <p:spPr>
          <a:xfrm>
            <a:off x="304800" y="3169920"/>
            <a:ext cx="29782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Deux comtadines en costume traditionnel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nourriture, ustensile de cuisine, repas&#10;&#10;Le contenu généré par l’IA peut être incorrect.">
            <a:extLst>
              <a:ext uri="{FF2B5EF4-FFF2-40B4-BE49-F238E27FC236}">
                <a16:creationId xmlns:a16="http://schemas.microsoft.com/office/drawing/2014/main" id="{A2A9F479-0A2F-EB59-2719-B711593FD6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659" y="278999"/>
            <a:ext cx="7555468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9A14972-FE56-622D-5200-71786B48F6E0}"/>
              </a:ext>
            </a:extLst>
          </p:cNvPr>
          <p:cNvSpPr txBox="1"/>
          <p:nvPr/>
        </p:nvSpPr>
        <p:spPr>
          <a:xfrm>
            <a:off x="9387840" y="3198167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Bouillabaisse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 en verre, boisson, boisson alcoolisée, intérieur&#10;&#10;Le contenu généré par l’IA peut être incorrect.">
            <a:extLst>
              <a:ext uri="{FF2B5EF4-FFF2-40B4-BE49-F238E27FC236}">
                <a16:creationId xmlns:a16="http://schemas.microsoft.com/office/drawing/2014/main" id="{2517ACBE-A2D6-22F3-3D9B-A90B16105E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403E7D-A889-87F5-2EEB-7128B6C5860F}"/>
              </a:ext>
            </a:extLst>
          </p:cNvPr>
          <p:cNvSpPr txBox="1"/>
          <p:nvPr/>
        </p:nvSpPr>
        <p:spPr>
          <a:xfrm>
            <a:off x="1292352" y="3550920"/>
            <a:ext cx="3218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AOC côtes-de-provence rosé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ac, eau, bâtiment&#10;&#10;Le contenu généré par l’IA peut être incorrect.">
            <a:extLst>
              <a:ext uri="{FF2B5EF4-FFF2-40B4-BE49-F238E27FC236}">
                <a16:creationId xmlns:a16="http://schemas.microsoft.com/office/drawing/2014/main" id="{F6F72730-7918-13C7-8837-FF953FB53E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32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8B1A98-A77D-2C7C-E20C-DFD714EBCDBE}"/>
              </a:ext>
            </a:extLst>
          </p:cNvPr>
          <p:cNvSpPr txBox="1"/>
          <p:nvPr/>
        </p:nvSpPr>
        <p:spPr>
          <a:xfrm>
            <a:off x="8960832" y="3429000"/>
            <a:ext cx="3231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Palais du Pharo à Marseille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B61E83DF-E718-0FA0-9873-27B9A290F7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0C3003-F4B2-B4E8-CCD6-44677A20AD9A}"/>
              </a:ext>
            </a:extLst>
          </p:cNvPr>
          <p:cNvSpPr txBox="1"/>
          <p:nvPr/>
        </p:nvSpPr>
        <p:spPr>
          <a:xfrm>
            <a:off x="759390" y="3587497"/>
            <a:ext cx="3413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Notre-Dame-de-la-Garde à Marseille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Le contenu généré par l’IA peut être incorrect.">
            <a:extLst>
              <a:ext uri="{FF2B5EF4-FFF2-40B4-BE49-F238E27FC236}">
                <a16:creationId xmlns:a16="http://schemas.microsoft.com/office/drawing/2014/main" id="{AF24E1B1-CE0C-DB53-AB19-D9C08FC11D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50" y="279000"/>
            <a:ext cx="945369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09CB48-8295-4A85-C6A7-5A02A08F25BF}"/>
              </a:ext>
            </a:extLst>
          </p:cNvPr>
          <p:cNvSpPr txBox="1"/>
          <p:nvPr/>
        </p:nvSpPr>
        <p:spPr>
          <a:xfrm>
            <a:off x="9867744" y="2987040"/>
            <a:ext cx="23242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Cabanon de Paul Cézanne dans les carrières de Bibémus.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iel, plein air&#10;&#10;Le contenu généré par l’IA peut être incorrect.">
            <a:extLst>
              <a:ext uri="{FF2B5EF4-FFF2-40B4-BE49-F238E27FC236}">
                <a16:creationId xmlns:a16="http://schemas.microsoft.com/office/drawing/2014/main" id="{C1EFC7BC-C3CC-8F78-927F-1A018A52BA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4627" y="279000"/>
            <a:ext cx="427480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6150D7-4456-5BF3-71DB-1C479A21F175}"/>
              </a:ext>
            </a:extLst>
          </p:cNvPr>
          <p:cNvSpPr txBox="1"/>
          <p:nvPr/>
        </p:nvSpPr>
        <p:spPr>
          <a:xfrm>
            <a:off x="487680" y="3429000"/>
            <a:ext cx="3572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Tartarin de Tarascon, héros d'Alphonse Daudet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arche&#10;&#10;Le contenu généré par l’IA peut être incorrect.">
            <a:extLst>
              <a:ext uri="{FF2B5EF4-FFF2-40B4-BE49-F238E27FC236}">
                <a16:creationId xmlns:a16="http://schemas.microsoft.com/office/drawing/2014/main" id="{04341D5C-C627-4ECB-92B7-FB0CA4E641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386" y="279000"/>
            <a:ext cx="933330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B687CC-E0FA-5693-5AF3-C7DD96B96FFE}"/>
              </a:ext>
            </a:extLst>
          </p:cNvPr>
          <p:cNvSpPr txBox="1"/>
          <p:nvPr/>
        </p:nvSpPr>
        <p:spPr>
          <a:xfrm>
            <a:off x="9741689" y="2670048"/>
            <a:ext cx="245031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Cloître de Silvacane, haut lieu de la musique baroque pendant le Festival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plein air, paysage, eau&#10;&#10;Le contenu généré par l’IA peut être incorrect.">
            <a:extLst>
              <a:ext uri="{FF2B5EF4-FFF2-40B4-BE49-F238E27FC236}">
                <a16:creationId xmlns:a16="http://schemas.microsoft.com/office/drawing/2014/main" id="{E34C80C6-2E10-46BD-2B0F-6942D33A96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672" y="646262"/>
            <a:ext cx="4655934" cy="291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8CF3D02-86A1-F15D-56C2-1DEFA0B6D7C4}"/>
              </a:ext>
            </a:extLst>
          </p:cNvPr>
          <p:cNvSpPr txBox="1"/>
          <p:nvPr/>
        </p:nvSpPr>
        <p:spPr>
          <a:xfrm>
            <a:off x="1402080" y="3562262"/>
            <a:ext cx="459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calanque d’En-Vau</a:t>
            </a:r>
            <a:endParaRPr lang="fr-FR" sz="2400" b="1" dirty="0"/>
          </a:p>
        </p:txBody>
      </p:sp>
      <p:pic>
        <p:nvPicPr>
          <p:cNvPr id="8" name="Image 7" descr="Une image contenant plein air, arbre, ciel, paysage&#10;&#10;Le contenu généré par l’IA peut être incorrect.">
            <a:extLst>
              <a:ext uri="{FF2B5EF4-FFF2-40B4-BE49-F238E27FC236}">
                <a16:creationId xmlns:a16="http://schemas.microsoft.com/office/drawing/2014/main" id="{86AC7BCC-A309-C12A-94DD-A84ACEB0F1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9328" y="3282695"/>
            <a:ext cx="4428000" cy="2952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6694804-DE0C-FDAD-0668-6C49CF71AE7B}"/>
              </a:ext>
            </a:extLst>
          </p:cNvPr>
          <p:cNvSpPr txBox="1"/>
          <p:nvPr/>
        </p:nvSpPr>
        <p:spPr>
          <a:xfrm>
            <a:off x="6959328" y="2807207"/>
            <a:ext cx="4937760" cy="475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sur le village de Gordes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Le contenu généré par l’IA peut être incorrect.">
            <a:extLst>
              <a:ext uri="{FF2B5EF4-FFF2-40B4-BE49-F238E27FC236}">
                <a16:creationId xmlns:a16="http://schemas.microsoft.com/office/drawing/2014/main" id="{A63204B0-7F23-C4C5-4F86-F773AD1D2A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321" y="3429000"/>
            <a:ext cx="4490738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772484-FFF1-BE5C-39BB-2F285DA1E9E8}"/>
              </a:ext>
            </a:extLst>
          </p:cNvPr>
          <p:cNvSpPr txBox="1"/>
          <p:nvPr/>
        </p:nvSpPr>
        <p:spPr>
          <a:xfrm>
            <a:off x="1280160" y="2967335"/>
            <a:ext cx="4486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Port-Grimaud dans le Var</a:t>
            </a:r>
            <a:endParaRPr lang="fr-FR" sz="2400" b="1" dirty="0"/>
          </a:p>
        </p:txBody>
      </p:sp>
      <p:pic>
        <p:nvPicPr>
          <p:cNvPr id="8" name="Image 7" descr="Une image contenant plein air, nature, nuage, montagne&#10;&#10;Le contenu généré par l’IA peut être incorrect.">
            <a:extLst>
              <a:ext uri="{FF2B5EF4-FFF2-40B4-BE49-F238E27FC236}">
                <a16:creationId xmlns:a16="http://schemas.microsoft.com/office/drawing/2014/main" id="{D190E7DE-8FE2-9103-D064-36D9CAC566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2943" y="499946"/>
            <a:ext cx="4544854" cy="3024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0EC7A7B-4AAA-1003-9B51-D9BD63402ED3}"/>
              </a:ext>
            </a:extLst>
          </p:cNvPr>
          <p:cNvSpPr txBox="1"/>
          <p:nvPr/>
        </p:nvSpPr>
        <p:spPr>
          <a:xfrm>
            <a:off x="7510272" y="3523946"/>
            <a:ext cx="4803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lac de Serre </a:t>
            </a:r>
            <a:r>
              <a:rPr lang="fr-FR" sz="2400" b="1" dirty="0" err="1"/>
              <a:t>Ponçon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ue plongeante, bâtiment&#10;&#10;Le contenu généré par l’IA peut être incorrect.">
            <a:extLst>
              <a:ext uri="{FF2B5EF4-FFF2-40B4-BE49-F238E27FC236}">
                <a16:creationId xmlns:a16="http://schemas.microsoft.com/office/drawing/2014/main" id="{BA9CC5B8-585A-0DB9-BE7B-C9437A6C01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057" y="597457"/>
            <a:ext cx="4540445" cy="30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BC040E-041E-8540-77AE-94F4EF7BE000}"/>
              </a:ext>
            </a:extLst>
          </p:cNvPr>
          <p:cNvSpPr txBox="1"/>
          <p:nvPr/>
        </p:nvSpPr>
        <p:spPr>
          <a:xfrm>
            <a:off x="1586752" y="3621457"/>
            <a:ext cx="4935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arènes d’Arles</a:t>
            </a:r>
            <a:endParaRPr lang="fr-FR" sz="2400" b="1" dirty="0"/>
          </a:p>
        </p:txBody>
      </p:sp>
      <p:pic>
        <p:nvPicPr>
          <p:cNvPr id="6" name="Image 5" descr="Une image contenant plein air, ciel, bateau, eau&#10;&#10;Le contenu généré par l’IA peut être incorrect.">
            <a:extLst>
              <a:ext uri="{FF2B5EF4-FFF2-40B4-BE49-F238E27FC236}">
                <a16:creationId xmlns:a16="http://schemas.microsoft.com/office/drawing/2014/main" id="{3BDEB8A1-E10C-4E30-431E-70F2EA55D5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6943" y="3236543"/>
            <a:ext cx="4428000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E846B6F-03F3-F9BA-BFE1-72A0675A8245}"/>
              </a:ext>
            </a:extLst>
          </p:cNvPr>
          <p:cNvSpPr txBox="1"/>
          <p:nvPr/>
        </p:nvSpPr>
        <p:spPr>
          <a:xfrm>
            <a:off x="6749278" y="2705091"/>
            <a:ext cx="5123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Vallon des Auffes à Marseille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arbre&#10;&#10;Le contenu généré par l’IA peut être incorrect.">
            <a:extLst>
              <a:ext uri="{FF2B5EF4-FFF2-40B4-BE49-F238E27FC236}">
                <a16:creationId xmlns:a16="http://schemas.microsoft.com/office/drawing/2014/main" id="{AA5301C7-E9CC-5EEA-C24D-21F472746A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029" y="3227294"/>
            <a:ext cx="4482000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1D78EC-4642-B19E-710C-24566A2804D1}"/>
              </a:ext>
            </a:extLst>
          </p:cNvPr>
          <p:cNvSpPr txBox="1"/>
          <p:nvPr/>
        </p:nvSpPr>
        <p:spPr>
          <a:xfrm>
            <a:off x="502024" y="2765629"/>
            <a:ext cx="55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Promenade des Anglais à Nice</a:t>
            </a:r>
          </a:p>
        </p:txBody>
      </p:sp>
      <p:pic>
        <p:nvPicPr>
          <p:cNvPr id="6" name="Image 5" descr="Une image contenant plein air, paysage, nuage, ciel&#10;&#10;Le contenu généré par l’IA peut être incorrect.">
            <a:extLst>
              <a:ext uri="{FF2B5EF4-FFF2-40B4-BE49-F238E27FC236}">
                <a16:creationId xmlns:a16="http://schemas.microsoft.com/office/drawing/2014/main" id="{40C75519-B33B-2EB5-3514-E342F9526D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9109" y="620154"/>
            <a:ext cx="4544862" cy="3024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176E30-A942-FFD5-7E61-73F76C6C4339}"/>
              </a:ext>
            </a:extLst>
          </p:cNvPr>
          <p:cNvSpPr txBox="1"/>
          <p:nvPr/>
        </p:nvSpPr>
        <p:spPr>
          <a:xfrm>
            <a:off x="7514909" y="3644154"/>
            <a:ext cx="4829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Moustiers-Sainte-Marie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arbre&#10;&#10;Le contenu généré par l’IA peut être incorrect.">
            <a:extLst>
              <a:ext uri="{FF2B5EF4-FFF2-40B4-BE49-F238E27FC236}">
                <a16:creationId xmlns:a16="http://schemas.microsoft.com/office/drawing/2014/main" id="{C228028F-6F55-3C58-2501-296284F7E8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155" y="694531"/>
            <a:ext cx="5796000" cy="290099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7B8AFC-ECC6-93AE-CE34-B286CB4A697E}"/>
              </a:ext>
            </a:extLst>
          </p:cNvPr>
          <p:cNvSpPr txBox="1"/>
          <p:nvPr/>
        </p:nvSpPr>
        <p:spPr>
          <a:xfrm>
            <a:off x="1694049" y="3595522"/>
            <a:ext cx="6159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Colorado de Rustrel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AD11B2C7-D32E-FC1A-9FAC-F9ACB70CEDC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4957" y="3262478"/>
            <a:ext cx="4422888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aysage, ciel, maison&#10;&#10;Le contenu généré par l’IA peut être incorrect.">
            <a:extLst>
              <a:ext uri="{FF2B5EF4-FFF2-40B4-BE49-F238E27FC236}">
                <a16:creationId xmlns:a16="http://schemas.microsoft.com/office/drawing/2014/main" id="{023982A4-3B5E-4BE5-79B9-DB64DEBD37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333" y="1917000"/>
            <a:ext cx="6912000" cy="3024000"/>
          </a:xfrm>
          <a:prstGeom prst="rect">
            <a:avLst/>
          </a:prstGeom>
        </p:spPr>
      </p:pic>
      <p:pic>
        <p:nvPicPr>
          <p:cNvPr id="7" name="Image 6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7F8585A7-577A-D7FC-F7C6-3B8E6140E4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2667" y="1304364"/>
            <a:ext cx="4212000" cy="456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leur, paysage&#10;&#10;Le contenu généré par l’IA peut être incorrect.">
            <a:extLst>
              <a:ext uri="{FF2B5EF4-FFF2-40B4-BE49-F238E27FC236}">
                <a16:creationId xmlns:a16="http://schemas.microsoft.com/office/drawing/2014/main" id="{B0412073-D87A-355A-CE23-A8E703DFE2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0" y="3429000"/>
            <a:ext cx="6048000" cy="3024000"/>
          </a:xfrm>
          <a:prstGeom prst="rect">
            <a:avLst/>
          </a:prstGeom>
        </p:spPr>
      </p:pic>
      <p:pic>
        <p:nvPicPr>
          <p:cNvPr id="5" name="Image 4" descr="Une image contenant plante, bâtiment, plein air, violet&#10;&#10;Le contenu généré par l’IA peut être incorrect.">
            <a:extLst>
              <a:ext uri="{FF2B5EF4-FFF2-40B4-BE49-F238E27FC236}">
                <a16:creationId xmlns:a16="http://schemas.microsoft.com/office/drawing/2014/main" id="{6B9A2E6D-80E9-DC65-8BAE-68093E9170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549" y="405000"/>
            <a:ext cx="4542771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ol&#10;&#10;Le contenu généré par l’IA peut être incorrect.">
            <a:extLst>
              <a:ext uri="{FF2B5EF4-FFF2-40B4-BE49-F238E27FC236}">
                <a16:creationId xmlns:a16="http://schemas.microsoft.com/office/drawing/2014/main" id="{CB0A7DAD-4210-72BA-E488-75E63A1F75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855" y="645795"/>
            <a:ext cx="4483106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76D261-53A0-0897-D4D2-20D0F31080DC}"/>
              </a:ext>
            </a:extLst>
          </p:cNvPr>
          <p:cNvSpPr txBox="1"/>
          <p:nvPr/>
        </p:nvSpPr>
        <p:spPr>
          <a:xfrm>
            <a:off x="1795202" y="3633795"/>
            <a:ext cx="5279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L’Isle-sur-la-Sorgue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marché, Aliments naturels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1B766C26-A82D-3BD4-FF38-7A427B5C71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7231" y="3282347"/>
            <a:ext cx="3734416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AF8E22C-53E1-D3FC-DBFE-9BDE2FCBE79F}"/>
              </a:ext>
            </a:extLst>
          </p:cNvPr>
          <p:cNvSpPr txBox="1"/>
          <p:nvPr/>
        </p:nvSpPr>
        <p:spPr>
          <a:xfrm>
            <a:off x="7888224" y="2820682"/>
            <a:ext cx="4547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Saint –Rémy De Provence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503D67D-EC05-1EC8-AF7C-C7A16A8DEC8F}"/>
              </a:ext>
            </a:extLst>
          </p:cNvPr>
          <p:cNvSpPr txBox="1"/>
          <p:nvPr/>
        </p:nvSpPr>
        <p:spPr>
          <a:xfrm>
            <a:off x="6315456" y="587653"/>
            <a:ext cx="587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L’Isle-sur-la-Sorgue</a:t>
            </a:r>
            <a:endParaRPr lang="fr-F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transport&#10;&#10;Le contenu généré par l’IA peut être incorrect.">
            <a:extLst>
              <a:ext uri="{FF2B5EF4-FFF2-40B4-BE49-F238E27FC236}">
                <a16:creationId xmlns:a16="http://schemas.microsoft.com/office/drawing/2014/main" id="{2D122C22-90F2-1330-1A52-83D04F2D99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792" y="3209544"/>
            <a:ext cx="3734416" cy="2988000"/>
          </a:xfrm>
          <a:prstGeom prst="rect">
            <a:avLst/>
          </a:prstGeom>
        </p:spPr>
      </p:pic>
      <p:pic>
        <p:nvPicPr>
          <p:cNvPr id="5" name="Image 4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B9B45914-512B-336D-36BA-B1BED4A119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9461" y="648833"/>
            <a:ext cx="3734378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5A400C4-97AB-AF76-A301-4A8C4C2B2AE8}"/>
              </a:ext>
            </a:extLst>
          </p:cNvPr>
          <p:cNvSpPr txBox="1"/>
          <p:nvPr/>
        </p:nvSpPr>
        <p:spPr>
          <a:xfrm>
            <a:off x="5264386" y="2982925"/>
            <a:ext cx="7930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chemeClr val="bg1"/>
                </a:solidFill>
              </a:rPr>
              <a:t> Gordes</a:t>
            </a:r>
            <a:endParaRPr lang="fr-FR" sz="3200" b="1" dirty="0">
              <a:solidFill>
                <a:schemeClr val="bg1"/>
              </a:solidFill>
            </a:endParaRPr>
          </a:p>
        </p:txBody>
      </p:sp>
      <p:pic>
        <p:nvPicPr>
          <p:cNvPr id="4" name="Image 3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A852D61E-3198-67AB-C61C-1BC198B7E9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562" y="628496"/>
            <a:ext cx="3984000" cy="2988000"/>
          </a:xfrm>
          <a:prstGeom prst="rect">
            <a:avLst/>
          </a:prstGeom>
        </p:spPr>
      </p:pic>
      <p:pic>
        <p:nvPicPr>
          <p:cNvPr id="6" name="Image 5" descr="Une image contenant arbre, plein air, ciel, maison&#10;&#10;Le contenu généré par l’IA peut être incorrect.">
            <a:extLst>
              <a:ext uri="{FF2B5EF4-FFF2-40B4-BE49-F238E27FC236}">
                <a16:creationId xmlns:a16="http://schemas.microsoft.com/office/drawing/2014/main" id="{5CCA4635-F4B4-043E-9AAC-9898942545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5566" y="3306715"/>
            <a:ext cx="3882872" cy="29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arbre, paysage, ciel&#10;&#10;Le contenu généré par l’IA peut être incorrect.">
            <a:extLst>
              <a:ext uri="{FF2B5EF4-FFF2-40B4-BE49-F238E27FC236}">
                <a16:creationId xmlns:a16="http://schemas.microsoft.com/office/drawing/2014/main" id="{CC3DF45E-B104-2F21-E079-199DFC3C3C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906" y="3230961"/>
            <a:ext cx="4403693" cy="3024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BB1777E-CFCD-F641-6908-E68141B70627}"/>
              </a:ext>
            </a:extLst>
          </p:cNvPr>
          <p:cNvSpPr txBox="1"/>
          <p:nvPr/>
        </p:nvSpPr>
        <p:spPr>
          <a:xfrm>
            <a:off x="1984917" y="2750926"/>
            <a:ext cx="5627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Ramatuelle</a:t>
            </a:r>
            <a:endParaRPr lang="fr-FR" sz="2400" b="1" dirty="0"/>
          </a:p>
        </p:txBody>
      </p:sp>
      <p:pic>
        <p:nvPicPr>
          <p:cNvPr id="10" name="Image 9" descr="Une image contenant plein air, nature, paysage, ciel&#10;&#10;Le contenu généré par l’IA peut être incorrect.">
            <a:extLst>
              <a:ext uri="{FF2B5EF4-FFF2-40B4-BE49-F238E27FC236}">
                <a16:creationId xmlns:a16="http://schemas.microsoft.com/office/drawing/2014/main" id="{C4583637-0CF2-1CD0-5A22-A1557E3C43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9189" y="619761"/>
            <a:ext cx="4365905" cy="29160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07E7FC41-1E06-9A41-FC43-7C664A291B67}"/>
              </a:ext>
            </a:extLst>
          </p:cNvPr>
          <p:cNvSpPr txBox="1"/>
          <p:nvPr/>
        </p:nvSpPr>
        <p:spPr>
          <a:xfrm>
            <a:off x="8180832" y="3535761"/>
            <a:ext cx="4779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Village d’Èze</a:t>
            </a: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eau&#10;&#10;Le contenu généré par l’IA peut être incorrect.">
            <a:extLst>
              <a:ext uri="{FF2B5EF4-FFF2-40B4-BE49-F238E27FC236}">
                <a16:creationId xmlns:a16="http://schemas.microsoft.com/office/drawing/2014/main" id="{A92D130F-D052-F251-3FCB-567FCC7CAF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223" y="560904"/>
            <a:ext cx="4477241" cy="298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F5F0B6A-1688-4920-12AB-CEF5A72CF4F8}"/>
              </a:ext>
            </a:extLst>
          </p:cNvPr>
          <p:cNvSpPr txBox="1"/>
          <p:nvPr/>
        </p:nvSpPr>
        <p:spPr>
          <a:xfrm>
            <a:off x="329184" y="3548904"/>
            <a:ext cx="6388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Presqu’île De Saint Jean Cap Ferra</a:t>
            </a:r>
          </a:p>
        </p:txBody>
      </p:sp>
      <p:pic>
        <p:nvPicPr>
          <p:cNvPr id="10" name="Image 9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6DC3E2C6-C2D6-6609-0F06-A04E8BF867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3911" y="735854"/>
            <a:ext cx="4495800" cy="56261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DF44E561-C4BF-9838-B7CF-BD5A8F6E22EF}"/>
              </a:ext>
            </a:extLst>
          </p:cNvPr>
          <p:cNvSpPr txBox="1"/>
          <p:nvPr/>
        </p:nvSpPr>
        <p:spPr>
          <a:xfrm>
            <a:off x="6564707" y="182880"/>
            <a:ext cx="5474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Les ruelles des Beaux-de-Provence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aysage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9741D640-9BC1-401D-47F7-3585686270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40" y="1944624"/>
            <a:ext cx="7444534" cy="2988000"/>
          </a:xfrm>
          <a:prstGeom prst="rect">
            <a:avLst/>
          </a:prstGeom>
        </p:spPr>
      </p:pic>
      <p:pic>
        <p:nvPicPr>
          <p:cNvPr id="8" name="Image 7" descr="Une image contenant paysage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7A977864-DD1F-E6F6-8E05-C40B441D0B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7960" y="1215000"/>
            <a:ext cx="2952000" cy="4428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3E10928-25A1-B538-9772-87FD40DD7FFD}"/>
              </a:ext>
            </a:extLst>
          </p:cNvPr>
          <p:cNvSpPr txBox="1"/>
          <p:nvPr/>
        </p:nvSpPr>
        <p:spPr>
          <a:xfrm>
            <a:off x="3901464" y="5058225"/>
            <a:ext cx="7778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Baux de Provence</a:t>
            </a: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8B1B55D3-3F69-8C53-10CB-EBA3322B47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712" y="624840"/>
            <a:ext cx="4536000" cy="30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B14339-2B8D-8F81-7425-D0D62A0AFFBC}"/>
              </a:ext>
            </a:extLst>
          </p:cNvPr>
          <p:cNvSpPr txBox="1"/>
          <p:nvPr/>
        </p:nvSpPr>
        <p:spPr>
          <a:xfrm>
            <a:off x="621792" y="3648840"/>
            <a:ext cx="537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Chapelle des Pénitents Blancs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fenêtre, arbre&#10;&#10;Le contenu généré par l’IA peut être incorrect.">
            <a:extLst>
              <a:ext uri="{FF2B5EF4-FFF2-40B4-BE49-F238E27FC236}">
                <a16:creationId xmlns:a16="http://schemas.microsoft.com/office/drawing/2014/main" id="{8A3E2A32-651B-9784-F394-C745731C98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6288" y="3209160"/>
            <a:ext cx="4482000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472AD95-F7E0-60D0-9AE7-1BFBB97260A9}"/>
              </a:ext>
            </a:extLst>
          </p:cNvPr>
          <p:cNvSpPr txBox="1"/>
          <p:nvPr/>
        </p:nvSpPr>
        <p:spPr>
          <a:xfrm>
            <a:off x="6437376" y="2378163"/>
            <a:ext cx="5279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le charmant village de Saint-Rémy-de-Provence</a:t>
            </a: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ontaine, ciel, arbre&#10;&#10;Le contenu généré par l’IA peut être incorrect.">
            <a:extLst>
              <a:ext uri="{FF2B5EF4-FFF2-40B4-BE49-F238E27FC236}">
                <a16:creationId xmlns:a16="http://schemas.microsoft.com/office/drawing/2014/main" id="{2151E2D2-AE78-75F7-3EA1-C3B9A1562E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056" y="3294888"/>
            <a:ext cx="4368000" cy="302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1ED86A-27BD-5326-8F56-1EB5734E981F}"/>
              </a:ext>
            </a:extLst>
          </p:cNvPr>
          <p:cNvSpPr txBox="1"/>
          <p:nvPr/>
        </p:nvSpPr>
        <p:spPr>
          <a:xfrm>
            <a:off x="829056" y="2463891"/>
            <a:ext cx="4575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Détendez-vous à Maussane-les-Alpilles et Mouriès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Photographie aérienne, Vue plongeante, ciel&#10;&#10;Le contenu généré par l’IA peut être incorrect.">
            <a:extLst>
              <a:ext uri="{FF2B5EF4-FFF2-40B4-BE49-F238E27FC236}">
                <a16:creationId xmlns:a16="http://schemas.microsoft.com/office/drawing/2014/main" id="{76CE1810-63FC-36BF-7C3B-46A13E3A63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174" y="612648"/>
            <a:ext cx="4082835" cy="306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9D6A30A-768A-5F95-D7CD-1EC4B6EE39E6}"/>
              </a:ext>
            </a:extLst>
          </p:cNvPr>
          <p:cNvSpPr txBox="1"/>
          <p:nvPr/>
        </p:nvSpPr>
        <p:spPr>
          <a:xfrm>
            <a:off x="7949198" y="3719375"/>
            <a:ext cx="4596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’Arles et la Camargue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849F8050-F849-C283-BF6D-8A64DDE032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864" y="670560"/>
            <a:ext cx="4608000" cy="3456000"/>
          </a:xfrm>
          <a:prstGeom prst="rect">
            <a:avLst/>
          </a:prstGeom>
        </p:spPr>
      </p:pic>
      <p:pic>
        <p:nvPicPr>
          <p:cNvPr id="5" name="Image 4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ADFF2902-4639-FA41-AA08-D29B78122E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0" y="3096768"/>
            <a:ext cx="4176000" cy="3132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7823E80-7130-90D3-7317-085F88A2D894}"/>
              </a:ext>
            </a:extLst>
          </p:cNvPr>
          <p:cNvSpPr txBox="1"/>
          <p:nvPr/>
        </p:nvSpPr>
        <p:spPr>
          <a:xfrm>
            <a:off x="3267456" y="4543967"/>
            <a:ext cx="5864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Baux-de-Provence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1EE8E6E-1D83-A073-26A2-47A7BE95E10C}"/>
              </a:ext>
            </a:extLst>
          </p:cNvPr>
          <p:cNvSpPr txBox="1"/>
          <p:nvPr/>
        </p:nvSpPr>
        <p:spPr>
          <a:xfrm>
            <a:off x="6092784" y="256576"/>
            <a:ext cx="6620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>
                <a:solidFill>
                  <a:schemeClr val="bg1"/>
                </a:solidFill>
              </a:rPr>
              <a:t>Vue sur les toits du village médiéval depuis le site du château</a:t>
            </a:r>
            <a:endParaRPr lang="fr-F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ol, fenêtre&#10;&#10;Le contenu généré par l’IA peut être incorrect.">
            <a:extLst>
              <a:ext uri="{FF2B5EF4-FFF2-40B4-BE49-F238E27FC236}">
                <a16:creationId xmlns:a16="http://schemas.microsoft.com/office/drawing/2014/main" id="{4D68D887-4E58-2B99-4B7D-364BA113F1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753" y="3174981"/>
            <a:ext cx="3984000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696A08-00C4-19CC-C8F5-1CC474DEB86D}"/>
              </a:ext>
            </a:extLst>
          </p:cNvPr>
          <p:cNvSpPr txBox="1"/>
          <p:nvPr/>
        </p:nvSpPr>
        <p:spPr>
          <a:xfrm>
            <a:off x="1584960" y="2713316"/>
            <a:ext cx="5218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Boutiques du village</a:t>
            </a:r>
            <a:endParaRPr lang="fr-FR" sz="2400" b="1" dirty="0"/>
          </a:p>
        </p:txBody>
      </p:sp>
      <p:pic>
        <p:nvPicPr>
          <p:cNvPr id="6" name="Image 5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7ED00589-AB96-0A16-4C53-9D2B01A846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7248" y="741984"/>
            <a:ext cx="4128000" cy="3096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58C8598-6F62-584B-9B80-E1FB43B0AFD6}"/>
              </a:ext>
            </a:extLst>
          </p:cNvPr>
          <p:cNvSpPr txBox="1"/>
          <p:nvPr/>
        </p:nvSpPr>
        <p:spPr>
          <a:xfrm>
            <a:off x="7680960" y="3837984"/>
            <a:ext cx="4669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Ruelles pavée bordée de boutiques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EB76E332-617B-2551-56A4-04C4D112DC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466" y="1215000"/>
            <a:ext cx="3321000" cy="442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AD6BBB2-6000-2F4C-1873-9CD27DEBB9BA}"/>
              </a:ext>
            </a:extLst>
          </p:cNvPr>
          <p:cNvSpPr txBox="1"/>
          <p:nvPr/>
        </p:nvSpPr>
        <p:spPr>
          <a:xfrm>
            <a:off x="1114989" y="384003"/>
            <a:ext cx="3181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Façades de maisons du village médiéval</a:t>
            </a:r>
          </a:p>
        </p:txBody>
      </p:sp>
      <p:pic>
        <p:nvPicPr>
          <p:cNvPr id="8" name="Image 7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D8DB7730-03A9-795F-16B1-5CB5858D4A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1718" y="2987040"/>
            <a:ext cx="4128000" cy="3096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69DF969-1D78-6D10-C6BB-C48987191C79}"/>
              </a:ext>
            </a:extLst>
          </p:cNvPr>
          <p:cNvSpPr txBox="1"/>
          <p:nvPr/>
        </p:nvSpPr>
        <p:spPr>
          <a:xfrm>
            <a:off x="7756634" y="6122336"/>
            <a:ext cx="537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Ruelle pavée du village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F55EA86-1952-7C34-990E-3315D8555ECB}"/>
              </a:ext>
            </a:extLst>
          </p:cNvPr>
          <p:cNvSpPr txBox="1"/>
          <p:nvPr/>
        </p:nvSpPr>
        <p:spPr>
          <a:xfrm>
            <a:off x="4693920" y="207264"/>
            <a:ext cx="70347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Proposé Par Lorient La Provence N°2</a:t>
            </a:r>
          </a:p>
          <a:p>
            <a:endParaRPr lang="fr-FR" sz="3200" b="1" dirty="0"/>
          </a:p>
          <a:p>
            <a:r>
              <a:rPr lang="fr-FR" sz="3200" b="1" dirty="0"/>
              <a:t>Les Images Et Le Son Du Net </a:t>
            </a:r>
          </a:p>
          <a:p>
            <a:endParaRPr lang="fr-FR" sz="3200" b="1" dirty="0"/>
          </a:p>
          <a:p>
            <a:r>
              <a:rPr lang="fr-FR" sz="3200" b="1" dirty="0"/>
              <a:t>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conveyor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337</Words>
  <Application>Microsoft Office PowerPoint</Application>
  <PresentationFormat>Grand écran</PresentationFormat>
  <Paragraphs>50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2025-06-09T08:31:59Z</dcterms:modified>
</cp:coreProperties>
</file>