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5" r:id="rId3"/>
    <p:sldId id="271" r:id="rId4"/>
    <p:sldId id="272" r:id="rId5"/>
    <p:sldId id="270" r:id="rId6"/>
    <p:sldId id="269" r:id="rId7"/>
    <p:sldId id="268" r:id="rId8"/>
    <p:sldId id="267" r:id="rId9"/>
    <p:sldId id="265" r:id="rId10"/>
    <p:sldId id="266" r:id="rId11"/>
    <p:sldId id="264" r:id="rId12"/>
    <p:sldId id="263" r:id="rId13"/>
    <p:sldId id="262" r:id="rId14"/>
    <p:sldId id="260" r:id="rId15"/>
    <p:sldId id="259" r:id="rId16"/>
    <p:sldId id="258" r:id="rId17"/>
    <p:sldId id="257" r:id="rId18"/>
    <p:sldId id="273" r:id="rId19"/>
    <p:sldId id="277" r:id="rId20"/>
    <p:sldId id="274" r:id="rId21"/>
    <p:sldId id="275" r:id="rId22"/>
    <p:sldId id="278" r:id="rId23"/>
    <p:sldId id="279" r:id="rId24"/>
    <p:sldId id="280" r:id="rId25"/>
    <p:sldId id="281" r:id="rId26"/>
    <p:sldId id="282" r:id="rId27"/>
    <p:sldId id="283" r:id="rId28"/>
    <p:sldId id="284" r:id="rId29"/>
    <p:sldId id="286"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291" autoAdjust="0"/>
    <p:restoredTop sz="94660"/>
  </p:normalViewPr>
  <p:slideViewPr>
    <p:cSldViewPr snapToGrid="0">
      <p:cViewPr varScale="1">
        <p:scale>
          <a:sx n="63" d="100"/>
          <a:sy n="63" d="100"/>
        </p:scale>
        <p:origin x="466"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B089F3-6844-0085-E77E-42F217BC6E6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5B6C09A-8209-4514-2BAE-1348CCA26B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A6A5C66-C50A-98AD-A554-763D2A304684}"/>
              </a:ext>
            </a:extLst>
          </p:cNvPr>
          <p:cNvSpPr>
            <a:spLocks noGrp="1"/>
          </p:cNvSpPr>
          <p:nvPr>
            <p:ph type="dt" sz="half" idx="10"/>
          </p:nvPr>
        </p:nvSpPr>
        <p:spPr/>
        <p:txBody>
          <a:bodyPr/>
          <a:lstStyle/>
          <a:p>
            <a:fld id="{2C234826-C824-4A48-8CF1-B89DCDEE2041}" type="datetimeFigureOut">
              <a:rPr lang="fr-FR" smtClean="0"/>
              <a:t>08/06/2025</a:t>
            </a:fld>
            <a:endParaRPr lang="fr-FR"/>
          </a:p>
        </p:txBody>
      </p:sp>
      <p:sp>
        <p:nvSpPr>
          <p:cNvPr id="5" name="Espace réservé du pied de page 4">
            <a:extLst>
              <a:ext uri="{FF2B5EF4-FFF2-40B4-BE49-F238E27FC236}">
                <a16:creationId xmlns:a16="http://schemas.microsoft.com/office/drawing/2014/main" id="{86F45E60-0C24-121D-12A9-D8DD333471B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211EEA0-50D4-F6AF-B05F-B32D0557B15F}"/>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970474951"/>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7A246C-B37E-3D51-AA10-F7CBCDFB2F0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FABCDF7-765A-07E7-555E-81825C0FB43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6502C7E-EA20-7016-6FA5-26742CE42247}"/>
              </a:ext>
            </a:extLst>
          </p:cNvPr>
          <p:cNvSpPr>
            <a:spLocks noGrp="1"/>
          </p:cNvSpPr>
          <p:nvPr>
            <p:ph type="dt" sz="half" idx="10"/>
          </p:nvPr>
        </p:nvSpPr>
        <p:spPr/>
        <p:txBody>
          <a:bodyPr/>
          <a:lstStyle/>
          <a:p>
            <a:fld id="{2C234826-C824-4A48-8CF1-B89DCDEE2041}" type="datetimeFigureOut">
              <a:rPr lang="fr-FR" smtClean="0"/>
              <a:t>08/06/2025</a:t>
            </a:fld>
            <a:endParaRPr lang="fr-FR"/>
          </a:p>
        </p:txBody>
      </p:sp>
      <p:sp>
        <p:nvSpPr>
          <p:cNvPr id="5" name="Espace réservé du pied de page 4">
            <a:extLst>
              <a:ext uri="{FF2B5EF4-FFF2-40B4-BE49-F238E27FC236}">
                <a16:creationId xmlns:a16="http://schemas.microsoft.com/office/drawing/2014/main" id="{5331CAA5-8A70-19CA-5B17-40FB410B9A7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A356333-1ADA-D42E-E532-4A574080F4F9}"/>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133440137"/>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59A2E6-3414-FE3B-0DD2-40B1DE29667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2FEEC84-1C83-C4F1-7571-2F1C178E6A5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4F67399-358F-0E1E-0F44-2915671DC79A}"/>
              </a:ext>
            </a:extLst>
          </p:cNvPr>
          <p:cNvSpPr>
            <a:spLocks noGrp="1"/>
          </p:cNvSpPr>
          <p:nvPr>
            <p:ph type="dt" sz="half" idx="10"/>
          </p:nvPr>
        </p:nvSpPr>
        <p:spPr/>
        <p:txBody>
          <a:bodyPr/>
          <a:lstStyle/>
          <a:p>
            <a:fld id="{2C234826-C824-4A48-8CF1-B89DCDEE2041}" type="datetimeFigureOut">
              <a:rPr lang="fr-FR" smtClean="0"/>
              <a:t>08/06/2025</a:t>
            </a:fld>
            <a:endParaRPr lang="fr-FR"/>
          </a:p>
        </p:txBody>
      </p:sp>
      <p:sp>
        <p:nvSpPr>
          <p:cNvPr id="5" name="Espace réservé du pied de page 4">
            <a:extLst>
              <a:ext uri="{FF2B5EF4-FFF2-40B4-BE49-F238E27FC236}">
                <a16:creationId xmlns:a16="http://schemas.microsoft.com/office/drawing/2014/main" id="{93229CF9-7B36-E59E-9305-D066389A73E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ECE468-11AF-B55D-C725-23BCB7A2A70B}"/>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3127790745"/>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EFEF63-8840-2BE1-C576-2660BE81AF7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37E924D-CCF7-E876-F105-F3E6D996357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DB64F69-05DF-ADF8-2BE1-B2B93B59500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42B206F5-507D-1604-3663-E207283D1DFF}"/>
              </a:ext>
            </a:extLst>
          </p:cNvPr>
          <p:cNvSpPr>
            <a:spLocks noGrp="1"/>
          </p:cNvSpPr>
          <p:nvPr>
            <p:ph type="dt" sz="half" idx="10"/>
          </p:nvPr>
        </p:nvSpPr>
        <p:spPr/>
        <p:txBody>
          <a:bodyPr/>
          <a:lstStyle/>
          <a:p>
            <a:fld id="{2C234826-C824-4A48-8CF1-B89DCDEE2041}" type="datetimeFigureOut">
              <a:rPr lang="fr-FR" smtClean="0"/>
              <a:t>08/06/2025</a:t>
            </a:fld>
            <a:endParaRPr lang="fr-FR"/>
          </a:p>
        </p:txBody>
      </p:sp>
      <p:sp>
        <p:nvSpPr>
          <p:cNvPr id="6" name="Espace réservé du pied de page 5">
            <a:extLst>
              <a:ext uri="{FF2B5EF4-FFF2-40B4-BE49-F238E27FC236}">
                <a16:creationId xmlns:a16="http://schemas.microsoft.com/office/drawing/2014/main" id="{DEA58CD3-7C49-35BA-A26A-51733D798DF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C38830D-C42D-C826-7A44-954D887A91FB}"/>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482427654"/>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E8DF51-0AB6-10F3-EF55-8D99AA08C9F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08D7E1A-B178-8165-02C5-D31C4DC77A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640F485-95FC-DB48-85C3-13557062D41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D765EA7-27DB-FBD3-934E-29FCCCDAAA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1D8E284-3E4D-9021-CACD-BDEF7A3BBD2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CDE2FD3-83C0-A3BB-EF79-384ED5BBE2A5}"/>
              </a:ext>
            </a:extLst>
          </p:cNvPr>
          <p:cNvSpPr>
            <a:spLocks noGrp="1"/>
          </p:cNvSpPr>
          <p:nvPr>
            <p:ph type="dt" sz="half" idx="10"/>
          </p:nvPr>
        </p:nvSpPr>
        <p:spPr/>
        <p:txBody>
          <a:bodyPr/>
          <a:lstStyle/>
          <a:p>
            <a:fld id="{2C234826-C824-4A48-8CF1-B89DCDEE2041}" type="datetimeFigureOut">
              <a:rPr lang="fr-FR" smtClean="0"/>
              <a:t>08/06/2025</a:t>
            </a:fld>
            <a:endParaRPr lang="fr-FR"/>
          </a:p>
        </p:txBody>
      </p:sp>
      <p:sp>
        <p:nvSpPr>
          <p:cNvPr id="8" name="Espace réservé du pied de page 7">
            <a:extLst>
              <a:ext uri="{FF2B5EF4-FFF2-40B4-BE49-F238E27FC236}">
                <a16:creationId xmlns:a16="http://schemas.microsoft.com/office/drawing/2014/main" id="{D53E4423-60B7-663C-EB33-A93F2FFAA66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EDCE821-6141-307B-835E-1F42FF8952D3}"/>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354509432"/>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C2E40A-1DF7-F5A4-C5FD-521BE233D56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C6357E0-D07F-E4EA-0FC5-8003A212B4D9}"/>
              </a:ext>
            </a:extLst>
          </p:cNvPr>
          <p:cNvSpPr>
            <a:spLocks noGrp="1"/>
          </p:cNvSpPr>
          <p:nvPr>
            <p:ph type="dt" sz="half" idx="10"/>
          </p:nvPr>
        </p:nvSpPr>
        <p:spPr/>
        <p:txBody>
          <a:bodyPr/>
          <a:lstStyle/>
          <a:p>
            <a:fld id="{2C234826-C824-4A48-8CF1-B89DCDEE2041}" type="datetimeFigureOut">
              <a:rPr lang="fr-FR" smtClean="0"/>
              <a:t>08/06/2025</a:t>
            </a:fld>
            <a:endParaRPr lang="fr-FR"/>
          </a:p>
        </p:txBody>
      </p:sp>
      <p:sp>
        <p:nvSpPr>
          <p:cNvPr id="4" name="Espace réservé du pied de page 3">
            <a:extLst>
              <a:ext uri="{FF2B5EF4-FFF2-40B4-BE49-F238E27FC236}">
                <a16:creationId xmlns:a16="http://schemas.microsoft.com/office/drawing/2014/main" id="{A3ED47E1-D2B8-6726-EC8C-5C56DA2EC72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E060852-C557-0E21-9696-8EDBD2FC7FFC}"/>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407830132"/>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860FD76-139E-5B56-87E5-9B41743E9368}"/>
              </a:ext>
            </a:extLst>
          </p:cNvPr>
          <p:cNvSpPr>
            <a:spLocks noGrp="1"/>
          </p:cNvSpPr>
          <p:nvPr>
            <p:ph type="dt" sz="half" idx="10"/>
          </p:nvPr>
        </p:nvSpPr>
        <p:spPr/>
        <p:txBody>
          <a:bodyPr/>
          <a:lstStyle/>
          <a:p>
            <a:fld id="{2C234826-C824-4A48-8CF1-B89DCDEE2041}" type="datetimeFigureOut">
              <a:rPr lang="fr-FR" smtClean="0"/>
              <a:t>08/06/2025</a:t>
            </a:fld>
            <a:endParaRPr lang="fr-FR"/>
          </a:p>
        </p:txBody>
      </p:sp>
      <p:sp>
        <p:nvSpPr>
          <p:cNvPr id="3" name="Espace réservé du pied de page 2">
            <a:extLst>
              <a:ext uri="{FF2B5EF4-FFF2-40B4-BE49-F238E27FC236}">
                <a16:creationId xmlns:a16="http://schemas.microsoft.com/office/drawing/2014/main" id="{394E18E9-4E2A-B44A-725A-C330E40EF30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3A1AB888-1E8A-33FD-B5BD-2A984E908E37}"/>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536894326"/>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16AFFF-15D1-16CC-43A3-D2DBAEC357E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C5DFA6F-C200-DA46-A066-4EB8AAA6B8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F4B4A27-7D34-C752-E107-689EC99408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67376FE-A790-8C59-BD90-91ACEBCB357E}"/>
              </a:ext>
            </a:extLst>
          </p:cNvPr>
          <p:cNvSpPr>
            <a:spLocks noGrp="1"/>
          </p:cNvSpPr>
          <p:nvPr>
            <p:ph type="dt" sz="half" idx="10"/>
          </p:nvPr>
        </p:nvSpPr>
        <p:spPr/>
        <p:txBody>
          <a:bodyPr/>
          <a:lstStyle/>
          <a:p>
            <a:fld id="{2C234826-C824-4A48-8CF1-B89DCDEE2041}" type="datetimeFigureOut">
              <a:rPr lang="fr-FR" smtClean="0"/>
              <a:t>08/06/2025</a:t>
            </a:fld>
            <a:endParaRPr lang="fr-FR"/>
          </a:p>
        </p:txBody>
      </p:sp>
      <p:sp>
        <p:nvSpPr>
          <p:cNvPr id="6" name="Espace réservé du pied de page 5">
            <a:extLst>
              <a:ext uri="{FF2B5EF4-FFF2-40B4-BE49-F238E27FC236}">
                <a16:creationId xmlns:a16="http://schemas.microsoft.com/office/drawing/2014/main" id="{9C8F7DC7-45CC-57BA-4033-AD2A196314F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0E83C21-7CC8-F40B-45B5-DF230B5059CC}"/>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654545384"/>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1A970D-F676-87E3-B8F6-5A3A6D8D444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900529C-FA65-8622-5304-0B8E041FF1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19A119A-DD07-347F-89AD-E690660AAC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756911E-1E55-4933-D202-062C0373B19F}"/>
              </a:ext>
            </a:extLst>
          </p:cNvPr>
          <p:cNvSpPr>
            <a:spLocks noGrp="1"/>
          </p:cNvSpPr>
          <p:nvPr>
            <p:ph type="dt" sz="half" idx="10"/>
          </p:nvPr>
        </p:nvSpPr>
        <p:spPr/>
        <p:txBody>
          <a:bodyPr/>
          <a:lstStyle/>
          <a:p>
            <a:fld id="{2C234826-C824-4A48-8CF1-B89DCDEE2041}" type="datetimeFigureOut">
              <a:rPr lang="fr-FR" smtClean="0"/>
              <a:t>08/06/2025</a:t>
            </a:fld>
            <a:endParaRPr lang="fr-FR"/>
          </a:p>
        </p:txBody>
      </p:sp>
      <p:sp>
        <p:nvSpPr>
          <p:cNvPr id="6" name="Espace réservé du pied de page 5">
            <a:extLst>
              <a:ext uri="{FF2B5EF4-FFF2-40B4-BE49-F238E27FC236}">
                <a16:creationId xmlns:a16="http://schemas.microsoft.com/office/drawing/2014/main" id="{8035D872-202E-F54F-87E7-57B9CCCA805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E46A997-1B11-F72C-298F-B2C693008E83}"/>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831791598"/>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529296-98F8-605B-009C-622A3D3C115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1635291-CDB6-70AB-C724-8AAC20397F2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994723-B4FB-0BD0-AC0F-6C9245BBC5AC}"/>
              </a:ext>
            </a:extLst>
          </p:cNvPr>
          <p:cNvSpPr>
            <a:spLocks noGrp="1"/>
          </p:cNvSpPr>
          <p:nvPr>
            <p:ph type="dt" sz="half" idx="10"/>
          </p:nvPr>
        </p:nvSpPr>
        <p:spPr/>
        <p:txBody>
          <a:bodyPr/>
          <a:lstStyle/>
          <a:p>
            <a:fld id="{2C234826-C824-4A48-8CF1-B89DCDEE2041}" type="datetimeFigureOut">
              <a:rPr lang="fr-FR" smtClean="0"/>
              <a:t>08/06/2025</a:t>
            </a:fld>
            <a:endParaRPr lang="fr-FR"/>
          </a:p>
        </p:txBody>
      </p:sp>
      <p:sp>
        <p:nvSpPr>
          <p:cNvPr id="5" name="Espace réservé du pied de page 4">
            <a:extLst>
              <a:ext uri="{FF2B5EF4-FFF2-40B4-BE49-F238E27FC236}">
                <a16:creationId xmlns:a16="http://schemas.microsoft.com/office/drawing/2014/main" id="{222ABAFA-2D71-820B-BF4D-4CD98DFA411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A15E9E5-E0E5-D804-7C6C-8DE4A0D616B7}"/>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821488242"/>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E1E2D92-1232-FC6A-FCBF-1C73B707DF7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66E7EEF-1BCD-6123-21EE-3F97D0E3492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30DCB5C-802C-95C2-EA2E-8ADFE53290C7}"/>
              </a:ext>
            </a:extLst>
          </p:cNvPr>
          <p:cNvSpPr>
            <a:spLocks noGrp="1"/>
          </p:cNvSpPr>
          <p:nvPr>
            <p:ph type="dt" sz="half" idx="10"/>
          </p:nvPr>
        </p:nvSpPr>
        <p:spPr/>
        <p:txBody>
          <a:bodyPr/>
          <a:lstStyle/>
          <a:p>
            <a:fld id="{2C234826-C824-4A48-8CF1-B89DCDEE2041}" type="datetimeFigureOut">
              <a:rPr lang="fr-FR" smtClean="0"/>
              <a:t>08/06/2025</a:t>
            </a:fld>
            <a:endParaRPr lang="fr-FR"/>
          </a:p>
        </p:txBody>
      </p:sp>
      <p:sp>
        <p:nvSpPr>
          <p:cNvPr id="5" name="Espace réservé du pied de page 4">
            <a:extLst>
              <a:ext uri="{FF2B5EF4-FFF2-40B4-BE49-F238E27FC236}">
                <a16:creationId xmlns:a16="http://schemas.microsoft.com/office/drawing/2014/main" id="{CF0BAEA6-71B5-2813-2271-B1E9C0CAA8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89FA58A-C1C0-415C-7767-BC536CD65FAD}"/>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435862787"/>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4">
              <a:lumMod val="75000"/>
            </a:schemeClr>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1726646-FEBC-08E8-7144-85451D5EDC1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6B52F3A-F91D-E677-E206-F8D1E5F558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6C1E6F0-8949-50FB-5292-1F9FBFDAD5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C234826-C824-4A48-8CF1-B89DCDEE2041}" type="datetimeFigureOut">
              <a:rPr lang="fr-FR" smtClean="0"/>
              <a:t>08/06/2025</a:t>
            </a:fld>
            <a:endParaRPr lang="fr-FR"/>
          </a:p>
        </p:txBody>
      </p:sp>
      <p:sp>
        <p:nvSpPr>
          <p:cNvPr id="5" name="Espace réservé du pied de page 4">
            <a:extLst>
              <a:ext uri="{FF2B5EF4-FFF2-40B4-BE49-F238E27FC236}">
                <a16:creationId xmlns:a16="http://schemas.microsoft.com/office/drawing/2014/main" id="{4DCF888B-DBE1-6427-B412-DD7FBE2E31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566BB2D-29F0-85C4-4002-3A863582C6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E1A2961-93A7-414B-AAF6-7AFCBA24E6C0}" type="slidenum">
              <a:rPr lang="fr-FR" smtClean="0"/>
              <a:t>‹N°›</a:t>
            </a:fld>
            <a:endParaRPr lang="fr-FR"/>
          </a:p>
        </p:txBody>
      </p:sp>
    </p:spTree>
    <p:extLst>
      <p:ext uri="{BB962C8B-B14F-4D97-AF65-F5344CB8AC3E}">
        <p14:creationId xmlns:p14="http://schemas.microsoft.com/office/powerpoint/2010/main" val="35978119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bâtiment&#10;&#10;Le contenu généré par l’IA peut être incorrect.">
            <a:extLst>
              <a:ext uri="{FF2B5EF4-FFF2-40B4-BE49-F238E27FC236}">
                <a16:creationId xmlns:a16="http://schemas.microsoft.com/office/drawing/2014/main" id="{B9088DE7-EA85-79B5-452E-64DD5E53400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0242" y="279000"/>
            <a:ext cx="9409563" cy="6300000"/>
          </a:xfrm>
          <a:prstGeom prst="rect">
            <a:avLst/>
          </a:prstGeom>
        </p:spPr>
      </p:pic>
      <p:sp>
        <p:nvSpPr>
          <p:cNvPr id="4" name="ZoneTexte 3">
            <a:extLst>
              <a:ext uri="{FF2B5EF4-FFF2-40B4-BE49-F238E27FC236}">
                <a16:creationId xmlns:a16="http://schemas.microsoft.com/office/drawing/2014/main" id="{0721E110-FD2A-EDA4-07C0-3C5BC2A657F2}"/>
              </a:ext>
            </a:extLst>
          </p:cNvPr>
          <p:cNvSpPr txBox="1"/>
          <p:nvPr/>
        </p:nvSpPr>
        <p:spPr>
          <a:xfrm>
            <a:off x="3224784" y="878044"/>
            <a:ext cx="6083808" cy="584775"/>
          </a:xfrm>
          <a:prstGeom prst="rect">
            <a:avLst/>
          </a:prstGeom>
          <a:noFill/>
        </p:spPr>
        <p:txBody>
          <a:bodyPr wrap="square" rtlCol="0">
            <a:spAutoFit/>
          </a:bodyPr>
          <a:lstStyle/>
          <a:p>
            <a:r>
              <a:rPr lang="fr-FR" sz="3200" b="1"/>
              <a:t> la Charente-Maritime.</a:t>
            </a:r>
            <a:endParaRPr lang="fr-FR" sz="3200" b="1" dirty="0"/>
          </a:p>
        </p:txBody>
      </p:sp>
      <p:sp>
        <p:nvSpPr>
          <p:cNvPr id="5" name="ZoneTexte 4">
            <a:extLst>
              <a:ext uri="{FF2B5EF4-FFF2-40B4-BE49-F238E27FC236}">
                <a16:creationId xmlns:a16="http://schemas.microsoft.com/office/drawing/2014/main" id="{8630B259-0E4B-545E-E12A-A240032E95A2}"/>
              </a:ext>
            </a:extLst>
          </p:cNvPr>
          <p:cNvSpPr txBox="1"/>
          <p:nvPr/>
        </p:nvSpPr>
        <p:spPr>
          <a:xfrm>
            <a:off x="9919777" y="279000"/>
            <a:ext cx="2133600" cy="3416320"/>
          </a:xfrm>
          <a:prstGeom prst="rect">
            <a:avLst/>
          </a:prstGeom>
          <a:noFill/>
        </p:spPr>
        <p:txBody>
          <a:bodyPr wrap="square" rtlCol="0">
            <a:spAutoFit/>
          </a:bodyPr>
          <a:lstStyle/>
          <a:p>
            <a:r>
              <a:rPr lang="fr-FR" sz="2400" b="1" dirty="0">
                <a:solidFill>
                  <a:schemeClr val="bg1"/>
                </a:solidFill>
              </a:rPr>
              <a:t>Le château de la Roche-</a:t>
            </a:r>
            <a:r>
              <a:rPr lang="fr-FR" sz="2400" b="1" dirty="0" err="1">
                <a:solidFill>
                  <a:schemeClr val="bg1"/>
                </a:solidFill>
              </a:rPr>
              <a:t>Courbon</a:t>
            </a:r>
            <a:r>
              <a:rPr lang="fr-FR" sz="2400" b="1" dirty="0">
                <a:solidFill>
                  <a:schemeClr val="bg1"/>
                </a:solidFill>
              </a:rPr>
              <a:t>, un des plus remarquables monuments de la Charente-Maritime.</a:t>
            </a:r>
          </a:p>
        </p:txBody>
      </p:sp>
      <p:sp>
        <p:nvSpPr>
          <p:cNvPr id="2" name="ZoneTexte 1">
            <a:extLst>
              <a:ext uri="{FF2B5EF4-FFF2-40B4-BE49-F238E27FC236}">
                <a16:creationId xmlns:a16="http://schemas.microsoft.com/office/drawing/2014/main" id="{EC935446-2BDA-BB57-0B29-F7A146ED2201}"/>
              </a:ext>
            </a:extLst>
          </p:cNvPr>
          <p:cNvSpPr txBox="1"/>
          <p:nvPr/>
        </p:nvSpPr>
        <p:spPr>
          <a:xfrm>
            <a:off x="9919777" y="4204165"/>
            <a:ext cx="2398643" cy="1815882"/>
          </a:xfrm>
          <a:prstGeom prst="rect">
            <a:avLst/>
          </a:prstGeom>
          <a:noFill/>
        </p:spPr>
        <p:txBody>
          <a:bodyPr wrap="square" rtlCol="0">
            <a:spAutoFit/>
          </a:bodyPr>
          <a:lstStyle/>
          <a:p>
            <a:r>
              <a:rPr lang="fr-FR" sz="2800" b="1" dirty="0">
                <a:solidFill>
                  <a:schemeClr val="bg1"/>
                </a:solidFill>
              </a:rPr>
              <a:t>Cliquez Gauche PPS en Manuel Merci</a:t>
            </a:r>
          </a:p>
        </p:txBody>
      </p:sp>
    </p:spTree>
    <p:extLst>
      <p:ext uri="{BB962C8B-B14F-4D97-AF65-F5344CB8AC3E}">
        <p14:creationId xmlns:p14="http://schemas.microsoft.com/office/powerpoint/2010/main" val="699682448"/>
      </p:ext>
    </p:extLst>
  </p:cSld>
  <p:clrMapOvr>
    <a:masterClrMapping/>
  </p:clrMapOvr>
  <mc:AlternateContent xmlns:mc="http://schemas.openxmlformats.org/markup-compatibility/2006">
    <mc:Choice xmlns:p14="http://schemas.microsoft.com/office/powerpoint/2010/main" Requires="p14">
      <p:transition spd="slow" p14:dur="5000">
        <p14:prism isInverted="1"/>
        <p:sndAc>
          <p:stSnd loop="1">
            <p:snd r:embed="rId2" name="Coule ma belle Charente.wav"/>
          </p:stSnd>
        </p:sndAc>
      </p:transition>
    </mc:Choice>
    <mc:Fallback>
      <p:transition spd="slow">
        <p:fade/>
        <p:sndAc>
          <p:stSnd loop="1">
            <p:snd r:embed="rId2" name="Coule ma belle Charent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1F79BF07-1CEB-0846-B4D7-560C62ECCEFD}"/>
            </a:ext>
          </a:extLst>
        </p:cNvPr>
        <p:cNvGrpSpPr/>
        <p:nvPr/>
      </p:nvGrpSpPr>
      <p:grpSpPr>
        <a:xfrm>
          <a:off x="0" y="0"/>
          <a:ext cx="0" cy="0"/>
          <a:chOff x="0" y="0"/>
          <a:chExt cx="0" cy="0"/>
        </a:xfrm>
      </p:grpSpPr>
      <p:pic>
        <p:nvPicPr>
          <p:cNvPr id="3" name="Image 2" descr="Une image contenant eau, plein air, ciel, Reliefs côtiers et océaniques&#10;&#10;Le contenu généré par l’IA peut être incorrect.">
            <a:extLst>
              <a:ext uri="{FF2B5EF4-FFF2-40B4-BE49-F238E27FC236}">
                <a16:creationId xmlns:a16="http://schemas.microsoft.com/office/drawing/2014/main" id="{4BEE5BC2-8CD1-E6AA-4ED2-7617148FFA6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7198" y="1024177"/>
            <a:ext cx="6948000" cy="4565065"/>
          </a:xfrm>
          <a:prstGeom prst="rect">
            <a:avLst/>
          </a:prstGeom>
        </p:spPr>
      </p:pic>
      <p:sp>
        <p:nvSpPr>
          <p:cNvPr id="4" name="ZoneTexte 3">
            <a:extLst>
              <a:ext uri="{FF2B5EF4-FFF2-40B4-BE49-F238E27FC236}">
                <a16:creationId xmlns:a16="http://schemas.microsoft.com/office/drawing/2014/main" id="{2EBF110E-20E6-C9B3-FED0-33F87BEC4650}"/>
              </a:ext>
            </a:extLst>
          </p:cNvPr>
          <p:cNvSpPr txBox="1"/>
          <p:nvPr/>
        </p:nvSpPr>
        <p:spPr>
          <a:xfrm>
            <a:off x="7473696" y="1926336"/>
            <a:ext cx="4584192" cy="3416320"/>
          </a:xfrm>
          <a:prstGeom prst="rect">
            <a:avLst/>
          </a:prstGeom>
          <a:noFill/>
        </p:spPr>
        <p:txBody>
          <a:bodyPr wrap="square" rtlCol="0">
            <a:spAutoFit/>
          </a:bodyPr>
          <a:lstStyle/>
          <a:p>
            <a:r>
              <a:rPr lang="fr-FR" sz="2400" b="1">
                <a:solidFill>
                  <a:schemeClr val="bg1"/>
                </a:solidFill>
              </a:rPr>
              <a:t>Sixième département par sa superficie au niveau régional, il dispose d'une vaste façade maritime sur l'océan Atlantique et d'une large ouverture sur l'estuaire de la Gironde. Il est arrosé par plusieurs fleuves dont la Charente à laquelle il doit en partie son nom.</a:t>
            </a:r>
            <a:endParaRPr lang="fr-FR" sz="2400" b="1" dirty="0">
              <a:solidFill>
                <a:schemeClr val="bg1"/>
              </a:solidFill>
            </a:endParaRPr>
          </a:p>
        </p:txBody>
      </p:sp>
      <p:sp>
        <p:nvSpPr>
          <p:cNvPr id="5" name="ZoneTexte 4">
            <a:extLst>
              <a:ext uri="{FF2B5EF4-FFF2-40B4-BE49-F238E27FC236}">
                <a16:creationId xmlns:a16="http://schemas.microsoft.com/office/drawing/2014/main" id="{30B336B6-CB94-6AB3-E709-DF5A85DFDEAB}"/>
              </a:ext>
            </a:extLst>
          </p:cNvPr>
          <p:cNvSpPr txBox="1"/>
          <p:nvPr/>
        </p:nvSpPr>
        <p:spPr>
          <a:xfrm>
            <a:off x="7473696" y="1464671"/>
            <a:ext cx="3547872" cy="461665"/>
          </a:xfrm>
          <a:prstGeom prst="rect">
            <a:avLst/>
          </a:prstGeom>
          <a:noFill/>
        </p:spPr>
        <p:txBody>
          <a:bodyPr wrap="square" rtlCol="0">
            <a:spAutoFit/>
          </a:bodyPr>
          <a:lstStyle/>
          <a:p>
            <a:r>
              <a:rPr lang="fr-FR" sz="2400" b="1" dirty="0">
                <a:solidFill>
                  <a:schemeClr val="bg1"/>
                </a:solidFill>
              </a:rPr>
              <a:t>La Charente - Maritime</a:t>
            </a:r>
          </a:p>
        </p:txBody>
      </p:sp>
    </p:spTree>
    <p:extLst>
      <p:ext uri="{BB962C8B-B14F-4D97-AF65-F5344CB8AC3E}">
        <p14:creationId xmlns:p14="http://schemas.microsoft.com/office/powerpoint/2010/main" val="888997124"/>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AD7479EB-B6BE-B61D-A1E3-A19D49436CC1}"/>
            </a:ext>
          </a:extLst>
        </p:cNvPr>
        <p:cNvGrpSpPr/>
        <p:nvPr/>
      </p:nvGrpSpPr>
      <p:grpSpPr>
        <a:xfrm>
          <a:off x="0" y="0"/>
          <a:ext cx="0" cy="0"/>
          <a:chOff x="0" y="0"/>
          <a:chExt cx="0" cy="0"/>
        </a:xfrm>
      </p:grpSpPr>
      <p:pic>
        <p:nvPicPr>
          <p:cNvPr id="3" name="Image 2" descr="Une image contenant plein air, plante, bâtiment, texte&#10;&#10;Le contenu généré par l’IA peut être incorrect.">
            <a:extLst>
              <a:ext uri="{FF2B5EF4-FFF2-40B4-BE49-F238E27FC236}">
                <a16:creationId xmlns:a16="http://schemas.microsoft.com/office/drawing/2014/main" id="{EB11D73F-8DFB-9ECA-2CB8-C0ACB22B99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7680" y="441000"/>
            <a:ext cx="5757380" cy="2988000"/>
          </a:xfrm>
          <a:prstGeom prst="rect">
            <a:avLst/>
          </a:prstGeom>
        </p:spPr>
      </p:pic>
      <p:pic>
        <p:nvPicPr>
          <p:cNvPr id="5" name="Image 4" descr="Une image contenant plein air, herbe, ciel, eau&#10;&#10;Le contenu généré par l’IA peut être incorrect.">
            <a:extLst>
              <a:ext uri="{FF2B5EF4-FFF2-40B4-BE49-F238E27FC236}">
                <a16:creationId xmlns:a16="http://schemas.microsoft.com/office/drawing/2014/main" id="{E516D3E0-2D36-6786-D73B-C4E88A6C0AF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64443" y="3429000"/>
            <a:ext cx="4539877" cy="3024000"/>
          </a:xfrm>
          <a:prstGeom prst="rect">
            <a:avLst/>
          </a:prstGeom>
        </p:spPr>
      </p:pic>
      <p:sp>
        <p:nvSpPr>
          <p:cNvPr id="6" name="ZoneTexte 5">
            <a:extLst>
              <a:ext uri="{FF2B5EF4-FFF2-40B4-BE49-F238E27FC236}">
                <a16:creationId xmlns:a16="http://schemas.microsoft.com/office/drawing/2014/main" id="{C2A816D9-9548-D056-B474-007980A5DEC4}"/>
              </a:ext>
            </a:extLst>
          </p:cNvPr>
          <p:cNvSpPr txBox="1"/>
          <p:nvPr/>
        </p:nvSpPr>
        <p:spPr>
          <a:xfrm>
            <a:off x="7478679" y="2598003"/>
            <a:ext cx="5145024" cy="830997"/>
          </a:xfrm>
          <a:prstGeom prst="rect">
            <a:avLst/>
          </a:prstGeom>
          <a:noFill/>
        </p:spPr>
        <p:txBody>
          <a:bodyPr wrap="square" rtlCol="0">
            <a:spAutoFit/>
          </a:bodyPr>
          <a:lstStyle/>
          <a:p>
            <a:r>
              <a:rPr lang="fr-FR" sz="2400" b="1">
                <a:solidFill>
                  <a:schemeClr val="bg1"/>
                </a:solidFill>
              </a:rPr>
              <a:t>Ars-en Ré et ses paysages multicolores</a:t>
            </a:r>
            <a:endParaRPr lang="fr-FR" sz="2400" b="1" dirty="0">
              <a:solidFill>
                <a:schemeClr val="bg1"/>
              </a:solidFill>
            </a:endParaRPr>
          </a:p>
        </p:txBody>
      </p:sp>
    </p:spTree>
    <p:extLst>
      <p:ext uri="{BB962C8B-B14F-4D97-AF65-F5344CB8AC3E}">
        <p14:creationId xmlns:p14="http://schemas.microsoft.com/office/powerpoint/2010/main" val="2318005915"/>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C201CE79-8483-E231-CF1B-2D97B822ADC0}"/>
            </a:ext>
          </a:extLst>
        </p:cNvPr>
        <p:cNvGrpSpPr/>
        <p:nvPr/>
      </p:nvGrpSpPr>
      <p:grpSpPr>
        <a:xfrm>
          <a:off x="0" y="0"/>
          <a:ext cx="0" cy="0"/>
          <a:chOff x="0" y="0"/>
          <a:chExt cx="0" cy="0"/>
        </a:xfrm>
      </p:grpSpPr>
      <p:pic>
        <p:nvPicPr>
          <p:cNvPr id="3" name="Image 2" descr="Une image contenant plein air, ciel, eau, bateau&#10;&#10;Le contenu généré par l’IA peut être incorrect.">
            <a:extLst>
              <a:ext uri="{FF2B5EF4-FFF2-40B4-BE49-F238E27FC236}">
                <a16:creationId xmlns:a16="http://schemas.microsoft.com/office/drawing/2014/main" id="{A7FFB5F5-444D-492E-17CB-5DDFE820B0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1369" y="3547937"/>
            <a:ext cx="4481461" cy="2916000"/>
          </a:xfrm>
          <a:prstGeom prst="rect">
            <a:avLst/>
          </a:prstGeom>
        </p:spPr>
      </p:pic>
      <p:pic>
        <p:nvPicPr>
          <p:cNvPr id="5" name="Image 4" descr="Une image contenant plein air, fleur, ciel, sol&#10;&#10;Le contenu généré par l’IA peut être incorrect.">
            <a:extLst>
              <a:ext uri="{FF2B5EF4-FFF2-40B4-BE49-F238E27FC236}">
                <a16:creationId xmlns:a16="http://schemas.microsoft.com/office/drawing/2014/main" id="{3AB163AE-FE26-2A1E-9A3F-4A4E27782E4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89172" y="441000"/>
            <a:ext cx="4484803" cy="2988000"/>
          </a:xfrm>
          <a:prstGeom prst="rect">
            <a:avLst/>
          </a:prstGeom>
        </p:spPr>
      </p:pic>
    </p:spTree>
    <p:extLst>
      <p:ext uri="{BB962C8B-B14F-4D97-AF65-F5344CB8AC3E}">
        <p14:creationId xmlns:p14="http://schemas.microsoft.com/office/powerpoint/2010/main" val="726299070"/>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lumMod val="50000"/>
            </a:schemeClr>
          </a:fgClr>
          <a:bgClr>
            <a:schemeClr val="bg1"/>
          </a:bgClr>
        </a:pattFill>
        <a:effectLst/>
      </p:bgPr>
    </p:bg>
    <p:spTree>
      <p:nvGrpSpPr>
        <p:cNvPr id="1" name="">
          <a:extLst>
            <a:ext uri="{FF2B5EF4-FFF2-40B4-BE49-F238E27FC236}">
              <a16:creationId xmlns:a16="http://schemas.microsoft.com/office/drawing/2014/main" id="{0313EB85-F805-F7A8-6677-7381ED936807}"/>
            </a:ext>
          </a:extLst>
        </p:cNvPr>
        <p:cNvGrpSpPr/>
        <p:nvPr/>
      </p:nvGrpSpPr>
      <p:grpSpPr>
        <a:xfrm>
          <a:off x="0" y="0"/>
          <a:ext cx="0" cy="0"/>
          <a:chOff x="0" y="0"/>
          <a:chExt cx="0" cy="0"/>
        </a:xfrm>
      </p:grpSpPr>
      <p:pic>
        <p:nvPicPr>
          <p:cNvPr id="3" name="Image 2" descr="Une image contenant plein air, herbe, maison, Photographie aérienne&#10;&#10;Le contenu généré par l’IA peut être incorrect.">
            <a:extLst>
              <a:ext uri="{FF2B5EF4-FFF2-40B4-BE49-F238E27FC236}">
                <a16:creationId xmlns:a16="http://schemas.microsoft.com/office/drawing/2014/main" id="{22728558-79C4-9378-9B37-4FC93D548B2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7784" y="496252"/>
            <a:ext cx="5295338" cy="3024000"/>
          </a:xfrm>
          <a:prstGeom prst="rect">
            <a:avLst/>
          </a:prstGeom>
        </p:spPr>
      </p:pic>
      <p:pic>
        <p:nvPicPr>
          <p:cNvPr id="5" name="Image 4" descr="Une image contenant plein air, ciel, nuage, eau&#10;&#10;Le contenu généré par l’IA peut être incorrect.">
            <a:extLst>
              <a:ext uri="{FF2B5EF4-FFF2-40B4-BE49-F238E27FC236}">
                <a16:creationId xmlns:a16="http://schemas.microsoft.com/office/drawing/2014/main" id="{4CE969F9-A266-7F0C-2388-D452BAD9003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48885" y="3429000"/>
            <a:ext cx="5385331" cy="2988000"/>
          </a:xfrm>
          <a:prstGeom prst="rect">
            <a:avLst/>
          </a:prstGeom>
        </p:spPr>
      </p:pic>
    </p:spTree>
    <p:extLst>
      <p:ext uri="{BB962C8B-B14F-4D97-AF65-F5344CB8AC3E}">
        <p14:creationId xmlns:p14="http://schemas.microsoft.com/office/powerpoint/2010/main" val="900448284"/>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65796E7D-867B-94DE-F7BC-535DFC051FBA}"/>
            </a:ext>
          </a:extLst>
        </p:cNvPr>
        <p:cNvGrpSpPr/>
        <p:nvPr/>
      </p:nvGrpSpPr>
      <p:grpSpPr>
        <a:xfrm>
          <a:off x="0" y="0"/>
          <a:ext cx="0" cy="0"/>
          <a:chOff x="0" y="0"/>
          <a:chExt cx="0" cy="0"/>
        </a:xfrm>
      </p:grpSpPr>
      <p:pic>
        <p:nvPicPr>
          <p:cNvPr id="5" name="Image 4" descr="Une image contenant plein air, ciel, bateau, eau&#10;&#10;Le contenu généré par l’IA peut être incorrect.">
            <a:extLst>
              <a:ext uri="{FF2B5EF4-FFF2-40B4-BE49-F238E27FC236}">
                <a16:creationId xmlns:a16="http://schemas.microsoft.com/office/drawing/2014/main" id="{5413F76F-2A2C-C738-9ADB-0941BD6CC2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3175" y="3429000"/>
            <a:ext cx="4420872" cy="2952000"/>
          </a:xfrm>
          <a:prstGeom prst="rect">
            <a:avLst/>
          </a:prstGeom>
        </p:spPr>
      </p:pic>
      <p:pic>
        <p:nvPicPr>
          <p:cNvPr id="7" name="Image 6" descr="Une image contenant plein air, ciel, bâtiment, arbre&#10;&#10;Le contenu généré par l’IA peut être incorrect.">
            <a:extLst>
              <a:ext uri="{FF2B5EF4-FFF2-40B4-BE49-F238E27FC236}">
                <a16:creationId xmlns:a16="http://schemas.microsoft.com/office/drawing/2014/main" id="{D946286B-F11B-99BC-5B0C-81933609063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97955" y="538536"/>
            <a:ext cx="4482000" cy="2988000"/>
          </a:xfrm>
          <a:prstGeom prst="rect">
            <a:avLst/>
          </a:prstGeom>
        </p:spPr>
      </p:pic>
      <p:sp>
        <p:nvSpPr>
          <p:cNvPr id="8" name="ZoneTexte 7">
            <a:extLst>
              <a:ext uri="{FF2B5EF4-FFF2-40B4-BE49-F238E27FC236}">
                <a16:creationId xmlns:a16="http://schemas.microsoft.com/office/drawing/2014/main" id="{BE66548C-6524-7381-0D3D-0C3AA54DFACA}"/>
              </a:ext>
            </a:extLst>
          </p:cNvPr>
          <p:cNvSpPr txBox="1"/>
          <p:nvPr/>
        </p:nvSpPr>
        <p:spPr>
          <a:xfrm>
            <a:off x="7319875" y="3526536"/>
            <a:ext cx="4482000" cy="830997"/>
          </a:xfrm>
          <a:prstGeom prst="rect">
            <a:avLst/>
          </a:prstGeom>
          <a:noFill/>
        </p:spPr>
        <p:txBody>
          <a:bodyPr wrap="square" rtlCol="0">
            <a:spAutoFit/>
          </a:bodyPr>
          <a:lstStyle/>
          <a:p>
            <a:r>
              <a:rPr lang="fr-FR" sz="2400" b="1">
                <a:solidFill>
                  <a:schemeClr val="bg1"/>
                </a:solidFill>
              </a:rPr>
              <a:t>Brouage, une petite commune de la Charente-Maritime, </a:t>
            </a:r>
            <a:endParaRPr lang="fr-FR" sz="2400" b="1" dirty="0">
              <a:solidFill>
                <a:schemeClr val="bg1"/>
              </a:solidFill>
            </a:endParaRPr>
          </a:p>
        </p:txBody>
      </p:sp>
    </p:spTree>
    <p:extLst>
      <p:ext uri="{BB962C8B-B14F-4D97-AF65-F5344CB8AC3E}">
        <p14:creationId xmlns:p14="http://schemas.microsoft.com/office/powerpoint/2010/main" val="2289918103"/>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A3D25D70-84B2-51E2-9BEF-63E74C2E65A1}"/>
            </a:ext>
          </a:extLst>
        </p:cNvPr>
        <p:cNvGrpSpPr/>
        <p:nvPr/>
      </p:nvGrpSpPr>
      <p:grpSpPr>
        <a:xfrm>
          <a:off x="0" y="0"/>
          <a:ext cx="0" cy="0"/>
          <a:chOff x="0" y="0"/>
          <a:chExt cx="0" cy="0"/>
        </a:xfrm>
      </p:grpSpPr>
      <p:pic>
        <p:nvPicPr>
          <p:cNvPr id="3" name="Image 2" descr="Une image contenant plein air, bateau, ciel, embarcation&#10;&#10;Le contenu généré par l’IA peut être incorrect.">
            <a:extLst>
              <a:ext uri="{FF2B5EF4-FFF2-40B4-BE49-F238E27FC236}">
                <a16:creationId xmlns:a16="http://schemas.microsoft.com/office/drawing/2014/main" id="{0DD819E2-7A34-9601-432E-6648DE3439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17676" y="636072"/>
            <a:ext cx="4499530" cy="2988000"/>
          </a:xfrm>
          <a:prstGeom prst="rect">
            <a:avLst/>
          </a:prstGeom>
        </p:spPr>
      </p:pic>
      <p:pic>
        <p:nvPicPr>
          <p:cNvPr id="4" name="Image 3" descr="Une image contenant plein air, herbe, nuage, ciel&#10;&#10;Le contenu généré par l’IA peut être incorrect.">
            <a:extLst>
              <a:ext uri="{FF2B5EF4-FFF2-40B4-BE49-F238E27FC236}">
                <a16:creationId xmlns:a16="http://schemas.microsoft.com/office/drawing/2014/main" id="{457593D4-1483-D1CE-D9EB-6AAFF469332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03262" y="3267469"/>
            <a:ext cx="3994431" cy="2988000"/>
          </a:xfrm>
          <a:prstGeom prst="rect">
            <a:avLst/>
          </a:prstGeom>
        </p:spPr>
      </p:pic>
      <p:sp>
        <p:nvSpPr>
          <p:cNvPr id="5" name="ZoneTexte 4">
            <a:extLst>
              <a:ext uri="{FF2B5EF4-FFF2-40B4-BE49-F238E27FC236}">
                <a16:creationId xmlns:a16="http://schemas.microsoft.com/office/drawing/2014/main" id="{5D3C39DA-197D-C51F-69C2-84EE693D54AC}"/>
              </a:ext>
            </a:extLst>
          </p:cNvPr>
          <p:cNvSpPr txBox="1"/>
          <p:nvPr/>
        </p:nvSpPr>
        <p:spPr>
          <a:xfrm>
            <a:off x="8558784" y="2805804"/>
            <a:ext cx="4524965" cy="461665"/>
          </a:xfrm>
          <a:prstGeom prst="rect">
            <a:avLst/>
          </a:prstGeom>
          <a:noFill/>
        </p:spPr>
        <p:txBody>
          <a:bodyPr wrap="square" rtlCol="0">
            <a:spAutoFit/>
          </a:bodyPr>
          <a:lstStyle/>
          <a:p>
            <a:r>
              <a:rPr lang="fr-FR" sz="2400" b="1"/>
              <a:t> Brouage</a:t>
            </a:r>
            <a:endParaRPr lang="fr-FR" sz="2400" b="1" dirty="0"/>
          </a:p>
        </p:txBody>
      </p:sp>
      <p:sp>
        <p:nvSpPr>
          <p:cNvPr id="6" name="ZoneTexte 5">
            <a:extLst>
              <a:ext uri="{FF2B5EF4-FFF2-40B4-BE49-F238E27FC236}">
                <a16:creationId xmlns:a16="http://schemas.microsoft.com/office/drawing/2014/main" id="{7DFB71CF-4B9C-D97F-215B-1EAE1FB67985}"/>
              </a:ext>
            </a:extLst>
          </p:cNvPr>
          <p:cNvSpPr txBox="1"/>
          <p:nvPr/>
        </p:nvSpPr>
        <p:spPr>
          <a:xfrm>
            <a:off x="2556856" y="3525828"/>
            <a:ext cx="4663766" cy="461665"/>
          </a:xfrm>
          <a:prstGeom prst="rect">
            <a:avLst/>
          </a:prstGeom>
          <a:noFill/>
        </p:spPr>
        <p:txBody>
          <a:bodyPr wrap="square" rtlCol="0">
            <a:spAutoFit/>
          </a:bodyPr>
          <a:lstStyle/>
          <a:p>
            <a:r>
              <a:rPr lang="fr-FR" sz="2400" b="1"/>
              <a:t>Ars-en-Ré</a:t>
            </a:r>
            <a:endParaRPr lang="fr-FR" sz="2400" b="1" dirty="0"/>
          </a:p>
        </p:txBody>
      </p:sp>
    </p:spTree>
    <p:extLst>
      <p:ext uri="{BB962C8B-B14F-4D97-AF65-F5344CB8AC3E}">
        <p14:creationId xmlns:p14="http://schemas.microsoft.com/office/powerpoint/2010/main" val="191106150"/>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565FE46B-AA64-FF91-4B5D-110509018D87}"/>
            </a:ext>
          </a:extLst>
        </p:cNvPr>
        <p:cNvGrpSpPr/>
        <p:nvPr/>
      </p:nvGrpSpPr>
      <p:grpSpPr>
        <a:xfrm>
          <a:off x="0" y="0"/>
          <a:ext cx="0" cy="0"/>
          <a:chOff x="0" y="0"/>
          <a:chExt cx="0" cy="0"/>
        </a:xfrm>
      </p:grpSpPr>
      <p:pic>
        <p:nvPicPr>
          <p:cNvPr id="3" name="Image 2" descr="Une image contenant plein air, bâtiment, plante, Roue de vélo&#10;&#10;Le contenu généré par l’IA peut être incorrect.">
            <a:extLst>
              <a:ext uri="{FF2B5EF4-FFF2-40B4-BE49-F238E27FC236}">
                <a16:creationId xmlns:a16="http://schemas.microsoft.com/office/drawing/2014/main" id="{7FDF5E48-3756-0DE6-DD71-D39AE5C866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87552" y="3243072"/>
            <a:ext cx="3936000" cy="2952000"/>
          </a:xfrm>
          <a:prstGeom prst="rect">
            <a:avLst/>
          </a:prstGeom>
        </p:spPr>
      </p:pic>
      <p:sp>
        <p:nvSpPr>
          <p:cNvPr id="4" name="ZoneTexte 3">
            <a:extLst>
              <a:ext uri="{FF2B5EF4-FFF2-40B4-BE49-F238E27FC236}">
                <a16:creationId xmlns:a16="http://schemas.microsoft.com/office/drawing/2014/main" id="{5C3A658A-EA6D-9758-2D22-2D15CAD2FE6F}"/>
              </a:ext>
            </a:extLst>
          </p:cNvPr>
          <p:cNvSpPr txBox="1"/>
          <p:nvPr/>
        </p:nvSpPr>
        <p:spPr>
          <a:xfrm>
            <a:off x="2160000" y="2779776"/>
            <a:ext cx="3936000" cy="463296"/>
          </a:xfrm>
          <a:prstGeom prst="rect">
            <a:avLst/>
          </a:prstGeom>
          <a:noFill/>
        </p:spPr>
        <p:txBody>
          <a:bodyPr wrap="square" rtlCol="0">
            <a:spAutoFit/>
          </a:bodyPr>
          <a:lstStyle/>
          <a:p>
            <a:r>
              <a:rPr lang="fr-FR" sz="2400" b="1">
                <a:solidFill>
                  <a:schemeClr val="bg1"/>
                </a:solidFill>
              </a:rPr>
              <a:t>Île-d’Aix</a:t>
            </a:r>
            <a:endParaRPr lang="fr-FR" sz="2400" b="1" dirty="0">
              <a:solidFill>
                <a:schemeClr val="bg1"/>
              </a:solidFill>
            </a:endParaRPr>
          </a:p>
        </p:txBody>
      </p:sp>
      <p:pic>
        <p:nvPicPr>
          <p:cNvPr id="6" name="Image 5" descr="Une image contenant plein air, ciel, eau, bateau&#10;&#10;Le contenu généré par l’IA peut être incorrect.">
            <a:extLst>
              <a:ext uri="{FF2B5EF4-FFF2-40B4-BE49-F238E27FC236}">
                <a16:creationId xmlns:a16="http://schemas.microsoft.com/office/drawing/2014/main" id="{89D28E5B-8459-FC89-8979-8C72FE49E62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24688" y="630364"/>
            <a:ext cx="4479760" cy="2988000"/>
          </a:xfrm>
          <a:prstGeom prst="rect">
            <a:avLst/>
          </a:prstGeom>
        </p:spPr>
      </p:pic>
      <p:sp>
        <p:nvSpPr>
          <p:cNvPr id="7" name="ZoneTexte 6">
            <a:extLst>
              <a:ext uri="{FF2B5EF4-FFF2-40B4-BE49-F238E27FC236}">
                <a16:creationId xmlns:a16="http://schemas.microsoft.com/office/drawing/2014/main" id="{3296592E-44A5-48CB-AB95-8349F3215B30}"/>
              </a:ext>
            </a:extLst>
          </p:cNvPr>
          <p:cNvSpPr txBox="1"/>
          <p:nvPr/>
        </p:nvSpPr>
        <p:spPr>
          <a:xfrm>
            <a:off x="8217408" y="3618364"/>
            <a:ext cx="4389120" cy="461665"/>
          </a:xfrm>
          <a:prstGeom prst="rect">
            <a:avLst/>
          </a:prstGeom>
          <a:noFill/>
        </p:spPr>
        <p:txBody>
          <a:bodyPr wrap="square" rtlCol="0">
            <a:spAutoFit/>
          </a:bodyPr>
          <a:lstStyle/>
          <a:p>
            <a:r>
              <a:rPr lang="fr-FR" sz="2400" b="1">
                <a:solidFill>
                  <a:schemeClr val="bg1"/>
                </a:solidFill>
              </a:rPr>
              <a:t> La Flotte</a:t>
            </a:r>
            <a:endParaRPr lang="fr-FR" sz="2400" b="1" dirty="0">
              <a:solidFill>
                <a:schemeClr val="bg1"/>
              </a:solidFill>
            </a:endParaRPr>
          </a:p>
        </p:txBody>
      </p:sp>
    </p:spTree>
    <p:extLst>
      <p:ext uri="{BB962C8B-B14F-4D97-AF65-F5344CB8AC3E}">
        <p14:creationId xmlns:p14="http://schemas.microsoft.com/office/powerpoint/2010/main" val="702007867"/>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72AB7AE7-DBF7-214D-014C-242A33C48C22}"/>
            </a:ext>
          </a:extLst>
        </p:cNvPr>
        <p:cNvGrpSpPr/>
        <p:nvPr/>
      </p:nvGrpSpPr>
      <p:grpSpPr>
        <a:xfrm>
          <a:off x="0" y="0"/>
          <a:ext cx="0" cy="0"/>
          <a:chOff x="0" y="0"/>
          <a:chExt cx="0" cy="0"/>
        </a:xfrm>
      </p:grpSpPr>
      <p:pic>
        <p:nvPicPr>
          <p:cNvPr id="3" name="Image 2" descr="Une image contenant plein air, fenêtre, plante, ciel&#10;&#10;Le contenu généré par l’IA peut être incorrect.">
            <a:extLst>
              <a:ext uri="{FF2B5EF4-FFF2-40B4-BE49-F238E27FC236}">
                <a16:creationId xmlns:a16="http://schemas.microsoft.com/office/drawing/2014/main" id="{D6118882-0037-22A7-42CA-F33C68DD24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98207" y="705612"/>
            <a:ext cx="4287780" cy="2988000"/>
          </a:xfrm>
          <a:prstGeom prst="rect">
            <a:avLst/>
          </a:prstGeom>
        </p:spPr>
      </p:pic>
      <p:sp>
        <p:nvSpPr>
          <p:cNvPr id="4" name="ZoneTexte 3">
            <a:extLst>
              <a:ext uri="{FF2B5EF4-FFF2-40B4-BE49-F238E27FC236}">
                <a16:creationId xmlns:a16="http://schemas.microsoft.com/office/drawing/2014/main" id="{0711C5D1-E46E-DE52-49FD-2B917679FA17}"/>
              </a:ext>
            </a:extLst>
          </p:cNvPr>
          <p:cNvSpPr txBox="1"/>
          <p:nvPr/>
        </p:nvSpPr>
        <p:spPr>
          <a:xfrm>
            <a:off x="1755648" y="3698856"/>
            <a:ext cx="4632960" cy="461665"/>
          </a:xfrm>
          <a:prstGeom prst="rect">
            <a:avLst/>
          </a:prstGeom>
          <a:noFill/>
        </p:spPr>
        <p:txBody>
          <a:bodyPr wrap="square" rtlCol="0">
            <a:spAutoFit/>
          </a:bodyPr>
          <a:lstStyle/>
          <a:p>
            <a:r>
              <a:rPr lang="fr-FR" sz="2400" b="1">
                <a:solidFill>
                  <a:schemeClr val="bg1"/>
                </a:solidFill>
              </a:rPr>
              <a:t>Saint-Sauvant</a:t>
            </a:r>
            <a:endParaRPr lang="fr-FR" sz="2400" b="1" dirty="0">
              <a:solidFill>
                <a:schemeClr val="bg1"/>
              </a:solidFill>
            </a:endParaRPr>
          </a:p>
        </p:txBody>
      </p:sp>
      <p:pic>
        <p:nvPicPr>
          <p:cNvPr id="6" name="Image 5" descr="Une image contenant plein air, eau, ciel, arbre&#10;&#10;Le contenu généré par l’IA peut être incorrect.">
            <a:extLst>
              <a:ext uri="{FF2B5EF4-FFF2-40B4-BE49-F238E27FC236}">
                <a16:creationId xmlns:a16="http://schemas.microsoft.com/office/drawing/2014/main" id="{B555A74C-0E69-C263-F3A7-26D619790E2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13871" y="3230772"/>
            <a:ext cx="4179922" cy="2988000"/>
          </a:xfrm>
          <a:prstGeom prst="rect">
            <a:avLst/>
          </a:prstGeom>
        </p:spPr>
      </p:pic>
      <p:sp>
        <p:nvSpPr>
          <p:cNvPr id="7" name="ZoneTexte 6">
            <a:extLst>
              <a:ext uri="{FF2B5EF4-FFF2-40B4-BE49-F238E27FC236}">
                <a16:creationId xmlns:a16="http://schemas.microsoft.com/office/drawing/2014/main" id="{6FC47CAE-A574-1D97-E3A8-DBADFC448E61}"/>
              </a:ext>
            </a:extLst>
          </p:cNvPr>
          <p:cNvSpPr txBox="1"/>
          <p:nvPr/>
        </p:nvSpPr>
        <p:spPr>
          <a:xfrm>
            <a:off x="5954664" y="1243584"/>
            <a:ext cx="6237336" cy="1569660"/>
          </a:xfrm>
          <a:prstGeom prst="rect">
            <a:avLst/>
          </a:prstGeom>
          <a:noFill/>
        </p:spPr>
        <p:txBody>
          <a:bodyPr wrap="square" rtlCol="0">
            <a:spAutoFit/>
          </a:bodyPr>
          <a:lstStyle/>
          <a:p>
            <a:r>
              <a:rPr lang="fr-FR" sz="3200" b="1" dirty="0">
                <a:solidFill>
                  <a:schemeClr val="bg1"/>
                </a:solidFill>
              </a:rPr>
              <a:t>Ars-en-Ré, l’un des plus beaux villages de Charente-Maritime à Suivre</a:t>
            </a:r>
          </a:p>
        </p:txBody>
      </p:sp>
    </p:spTree>
    <p:extLst>
      <p:ext uri="{BB962C8B-B14F-4D97-AF65-F5344CB8AC3E}">
        <p14:creationId xmlns:p14="http://schemas.microsoft.com/office/powerpoint/2010/main" val="1724928830"/>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CCA4F401-5D9A-F3BF-AA34-7FB4F0744FFC}"/>
            </a:ext>
          </a:extLst>
        </p:cNvPr>
        <p:cNvGrpSpPr/>
        <p:nvPr/>
      </p:nvGrpSpPr>
      <p:grpSpPr>
        <a:xfrm>
          <a:off x="0" y="0"/>
          <a:ext cx="0" cy="0"/>
          <a:chOff x="0" y="0"/>
          <a:chExt cx="0" cy="0"/>
        </a:xfrm>
      </p:grpSpPr>
      <p:pic>
        <p:nvPicPr>
          <p:cNvPr id="6" name="Image 5" descr="Une image contenant plein air, nuage, ciel, eau&#10;&#10;Le contenu généré par l’IA peut être incorrect.">
            <a:extLst>
              <a:ext uri="{FF2B5EF4-FFF2-40B4-BE49-F238E27FC236}">
                <a16:creationId xmlns:a16="http://schemas.microsoft.com/office/drawing/2014/main" id="{1C6DF7C3-C515-441F-F353-C6D4DCECEC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5674" y="3218688"/>
            <a:ext cx="4493234" cy="2988000"/>
          </a:xfrm>
          <a:prstGeom prst="rect">
            <a:avLst/>
          </a:prstGeom>
        </p:spPr>
      </p:pic>
      <p:sp>
        <p:nvSpPr>
          <p:cNvPr id="7" name="ZoneTexte 6">
            <a:extLst>
              <a:ext uri="{FF2B5EF4-FFF2-40B4-BE49-F238E27FC236}">
                <a16:creationId xmlns:a16="http://schemas.microsoft.com/office/drawing/2014/main" id="{7B52655C-405F-7EB3-BDC4-E099A179529C}"/>
              </a:ext>
            </a:extLst>
          </p:cNvPr>
          <p:cNvSpPr txBox="1"/>
          <p:nvPr/>
        </p:nvSpPr>
        <p:spPr>
          <a:xfrm>
            <a:off x="585217" y="651312"/>
            <a:ext cx="4230624" cy="830997"/>
          </a:xfrm>
          <a:prstGeom prst="rect">
            <a:avLst/>
          </a:prstGeom>
          <a:noFill/>
        </p:spPr>
        <p:txBody>
          <a:bodyPr wrap="square" rtlCol="0">
            <a:spAutoFit/>
          </a:bodyPr>
          <a:lstStyle/>
          <a:p>
            <a:r>
              <a:rPr lang="fr-FR" sz="2400" b="1" dirty="0">
                <a:solidFill>
                  <a:schemeClr val="bg1"/>
                </a:solidFill>
              </a:rPr>
              <a:t>Les  plus beaux villages de Charente-Maritime</a:t>
            </a:r>
          </a:p>
        </p:txBody>
      </p:sp>
      <p:pic>
        <p:nvPicPr>
          <p:cNvPr id="9" name="Image 8" descr="Une image contenant plein air, bateau, ciel, eau&#10;&#10;Le contenu généré par l’IA peut être incorrect.">
            <a:extLst>
              <a:ext uri="{FF2B5EF4-FFF2-40B4-BE49-F238E27FC236}">
                <a16:creationId xmlns:a16="http://schemas.microsoft.com/office/drawing/2014/main" id="{41154485-BB63-2032-0FD3-84BDBA2FF71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60508" y="645226"/>
            <a:ext cx="4815818" cy="3024000"/>
          </a:xfrm>
          <a:prstGeom prst="rect">
            <a:avLst/>
          </a:prstGeom>
        </p:spPr>
      </p:pic>
      <p:sp>
        <p:nvSpPr>
          <p:cNvPr id="10" name="ZoneTexte 9">
            <a:extLst>
              <a:ext uri="{FF2B5EF4-FFF2-40B4-BE49-F238E27FC236}">
                <a16:creationId xmlns:a16="http://schemas.microsoft.com/office/drawing/2014/main" id="{DD884344-C4CE-8E74-F795-BFA7F48B3B5A}"/>
              </a:ext>
            </a:extLst>
          </p:cNvPr>
          <p:cNvSpPr txBox="1"/>
          <p:nvPr/>
        </p:nvSpPr>
        <p:spPr>
          <a:xfrm>
            <a:off x="6883092" y="3803904"/>
            <a:ext cx="4815818" cy="1569660"/>
          </a:xfrm>
          <a:prstGeom prst="rect">
            <a:avLst/>
          </a:prstGeom>
          <a:noFill/>
        </p:spPr>
        <p:txBody>
          <a:bodyPr wrap="square" rtlCol="0">
            <a:spAutoFit/>
          </a:bodyPr>
          <a:lstStyle/>
          <a:p>
            <a:r>
              <a:rPr lang="fr-FR" sz="2400" b="1" dirty="0">
                <a:solidFill>
                  <a:schemeClr val="bg1"/>
                </a:solidFill>
              </a:rPr>
              <a:t>La Flotte est une pépite d’architecture insulaire ! Proche du pont de l’île de Ré, ce village est l’un des plus anciens de l’île. </a:t>
            </a:r>
          </a:p>
        </p:txBody>
      </p:sp>
    </p:spTree>
    <p:extLst>
      <p:ext uri="{BB962C8B-B14F-4D97-AF65-F5344CB8AC3E}">
        <p14:creationId xmlns:p14="http://schemas.microsoft.com/office/powerpoint/2010/main" val="1920281277"/>
      </p:ext>
    </p:extLst>
  </p:cSld>
  <p:clrMapOvr>
    <a:masterClrMapping/>
  </p:clrMapOvr>
  <mc:AlternateContent xmlns:mc="http://schemas.openxmlformats.org/markup-compatibility/2006" xmlns:p14="http://schemas.microsoft.com/office/powerpoint/2010/main">
    <mc:Choice Requires="p14">
      <p:transition spd="slow" p14:dur="5000">
        <p14:prism isInverted="1"/>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CE0DB5EC-8847-B2BC-9221-70EB9D8A5396}"/>
            </a:ext>
          </a:extLst>
        </p:cNvPr>
        <p:cNvGrpSpPr/>
        <p:nvPr/>
      </p:nvGrpSpPr>
      <p:grpSpPr>
        <a:xfrm>
          <a:off x="0" y="0"/>
          <a:ext cx="0" cy="0"/>
          <a:chOff x="0" y="0"/>
          <a:chExt cx="0" cy="0"/>
        </a:xfrm>
      </p:grpSpPr>
      <p:pic>
        <p:nvPicPr>
          <p:cNvPr id="3" name="Image 2" descr="Une image contenant herbe, ciel, plein air, Photographie aérienne&#10;&#10;Le contenu généré par l’IA peut être incorrect.">
            <a:extLst>
              <a:ext uri="{FF2B5EF4-FFF2-40B4-BE49-F238E27FC236}">
                <a16:creationId xmlns:a16="http://schemas.microsoft.com/office/drawing/2014/main" id="{940DAD0B-FDD8-2C9C-7F41-1D07E90E52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8481" y="805721"/>
            <a:ext cx="4486392" cy="2988000"/>
          </a:xfrm>
          <a:prstGeom prst="rect">
            <a:avLst/>
          </a:prstGeom>
        </p:spPr>
      </p:pic>
      <p:sp>
        <p:nvSpPr>
          <p:cNvPr id="4" name="ZoneTexte 3">
            <a:extLst>
              <a:ext uri="{FF2B5EF4-FFF2-40B4-BE49-F238E27FC236}">
                <a16:creationId xmlns:a16="http://schemas.microsoft.com/office/drawing/2014/main" id="{B9A235E7-5C65-B72E-5C09-CE2D8768C2A6}"/>
              </a:ext>
            </a:extLst>
          </p:cNvPr>
          <p:cNvSpPr txBox="1"/>
          <p:nvPr/>
        </p:nvSpPr>
        <p:spPr>
          <a:xfrm>
            <a:off x="975360" y="3793721"/>
            <a:ext cx="5169408" cy="2308324"/>
          </a:xfrm>
          <a:prstGeom prst="rect">
            <a:avLst/>
          </a:prstGeom>
          <a:noFill/>
        </p:spPr>
        <p:txBody>
          <a:bodyPr wrap="square" rtlCol="0">
            <a:spAutoFit/>
          </a:bodyPr>
          <a:lstStyle/>
          <a:p>
            <a:r>
              <a:rPr lang="fr-FR" sz="2400" b="1" dirty="0">
                <a:solidFill>
                  <a:schemeClr val="bg1"/>
                </a:solidFill>
              </a:rPr>
              <a:t>Si vous êtes amoureux d’histoire et de vieilles pierres, vous allez adorer le village fortifié de Brouage ! Cette citadelle localisée entre Rochefort et l’île d’Oléron était auparavant bordée par l’océan Atlantique. </a:t>
            </a:r>
          </a:p>
        </p:txBody>
      </p:sp>
      <p:pic>
        <p:nvPicPr>
          <p:cNvPr id="6" name="Image 5" descr="Une image contenant plein air, bâtiment, herbe, ciel&#10;&#10;Le contenu généré par l’IA peut être incorrect.">
            <a:extLst>
              <a:ext uri="{FF2B5EF4-FFF2-40B4-BE49-F238E27FC236}">
                <a16:creationId xmlns:a16="http://schemas.microsoft.com/office/drawing/2014/main" id="{5F732723-E4DA-F600-B2C2-8185B14BBF7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44768" y="3221128"/>
            <a:ext cx="5378751" cy="2952000"/>
          </a:xfrm>
          <a:prstGeom prst="rect">
            <a:avLst/>
          </a:prstGeom>
        </p:spPr>
      </p:pic>
      <p:sp>
        <p:nvSpPr>
          <p:cNvPr id="7" name="ZoneTexte 6">
            <a:extLst>
              <a:ext uri="{FF2B5EF4-FFF2-40B4-BE49-F238E27FC236}">
                <a16:creationId xmlns:a16="http://schemas.microsoft.com/office/drawing/2014/main" id="{BB997C66-8E4A-7BE3-63F8-3CC857F3B2F8}"/>
              </a:ext>
            </a:extLst>
          </p:cNvPr>
          <p:cNvSpPr txBox="1"/>
          <p:nvPr/>
        </p:nvSpPr>
        <p:spPr>
          <a:xfrm>
            <a:off x="6376416" y="293388"/>
            <a:ext cx="5644896" cy="2677656"/>
          </a:xfrm>
          <a:prstGeom prst="rect">
            <a:avLst/>
          </a:prstGeom>
          <a:noFill/>
        </p:spPr>
        <p:txBody>
          <a:bodyPr wrap="square" rtlCol="0">
            <a:spAutoFit/>
          </a:bodyPr>
          <a:lstStyle/>
          <a:p>
            <a:r>
              <a:rPr lang="fr-FR" sz="2400" b="1">
                <a:solidFill>
                  <a:schemeClr val="bg1"/>
                </a:solidFill>
              </a:rPr>
              <a:t>Pas étonnant que ce charmant village de Charente-Maritime situé au sud de Royan soit classé parmi les plus beaux villages de France ! Fondé sur un promontoire rocheux, Talmont-sur-Gironde surplombe l’estuaire de la Gironde</a:t>
            </a:r>
            <a:endParaRPr lang="fr-FR" sz="2400" b="1" dirty="0">
              <a:solidFill>
                <a:schemeClr val="bg1"/>
              </a:solidFill>
            </a:endParaRPr>
          </a:p>
        </p:txBody>
      </p:sp>
    </p:spTree>
    <p:extLst>
      <p:ext uri="{BB962C8B-B14F-4D97-AF65-F5344CB8AC3E}">
        <p14:creationId xmlns:p14="http://schemas.microsoft.com/office/powerpoint/2010/main" val="1225992174"/>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F3A13184-D519-45EB-90B4-A9717432BB14}"/>
            </a:ext>
          </a:extLst>
        </p:cNvPr>
        <p:cNvGrpSpPr/>
        <p:nvPr/>
      </p:nvGrpSpPr>
      <p:grpSpPr>
        <a:xfrm>
          <a:off x="0" y="0"/>
          <a:ext cx="0" cy="0"/>
          <a:chOff x="0" y="0"/>
          <a:chExt cx="0" cy="0"/>
        </a:xfrm>
      </p:grpSpPr>
      <p:pic>
        <p:nvPicPr>
          <p:cNvPr id="3" name="Image 2" descr="Une image contenant plein air, arbre, Photographie aérienne, Vue plongeante&#10;&#10;Le contenu généré par l’IA peut être incorrect.">
            <a:extLst>
              <a:ext uri="{FF2B5EF4-FFF2-40B4-BE49-F238E27FC236}">
                <a16:creationId xmlns:a16="http://schemas.microsoft.com/office/drawing/2014/main" id="{91A573EF-2224-757F-EFEE-3184E8C633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50942" y="3206572"/>
            <a:ext cx="4485456" cy="2988000"/>
          </a:xfrm>
          <a:prstGeom prst="rect">
            <a:avLst/>
          </a:prstGeom>
        </p:spPr>
      </p:pic>
      <p:sp>
        <p:nvSpPr>
          <p:cNvPr id="4" name="ZoneTexte 3">
            <a:extLst>
              <a:ext uri="{FF2B5EF4-FFF2-40B4-BE49-F238E27FC236}">
                <a16:creationId xmlns:a16="http://schemas.microsoft.com/office/drawing/2014/main" id="{B990EC09-2122-FFFF-F442-49830CF0B9E0}"/>
              </a:ext>
            </a:extLst>
          </p:cNvPr>
          <p:cNvSpPr txBox="1"/>
          <p:nvPr/>
        </p:nvSpPr>
        <p:spPr>
          <a:xfrm>
            <a:off x="938784" y="1636912"/>
            <a:ext cx="4848718" cy="1569660"/>
          </a:xfrm>
          <a:prstGeom prst="rect">
            <a:avLst/>
          </a:prstGeom>
          <a:noFill/>
        </p:spPr>
        <p:txBody>
          <a:bodyPr wrap="square" rtlCol="0">
            <a:spAutoFit/>
          </a:bodyPr>
          <a:lstStyle/>
          <a:p>
            <a:r>
              <a:rPr lang="fr-FR" sz="2400" b="1">
                <a:solidFill>
                  <a:schemeClr val="bg1"/>
                </a:solidFill>
              </a:rPr>
              <a:t>Des paysages lumineux, (la Charente-Maritime est un des départements les plus ensoleillés de France), </a:t>
            </a:r>
            <a:endParaRPr lang="fr-FR" sz="2400" b="1" dirty="0">
              <a:solidFill>
                <a:schemeClr val="bg1"/>
              </a:solidFill>
            </a:endParaRPr>
          </a:p>
        </p:txBody>
      </p:sp>
      <p:pic>
        <p:nvPicPr>
          <p:cNvPr id="6" name="Image 5" descr="Une image contenant vin, Verre à vin, conteneur, Verrerie&#10;&#10;Le contenu généré par l’IA peut être incorrect.">
            <a:extLst>
              <a:ext uri="{FF2B5EF4-FFF2-40B4-BE49-F238E27FC236}">
                <a16:creationId xmlns:a16="http://schemas.microsoft.com/office/drawing/2014/main" id="{3C1C823B-900E-2D14-5D99-8B1F52E2729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13058" y="699429"/>
            <a:ext cx="4428000" cy="2952000"/>
          </a:xfrm>
          <a:prstGeom prst="rect">
            <a:avLst/>
          </a:prstGeom>
        </p:spPr>
      </p:pic>
      <p:sp>
        <p:nvSpPr>
          <p:cNvPr id="7" name="ZoneTexte 6">
            <a:extLst>
              <a:ext uri="{FF2B5EF4-FFF2-40B4-BE49-F238E27FC236}">
                <a16:creationId xmlns:a16="http://schemas.microsoft.com/office/drawing/2014/main" id="{3F07F4BC-CB4C-CA66-3182-5DBA67BC765A}"/>
              </a:ext>
            </a:extLst>
          </p:cNvPr>
          <p:cNvSpPr txBox="1"/>
          <p:nvPr/>
        </p:nvSpPr>
        <p:spPr>
          <a:xfrm>
            <a:off x="6891172" y="3651429"/>
            <a:ext cx="4864608" cy="830997"/>
          </a:xfrm>
          <a:prstGeom prst="rect">
            <a:avLst/>
          </a:prstGeom>
          <a:noFill/>
        </p:spPr>
        <p:txBody>
          <a:bodyPr wrap="square" rtlCol="0">
            <a:spAutoFit/>
          </a:bodyPr>
          <a:lstStyle/>
          <a:p>
            <a:r>
              <a:rPr lang="fr-FR" sz="2400" b="1">
                <a:solidFill>
                  <a:schemeClr val="bg1"/>
                </a:solidFill>
              </a:rPr>
              <a:t>La gastronomie des Charentes, entre terroir et littoral</a:t>
            </a:r>
            <a:endParaRPr lang="fr-FR" sz="2400" b="1" dirty="0">
              <a:solidFill>
                <a:schemeClr val="bg1"/>
              </a:solidFill>
            </a:endParaRPr>
          </a:p>
        </p:txBody>
      </p:sp>
    </p:spTree>
    <p:extLst>
      <p:ext uri="{BB962C8B-B14F-4D97-AF65-F5344CB8AC3E}">
        <p14:creationId xmlns:p14="http://schemas.microsoft.com/office/powerpoint/2010/main" val="3447790027"/>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3DD5A59F-2A3F-FF52-133E-CB402B747F23}"/>
            </a:ext>
          </a:extLst>
        </p:cNvPr>
        <p:cNvGrpSpPr/>
        <p:nvPr/>
      </p:nvGrpSpPr>
      <p:grpSpPr>
        <a:xfrm>
          <a:off x="0" y="0"/>
          <a:ext cx="0" cy="0"/>
          <a:chOff x="0" y="0"/>
          <a:chExt cx="0" cy="0"/>
        </a:xfrm>
      </p:grpSpPr>
      <p:pic>
        <p:nvPicPr>
          <p:cNvPr id="3" name="Image 2" descr="Une image contenant personne, plein air, habits, eau&#10;&#10;Le contenu généré par l’IA peut être incorrect.">
            <a:extLst>
              <a:ext uri="{FF2B5EF4-FFF2-40B4-BE49-F238E27FC236}">
                <a16:creationId xmlns:a16="http://schemas.microsoft.com/office/drawing/2014/main" id="{D5187B6F-2695-5F23-BB81-99471E4251E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5924" y="670560"/>
            <a:ext cx="4536000" cy="3024000"/>
          </a:xfrm>
          <a:prstGeom prst="rect">
            <a:avLst/>
          </a:prstGeom>
        </p:spPr>
      </p:pic>
      <p:pic>
        <p:nvPicPr>
          <p:cNvPr id="5" name="Image 4" descr="Une image contenant melon, fruit, cantaloup, plein air&#10;&#10;Le contenu généré par l’IA peut être incorrect.">
            <a:extLst>
              <a:ext uri="{FF2B5EF4-FFF2-40B4-BE49-F238E27FC236}">
                <a16:creationId xmlns:a16="http://schemas.microsoft.com/office/drawing/2014/main" id="{16957668-9D9F-94FF-81D0-3697DE97518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90004" y="3255264"/>
            <a:ext cx="4482000" cy="2988000"/>
          </a:xfrm>
          <a:prstGeom prst="rect">
            <a:avLst/>
          </a:prstGeom>
        </p:spPr>
      </p:pic>
    </p:spTree>
    <p:extLst>
      <p:ext uri="{BB962C8B-B14F-4D97-AF65-F5344CB8AC3E}">
        <p14:creationId xmlns:p14="http://schemas.microsoft.com/office/powerpoint/2010/main" val="1988765371"/>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C7783FC4-1D1A-32FC-E7E6-B308C3C361D0}"/>
            </a:ext>
          </a:extLst>
        </p:cNvPr>
        <p:cNvGrpSpPr/>
        <p:nvPr/>
      </p:nvGrpSpPr>
      <p:grpSpPr>
        <a:xfrm>
          <a:off x="0" y="0"/>
          <a:ext cx="0" cy="0"/>
          <a:chOff x="0" y="0"/>
          <a:chExt cx="0" cy="0"/>
        </a:xfrm>
      </p:grpSpPr>
      <p:pic>
        <p:nvPicPr>
          <p:cNvPr id="3" name="Image 2" descr="Une image contenant plein air, herbe, ciel, eau&#10;&#10;Le contenu généré par l’IA peut être incorrect.">
            <a:extLst>
              <a:ext uri="{FF2B5EF4-FFF2-40B4-BE49-F238E27FC236}">
                <a16:creationId xmlns:a16="http://schemas.microsoft.com/office/drawing/2014/main" id="{0F11BDD7-D700-8392-E9D4-4473A41DA6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21249" y="633984"/>
            <a:ext cx="4485860" cy="2988000"/>
          </a:xfrm>
          <a:prstGeom prst="rect">
            <a:avLst/>
          </a:prstGeom>
        </p:spPr>
      </p:pic>
      <p:sp>
        <p:nvSpPr>
          <p:cNvPr id="4" name="ZoneTexte 3">
            <a:extLst>
              <a:ext uri="{FF2B5EF4-FFF2-40B4-BE49-F238E27FC236}">
                <a16:creationId xmlns:a16="http://schemas.microsoft.com/office/drawing/2014/main" id="{2128327B-5A48-2351-4C70-5F6C0FE78428}"/>
              </a:ext>
            </a:extLst>
          </p:cNvPr>
          <p:cNvSpPr txBox="1"/>
          <p:nvPr/>
        </p:nvSpPr>
        <p:spPr>
          <a:xfrm>
            <a:off x="1487424" y="3621984"/>
            <a:ext cx="4608576" cy="830997"/>
          </a:xfrm>
          <a:prstGeom prst="rect">
            <a:avLst/>
          </a:prstGeom>
          <a:noFill/>
        </p:spPr>
        <p:txBody>
          <a:bodyPr wrap="square" rtlCol="0">
            <a:spAutoFit/>
          </a:bodyPr>
          <a:lstStyle/>
          <a:p>
            <a:r>
              <a:rPr lang="fr-FR" sz="2400" b="1"/>
              <a:t>Ars-en Ré et ses paysages multicolores</a:t>
            </a:r>
            <a:endParaRPr lang="fr-FR" sz="2400" b="1" dirty="0"/>
          </a:p>
        </p:txBody>
      </p:sp>
      <p:pic>
        <p:nvPicPr>
          <p:cNvPr id="6" name="Image 5" descr="Une image contenant plein air, bâtiment, ciel, fenêtre&#10;&#10;Le contenu généré par l’IA peut être incorrect.">
            <a:extLst>
              <a:ext uri="{FF2B5EF4-FFF2-40B4-BE49-F238E27FC236}">
                <a16:creationId xmlns:a16="http://schemas.microsoft.com/office/drawing/2014/main" id="{3A0FEC7A-F641-B60B-1D69-162AED07956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63725" y="3248638"/>
            <a:ext cx="4307026" cy="2988000"/>
          </a:xfrm>
          <a:prstGeom prst="rect">
            <a:avLst/>
          </a:prstGeom>
        </p:spPr>
      </p:pic>
    </p:spTree>
    <p:extLst>
      <p:ext uri="{BB962C8B-B14F-4D97-AF65-F5344CB8AC3E}">
        <p14:creationId xmlns:p14="http://schemas.microsoft.com/office/powerpoint/2010/main" val="3332831767"/>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2590C310-13EE-A072-A303-4C448AC3B9C1}"/>
            </a:ext>
          </a:extLst>
        </p:cNvPr>
        <p:cNvGrpSpPr/>
        <p:nvPr/>
      </p:nvGrpSpPr>
      <p:grpSpPr>
        <a:xfrm>
          <a:off x="0" y="0"/>
          <a:ext cx="0" cy="0"/>
          <a:chOff x="0" y="0"/>
          <a:chExt cx="0" cy="0"/>
        </a:xfrm>
      </p:grpSpPr>
      <p:pic>
        <p:nvPicPr>
          <p:cNvPr id="3" name="Image 2" descr="Une image contenant plein air, fleur, ciel, sol&#10;&#10;Le contenu généré par l’IA peut être incorrect.">
            <a:extLst>
              <a:ext uri="{FF2B5EF4-FFF2-40B4-BE49-F238E27FC236}">
                <a16:creationId xmlns:a16="http://schemas.microsoft.com/office/drawing/2014/main" id="{C652A754-49EC-A75F-D294-FDF3ED90CA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35152" y="3219312"/>
            <a:ext cx="4484806" cy="2988000"/>
          </a:xfrm>
          <a:prstGeom prst="rect">
            <a:avLst/>
          </a:prstGeom>
        </p:spPr>
      </p:pic>
      <p:pic>
        <p:nvPicPr>
          <p:cNvPr id="5" name="Image 4" descr="Une image contenant plein air, bâtiment, ciel, ville&#10;&#10;Le contenu généré par l’IA peut être incorrect.">
            <a:extLst>
              <a:ext uri="{FF2B5EF4-FFF2-40B4-BE49-F238E27FC236}">
                <a16:creationId xmlns:a16="http://schemas.microsoft.com/office/drawing/2014/main" id="{5772D5DD-EE7B-B3B2-41D2-E1EAAB876CB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08162" y="642237"/>
            <a:ext cx="4848686" cy="2988000"/>
          </a:xfrm>
          <a:prstGeom prst="rect">
            <a:avLst/>
          </a:prstGeom>
        </p:spPr>
      </p:pic>
    </p:spTree>
    <p:extLst>
      <p:ext uri="{BB962C8B-B14F-4D97-AF65-F5344CB8AC3E}">
        <p14:creationId xmlns:p14="http://schemas.microsoft.com/office/powerpoint/2010/main" val="1345214926"/>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7CD1A042-8B1C-6CCA-037B-1545EC59D057}"/>
            </a:ext>
          </a:extLst>
        </p:cNvPr>
        <p:cNvGrpSpPr/>
        <p:nvPr/>
      </p:nvGrpSpPr>
      <p:grpSpPr>
        <a:xfrm>
          <a:off x="0" y="0"/>
          <a:ext cx="0" cy="0"/>
          <a:chOff x="0" y="0"/>
          <a:chExt cx="0" cy="0"/>
        </a:xfrm>
      </p:grpSpPr>
      <p:pic>
        <p:nvPicPr>
          <p:cNvPr id="3" name="Image 2" descr="Une image contenant plein air, ciel, fenêtre, nuage&#10;&#10;Le contenu généré par l’IA peut être incorrect.">
            <a:extLst>
              <a:ext uri="{FF2B5EF4-FFF2-40B4-BE49-F238E27FC236}">
                <a16:creationId xmlns:a16="http://schemas.microsoft.com/office/drawing/2014/main" id="{FDBED354-D9AA-FC62-2BC6-C867DFF9C9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35153" y="665988"/>
            <a:ext cx="4330429" cy="2988000"/>
          </a:xfrm>
          <a:prstGeom prst="rect">
            <a:avLst/>
          </a:prstGeom>
        </p:spPr>
      </p:pic>
      <p:pic>
        <p:nvPicPr>
          <p:cNvPr id="5" name="Image 4" descr="Une image contenant plein air, bâtiment, plante, ciel&#10;&#10;Le contenu généré par l’IA peut être incorrect.">
            <a:extLst>
              <a:ext uri="{FF2B5EF4-FFF2-40B4-BE49-F238E27FC236}">
                <a16:creationId xmlns:a16="http://schemas.microsoft.com/office/drawing/2014/main" id="{AF7F67E2-C258-12C7-031E-A3A123D9F90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16644" y="3279648"/>
            <a:ext cx="4440203" cy="2988000"/>
          </a:xfrm>
          <a:prstGeom prst="rect">
            <a:avLst/>
          </a:prstGeom>
        </p:spPr>
      </p:pic>
    </p:spTree>
    <p:extLst>
      <p:ext uri="{BB962C8B-B14F-4D97-AF65-F5344CB8AC3E}">
        <p14:creationId xmlns:p14="http://schemas.microsoft.com/office/powerpoint/2010/main" val="2952005052"/>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865EE8-8155-1209-E306-8CF6A55DC735}"/>
            </a:ext>
          </a:extLst>
        </p:cNvPr>
        <p:cNvGrpSpPr/>
        <p:nvPr/>
      </p:nvGrpSpPr>
      <p:grpSpPr>
        <a:xfrm>
          <a:off x="0" y="0"/>
          <a:ext cx="0" cy="0"/>
          <a:chOff x="0" y="0"/>
          <a:chExt cx="0" cy="0"/>
        </a:xfrm>
      </p:grpSpPr>
      <p:pic>
        <p:nvPicPr>
          <p:cNvPr id="3" name="Image 2" descr="Une image contenant plein air, ciel, herbe, nuage&#10;&#10;Le contenu généré par l’IA peut être incorrect.">
            <a:extLst>
              <a:ext uri="{FF2B5EF4-FFF2-40B4-BE49-F238E27FC236}">
                <a16:creationId xmlns:a16="http://schemas.microsoft.com/office/drawing/2014/main" id="{2C957777-0486-A10A-1C8E-F5498B84F3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50433" y="3140011"/>
            <a:ext cx="5157418" cy="3060000"/>
          </a:xfrm>
          <a:prstGeom prst="rect">
            <a:avLst/>
          </a:prstGeom>
        </p:spPr>
      </p:pic>
      <p:pic>
        <p:nvPicPr>
          <p:cNvPr id="5" name="Image 4" descr="Une image contenant plein air, eau, ciel, lac&#10;&#10;Le contenu généré par l’IA peut être incorrect.">
            <a:extLst>
              <a:ext uri="{FF2B5EF4-FFF2-40B4-BE49-F238E27FC236}">
                <a16:creationId xmlns:a16="http://schemas.microsoft.com/office/drawing/2014/main" id="{691A3AE0-69C8-C6E8-9C6A-C7702DFCA50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10709" y="670560"/>
            <a:ext cx="4852886" cy="2988000"/>
          </a:xfrm>
          <a:prstGeom prst="rect">
            <a:avLst/>
          </a:prstGeom>
        </p:spPr>
      </p:pic>
    </p:spTree>
    <p:extLst>
      <p:ext uri="{BB962C8B-B14F-4D97-AF65-F5344CB8AC3E}">
        <p14:creationId xmlns:p14="http://schemas.microsoft.com/office/powerpoint/2010/main" val="3944684915"/>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AF6DDAE4-FC3E-0609-36E9-85C57793F886}"/>
            </a:ext>
          </a:extLst>
        </p:cNvPr>
        <p:cNvGrpSpPr/>
        <p:nvPr/>
      </p:nvGrpSpPr>
      <p:grpSpPr>
        <a:xfrm>
          <a:off x="0" y="0"/>
          <a:ext cx="0" cy="0"/>
          <a:chOff x="0" y="0"/>
          <a:chExt cx="0" cy="0"/>
        </a:xfrm>
      </p:grpSpPr>
      <p:pic>
        <p:nvPicPr>
          <p:cNvPr id="3" name="Image 2" descr="Une image contenant plein air, bâtiment, fenêtre, plante&#10;&#10;Le contenu généré par l’IA peut être incorrect.">
            <a:extLst>
              <a:ext uri="{FF2B5EF4-FFF2-40B4-BE49-F238E27FC236}">
                <a16:creationId xmlns:a16="http://schemas.microsoft.com/office/drawing/2014/main" id="{2BED77D9-3196-8D89-5A16-CFB3951528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58753" y="694944"/>
            <a:ext cx="4489346" cy="2988000"/>
          </a:xfrm>
          <a:prstGeom prst="rect">
            <a:avLst/>
          </a:prstGeom>
        </p:spPr>
      </p:pic>
      <p:sp>
        <p:nvSpPr>
          <p:cNvPr id="4" name="ZoneTexte 3">
            <a:extLst>
              <a:ext uri="{FF2B5EF4-FFF2-40B4-BE49-F238E27FC236}">
                <a16:creationId xmlns:a16="http://schemas.microsoft.com/office/drawing/2014/main" id="{75528C13-72D6-1EFB-CA39-E9B4DDF210D6}"/>
              </a:ext>
            </a:extLst>
          </p:cNvPr>
          <p:cNvSpPr txBox="1"/>
          <p:nvPr/>
        </p:nvSpPr>
        <p:spPr>
          <a:xfrm>
            <a:off x="793604" y="3828288"/>
            <a:ext cx="4974336" cy="1200329"/>
          </a:xfrm>
          <a:prstGeom prst="rect">
            <a:avLst/>
          </a:prstGeom>
          <a:noFill/>
        </p:spPr>
        <p:txBody>
          <a:bodyPr wrap="square" rtlCol="0">
            <a:spAutoFit/>
          </a:bodyPr>
          <a:lstStyle/>
          <a:p>
            <a:r>
              <a:rPr lang="fr-FR" sz="2400" b="1">
                <a:solidFill>
                  <a:schemeClr val="bg1"/>
                </a:solidFill>
              </a:rPr>
              <a:t>L’île de Ré s’étire en longueur sur près de 30 kilomètres pour aller jusqu’au phare des Baleines</a:t>
            </a:r>
            <a:endParaRPr lang="fr-FR" sz="2400" b="1" dirty="0">
              <a:solidFill>
                <a:schemeClr val="bg1"/>
              </a:solidFill>
            </a:endParaRPr>
          </a:p>
        </p:txBody>
      </p:sp>
      <p:pic>
        <p:nvPicPr>
          <p:cNvPr id="6" name="Image 5" descr="Une image contenant plein air, nuage, eau, ciel&#10;&#10;Le contenu généré par l’IA peut être incorrect.">
            <a:extLst>
              <a:ext uri="{FF2B5EF4-FFF2-40B4-BE49-F238E27FC236}">
                <a16:creationId xmlns:a16="http://schemas.microsoft.com/office/drawing/2014/main" id="{3C19C3BE-38F5-9E6E-0334-D74B5284CCC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70396" y="3316224"/>
            <a:ext cx="4428000" cy="2952000"/>
          </a:xfrm>
          <a:prstGeom prst="rect">
            <a:avLst/>
          </a:prstGeom>
        </p:spPr>
      </p:pic>
    </p:spTree>
    <p:extLst>
      <p:ext uri="{BB962C8B-B14F-4D97-AF65-F5344CB8AC3E}">
        <p14:creationId xmlns:p14="http://schemas.microsoft.com/office/powerpoint/2010/main" val="1479113160"/>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A66C494B-FF90-0199-4228-11BF51F8654E}"/>
            </a:ext>
          </a:extLst>
        </p:cNvPr>
        <p:cNvGrpSpPr/>
        <p:nvPr/>
      </p:nvGrpSpPr>
      <p:grpSpPr>
        <a:xfrm>
          <a:off x="0" y="0"/>
          <a:ext cx="0" cy="0"/>
          <a:chOff x="0" y="0"/>
          <a:chExt cx="0" cy="0"/>
        </a:xfrm>
      </p:grpSpPr>
      <p:pic>
        <p:nvPicPr>
          <p:cNvPr id="5" name="Image 4" descr="Une image contenant ciel, plein air, nuage, eau&#10;&#10;Le contenu généré par l’IA peut être incorrect.">
            <a:extLst>
              <a:ext uri="{FF2B5EF4-FFF2-40B4-BE49-F238E27FC236}">
                <a16:creationId xmlns:a16="http://schemas.microsoft.com/office/drawing/2014/main" id="{ABDE4A3E-A713-0827-C94A-285C5E4B80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35152" y="3331464"/>
            <a:ext cx="4482000" cy="2988000"/>
          </a:xfrm>
          <a:prstGeom prst="rect">
            <a:avLst/>
          </a:prstGeom>
        </p:spPr>
      </p:pic>
      <p:pic>
        <p:nvPicPr>
          <p:cNvPr id="7" name="Image 6" descr="Une image contenant plein air, eau, ciel, lac&#10;&#10;Le contenu généré par l’IA peut être incorrect.">
            <a:extLst>
              <a:ext uri="{FF2B5EF4-FFF2-40B4-BE49-F238E27FC236}">
                <a16:creationId xmlns:a16="http://schemas.microsoft.com/office/drawing/2014/main" id="{4C1E9A22-F7BB-9328-F098-4B7393E6761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9114" y="566928"/>
            <a:ext cx="5257734" cy="2952000"/>
          </a:xfrm>
          <a:prstGeom prst="rect">
            <a:avLst/>
          </a:prstGeom>
        </p:spPr>
      </p:pic>
    </p:spTree>
    <p:extLst>
      <p:ext uri="{BB962C8B-B14F-4D97-AF65-F5344CB8AC3E}">
        <p14:creationId xmlns:p14="http://schemas.microsoft.com/office/powerpoint/2010/main" val="1258559754"/>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CDFCE1D6-D194-38E6-6A95-DE85E1C52AA7}"/>
            </a:ext>
          </a:extLst>
        </p:cNvPr>
        <p:cNvGrpSpPr/>
        <p:nvPr/>
      </p:nvGrpSpPr>
      <p:grpSpPr>
        <a:xfrm>
          <a:off x="0" y="0"/>
          <a:ext cx="0" cy="0"/>
          <a:chOff x="0" y="0"/>
          <a:chExt cx="0" cy="0"/>
        </a:xfrm>
      </p:grpSpPr>
      <p:pic>
        <p:nvPicPr>
          <p:cNvPr id="3" name="Image 2" descr="Une image contenant plein air, herbe, ciel, arbre&#10;&#10;Le contenu généré par l’IA peut être incorrect.">
            <a:extLst>
              <a:ext uri="{FF2B5EF4-FFF2-40B4-BE49-F238E27FC236}">
                <a16:creationId xmlns:a16="http://schemas.microsoft.com/office/drawing/2014/main" id="{095EFFFD-B3EA-9F25-A58A-ECCEC4BEE9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0768" y="649224"/>
            <a:ext cx="4428000" cy="2952000"/>
          </a:xfrm>
          <a:prstGeom prst="rect">
            <a:avLst/>
          </a:prstGeom>
        </p:spPr>
      </p:pic>
      <p:sp>
        <p:nvSpPr>
          <p:cNvPr id="4" name="ZoneTexte 3">
            <a:extLst>
              <a:ext uri="{FF2B5EF4-FFF2-40B4-BE49-F238E27FC236}">
                <a16:creationId xmlns:a16="http://schemas.microsoft.com/office/drawing/2014/main" id="{D0F9A031-D668-C3CD-4AE8-8E0895C81802}"/>
              </a:ext>
            </a:extLst>
          </p:cNvPr>
          <p:cNvSpPr txBox="1"/>
          <p:nvPr/>
        </p:nvSpPr>
        <p:spPr>
          <a:xfrm>
            <a:off x="438912" y="3592081"/>
            <a:ext cx="5657088" cy="830997"/>
          </a:xfrm>
          <a:prstGeom prst="rect">
            <a:avLst/>
          </a:prstGeom>
          <a:noFill/>
        </p:spPr>
        <p:txBody>
          <a:bodyPr wrap="square" rtlCol="0">
            <a:spAutoFit/>
          </a:bodyPr>
          <a:lstStyle/>
          <a:p>
            <a:r>
              <a:rPr lang="fr-FR" sz="2400" b="1" dirty="0"/>
              <a:t>Brouage, un des plus beaux villages de France</a:t>
            </a:r>
          </a:p>
        </p:txBody>
      </p:sp>
      <p:pic>
        <p:nvPicPr>
          <p:cNvPr id="6" name="Image 5" descr="Une image contenant plein air, paysage, nuage, eau&#10;&#10;Le contenu généré par l’IA peut être incorrect.">
            <a:extLst>
              <a:ext uri="{FF2B5EF4-FFF2-40B4-BE49-F238E27FC236}">
                <a16:creationId xmlns:a16="http://schemas.microsoft.com/office/drawing/2014/main" id="{4C9A4D50-776A-9C3B-9B56-20A7E167B6C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53232" y="3265919"/>
            <a:ext cx="4428000" cy="2952000"/>
          </a:xfrm>
          <a:prstGeom prst="rect">
            <a:avLst/>
          </a:prstGeom>
        </p:spPr>
      </p:pic>
      <p:sp>
        <p:nvSpPr>
          <p:cNvPr id="7" name="ZoneTexte 6">
            <a:extLst>
              <a:ext uri="{FF2B5EF4-FFF2-40B4-BE49-F238E27FC236}">
                <a16:creationId xmlns:a16="http://schemas.microsoft.com/office/drawing/2014/main" id="{699793DE-3DAF-6DE1-3708-DDD027CF4695}"/>
              </a:ext>
            </a:extLst>
          </p:cNvPr>
          <p:cNvSpPr txBox="1"/>
          <p:nvPr/>
        </p:nvSpPr>
        <p:spPr>
          <a:xfrm>
            <a:off x="6552048" y="588263"/>
            <a:ext cx="5230368" cy="2677656"/>
          </a:xfrm>
          <a:prstGeom prst="rect">
            <a:avLst/>
          </a:prstGeom>
          <a:noFill/>
        </p:spPr>
        <p:txBody>
          <a:bodyPr wrap="square" rtlCol="0">
            <a:spAutoFit/>
          </a:bodyPr>
          <a:lstStyle/>
          <a:p>
            <a:r>
              <a:rPr lang="fr-FR" sz="2400" b="1"/>
              <a:t>Les grottes de Meschers-sur-Gironde, nichées dans les falaises de calcaire, sont des sites naturels fascinants. Ces anciennes carrières ont servi de refuges au fil des siècles et offrent une vue imprenable</a:t>
            </a:r>
            <a:endParaRPr lang="fr-FR" sz="2400" b="1" dirty="0"/>
          </a:p>
        </p:txBody>
      </p:sp>
    </p:spTree>
    <p:extLst>
      <p:ext uri="{BB962C8B-B14F-4D97-AF65-F5344CB8AC3E}">
        <p14:creationId xmlns:p14="http://schemas.microsoft.com/office/powerpoint/2010/main" val="3677634019"/>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2C7463FE-0072-A021-B47E-0F84EC7F541A}"/>
            </a:ext>
          </a:extLst>
        </p:cNvPr>
        <p:cNvGrpSpPr/>
        <p:nvPr/>
      </p:nvGrpSpPr>
      <p:grpSpPr>
        <a:xfrm>
          <a:off x="0" y="0"/>
          <a:ext cx="0" cy="0"/>
          <a:chOff x="0" y="0"/>
          <a:chExt cx="0" cy="0"/>
        </a:xfrm>
      </p:grpSpPr>
      <p:pic>
        <p:nvPicPr>
          <p:cNvPr id="3" name="Image 2" descr="Une image contenant herbe, plein air, ciel, nuage&#10;&#10;Le contenu généré par l’IA peut être incorrect.">
            <a:extLst>
              <a:ext uri="{FF2B5EF4-FFF2-40B4-BE49-F238E27FC236}">
                <a16:creationId xmlns:a16="http://schemas.microsoft.com/office/drawing/2014/main" id="{61E148E2-3140-FE29-5C7F-1C7FCDD5C8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7684" y="3390052"/>
            <a:ext cx="5510407" cy="3096000"/>
          </a:xfrm>
          <a:prstGeom prst="rect">
            <a:avLst/>
          </a:prstGeom>
        </p:spPr>
      </p:pic>
      <p:sp>
        <p:nvSpPr>
          <p:cNvPr id="4" name="ZoneTexte 3">
            <a:extLst>
              <a:ext uri="{FF2B5EF4-FFF2-40B4-BE49-F238E27FC236}">
                <a16:creationId xmlns:a16="http://schemas.microsoft.com/office/drawing/2014/main" id="{07887821-02E3-244F-F540-5B35DD694E8E}"/>
              </a:ext>
            </a:extLst>
          </p:cNvPr>
          <p:cNvSpPr txBox="1"/>
          <p:nvPr/>
        </p:nvSpPr>
        <p:spPr>
          <a:xfrm>
            <a:off x="473028" y="2189723"/>
            <a:ext cx="5681099" cy="1200329"/>
          </a:xfrm>
          <a:prstGeom prst="rect">
            <a:avLst/>
          </a:prstGeom>
          <a:noFill/>
        </p:spPr>
        <p:txBody>
          <a:bodyPr wrap="square" rtlCol="0">
            <a:spAutoFit/>
          </a:bodyPr>
          <a:lstStyle/>
          <a:p>
            <a:r>
              <a:rPr lang="fr-FR" sz="2400" b="1" dirty="0">
                <a:solidFill>
                  <a:schemeClr val="bg1"/>
                </a:solidFill>
              </a:rPr>
              <a:t>La citadelle de Brouage est un magnifique monument historique situé en Charente-Maritime</a:t>
            </a:r>
          </a:p>
        </p:txBody>
      </p:sp>
      <p:pic>
        <p:nvPicPr>
          <p:cNvPr id="6" name="Image 5" descr="Une image contenant ciel, plein air, nuage, eau&#10;&#10;Le contenu généré par l’IA peut être incorrect.">
            <a:extLst>
              <a:ext uri="{FF2B5EF4-FFF2-40B4-BE49-F238E27FC236}">
                <a16:creationId xmlns:a16="http://schemas.microsoft.com/office/drawing/2014/main" id="{CC195FB9-2EEE-8BCF-7D22-F82E542DAB4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00801" y="402052"/>
            <a:ext cx="5318171" cy="2988000"/>
          </a:xfrm>
          <a:prstGeom prst="rect">
            <a:avLst/>
          </a:prstGeom>
        </p:spPr>
      </p:pic>
      <p:sp>
        <p:nvSpPr>
          <p:cNvPr id="7" name="ZoneTexte 6">
            <a:extLst>
              <a:ext uri="{FF2B5EF4-FFF2-40B4-BE49-F238E27FC236}">
                <a16:creationId xmlns:a16="http://schemas.microsoft.com/office/drawing/2014/main" id="{D95A5D96-E19B-FFE7-450B-5A5DE423538B}"/>
              </a:ext>
            </a:extLst>
          </p:cNvPr>
          <p:cNvSpPr txBox="1"/>
          <p:nvPr/>
        </p:nvSpPr>
        <p:spPr>
          <a:xfrm>
            <a:off x="6559297" y="3467949"/>
            <a:ext cx="5510407" cy="1938992"/>
          </a:xfrm>
          <a:prstGeom prst="rect">
            <a:avLst/>
          </a:prstGeom>
          <a:noFill/>
        </p:spPr>
        <p:txBody>
          <a:bodyPr wrap="square" rtlCol="0">
            <a:spAutoFit/>
          </a:bodyPr>
          <a:lstStyle/>
          <a:p>
            <a:r>
              <a:rPr lang="fr-FR" sz="2400" b="1">
                <a:solidFill>
                  <a:schemeClr val="bg1"/>
                </a:solidFill>
              </a:rPr>
              <a:t>L’Île d’Oléron est une magnifique île située en Charente-Maritime. Cette île est célèbre pour ses nombreuses plages, ses forêts de pins et ses villages de pêcheurs. </a:t>
            </a:r>
            <a:endParaRPr lang="fr-FR" sz="2400" b="1" dirty="0">
              <a:solidFill>
                <a:schemeClr val="bg1"/>
              </a:solidFill>
            </a:endParaRPr>
          </a:p>
        </p:txBody>
      </p:sp>
    </p:spTree>
    <p:extLst>
      <p:ext uri="{BB962C8B-B14F-4D97-AF65-F5344CB8AC3E}">
        <p14:creationId xmlns:p14="http://schemas.microsoft.com/office/powerpoint/2010/main" val="1444693664"/>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CFCF47-D379-B0B2-0059-38BD61B4D551}"/>
            </a:ext>
          </a:extLst>
        </p:cNvPr>
        <p:cNvGrpSpPr/>
        <p:nvPr/>
      </p:nvGrpSpPr>
      <p:grpSpPr>
        <a:xfrm>
          <a:off x="0" y="0"/>
          <a:ext cx="0" cy="0"/>
          <a:chOff x="0" y="0"/>
          <a:chExt cx="0" cy="0"/>
        </a:xfrm>
      </p:grpSpPr>
      <p:pic>
        <p:nvPicPr>
          <p:cNvPr id="3" name="Image 2" descr="Une image contenant plein air, ciel, nuage, plante&#10;&#10;Le contenu généré par l’IA peut être incorrect.">
            <a:extLst>
              <a:ext uri="{FF2B5EF4-FFF2-40B4-BE49-F238E27FC236}">
                <a16:creationId xmlns:a16="http://schemas.microsoft.com/office/drawing/2014/main" id="{F0925140-825B-141F-B842-70C235CF9B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1792" y="638011"/>
            <a:ext cx="5256000" cy="2953069"/>
          </a:xfrm>
          <a:prstGeom prst="rect">
            <a:avLst/>
          </a:prstGeom>
        </p:spPr>
      </p:pic>
      <p:sp>
        <p:nvSpPr>
          <p:cNvPr id="6" name="ZoneTexte 5">
            <a:extLst>
              <a:ext uri="{FF2B5EF4-FFF2-40B4-BE49-F238E27FC236}">
                <a16:creationId xmlns:a16="http://schemas.microsoft.com/office/drawing/2014/main" id="{D00A305E-C71E-15A1-FEBA-CD0468DC9D90}"/>
              </a:ext>
            </a:extLst>
          </p:cNvPr>
          <p:cNvSpPr txBox="1"/>
          <p:nvPr/>
        </p:nvSpPr>
        <p:spPr>
          <a:xfrm>
            <a:off x="1828800" y="3681984"/>
            <a:ext cx="6096000" cy="461665"/>
          </a:xfrm>
          <a:prstGeom prst="rect">
            <a:avLst/>
          </a:prstGeom>
          <a:noFill/>
        </p:spPr>
        <p:txBody>
          <a:bodyPr wrap="square" rtlCol="0">
            <a:spAutoFit/>
          </a:bodyPr>
          <a:lstStyle/>
          <a:p>
            <a:r>
              <a:rPr lang="fr-FR" sz="2400" b="1" dirty="0">
                <a:solidFill>
                  <a:schemeClr val="bg1"/>
                </a:solidFill>
              </a:rPr>
              <a:t>Le Marais Poitevin</a:t>
            </a:r>
          </a:p>
        </p:txBody>
      </p:sp>
      <p:pic>
        <p:nvPicPr>
          <p:cNvPr id="8" name="Image 7" descr="Une image contenant plein air, ciel, nuage, eau&#10;&#10;Le contenu généré par l’IA peut être incorrect.">
            <a:extLst>
              <a:ext uri="{FF2B5EF4-FFF2-40B4-BE49-F238E27FC236}">
                <a16:creationId xmlns:a16="http://schemas.microsoft.com/office/drawing/2014/main" id="{D7BE5017-4513-731F-1B4A-2DA6AA9ED72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44421" y="3307080"/>
            <a:ext cx="4425787" cy="2952000"/>
          </a:xfrm>
          <a:prstGeom prst="rect">
            <a:avLst/>
          </a:prstGeom>
        </p:spPr>
      </p:pic>
      <p:sp>
        <p:nvSpPr>
          <p:cNvPr id="9" name="ZoneTexte 8">
            <a:extLst>
              <a:ext uri="{FF2B5EF4-FFF2-40B4-BE49-F238E27FC236}">
                <a16:creationId xmlns:a16="http://schemas.microsoft.com/office/drawing/2014/main" id="{8796FFD5-79EA-7440-D0E0-FD265E6875E1}"/>
              </a:ext>
            </a:extLst>
          </p:cNvPr>
          <p:cNvSpPr txBox="1"/>
          <p:nvPr/>
        </p:nvSpPr>
        <p:spPr>
          <a:xfrm>
            <a:off x="8302661" y="2909423"/>
            <a:ext cx="4828123" cy="461665"/>
          </a:xfrm>
          <a:prstGeom prst="rect">
            <a:avLst/>
          </a:prstGeom>
          <a:noFill/>
        </p:spPr>
        <p:txBody>
          <a:bodyPr wrap="square" rtlCol="0">
            <a:spAutoFit/>
          </a:bodyPr>
          <a:lstStyle/>
          <a:p>
            <a:r>
              <a:rPr lang="fr-FR" sz="2400" b="1">
                <a:solidFill>
                  <a:schemeClr val="bg1"/>
                </a:solidFill>
              </a:rPr>
              <a:t> La Rochelle</a:t>
            </a:r>
            <a:endParaRPr lang="fr-FR" sz="2400" b="1" dirty="0">
              <a:solidFill>
                <a:schemeClr val="bg1"/>
              </a:solidFill>
            </a:endParaRPr>
          </a:p>
        </p:txBody>
      </p:sp>
    </p:spTree>
    <p:extLst>
      <p:ext uri="{BB962C8B-B14F-4D97-AF65-F5344CB8AC3E}">
        <p14:creationId xmlns:p14="http://schemas.microsoft.com/office/powerpoint/2010/main" val="639351469"/>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3E1D6104-DE9B-38FE-BB4A-71D02140BFCD}"/>
            </a:ext>
          </a:extLst>
        </p:cNvPr>
        <p:cNvGrpSpPr/>
        <p:nvPr/>
      </p:nvGrpSpPr>
      <p:grpSpPr>
        <a:xfrm>
          <a:off x="0" y="0"/>
          <a:ext cx="0" cy="0"/>
          <a:chOff x="0" y="0"/>
          <a:chExt cx="0" cy="0"/>
        </a:xfrm>
      </p:grpSpPr>
      <p:pic>
        <p:nvPicPr>
          <p:cNvPr id="3" name="Image 2" descr="Une image contenant Photographie aérienne, Vue plongeante, aérien, paysage&#10;&#10;Le contenu généré par l’IA peut être incorrect.">
            <a:extLst>
              <a:ext uri="{FF2B5EF4-FFF2-40B4-BE49-F238E27FC236}">
                <a16:creationId xmlns:a16="http://schemas.microsoft.com/office/drawing/2014/main" id="{056DE00D-B7F2-E91A-8329-17F35A3760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8559" y="3251835"/>
            <a:ext cx="5316726" cy="2988000"/>
          </a:xfrm>
          <a:prstGeom prst="rect">
            <a:avLst/>
          </a:prstGeom>
        </p:spPr>
      </p:pic>
      <p:sp>
        <p:nvSpPr>
          <p:cNvPr id="4" name="ZoneTexte 3">
            <a:extLst>
              <a:ext uri="{FF2B5EF4-FFF2-40B4-BE49-F238E27FC236}">
                <a16:creationId xmlns:a16="http://schemas.microsoft.com/office/drawing/2014/main" id="{3B24CFD3-3750-A083-0CA4-0716155294B9}"/>
              </a:ext>
            </a:extLst>
          </p:cNvPr>
          <p:cNvSpPr txBox="1"/>
          <p:nvPr/>
        </p:nvSpPr>
        <p:spPr>
          <a:xfrm>
            <a:off x="1865376" y="2790170"/>
            <a:ext cx="5010912" cy="461665"/>
          </a:xfrm>
          <a:prstGeom prst="rect">
            <a:avLst/>
          </a:prstGeom>
          <a:noFill/>
        </p:spPr>
        <p:txBody>
          <a:bodyPr wrap="square" rtlCol="0">
            <a:spAutoFit/>
          </a:bodyPr>
          <a:lstStyle/>
          <a:p>
            <a:r>
              <a:rPr lang="fr-FR" sz="2400" b="1">
                <a:solidFill>
                  <a:schemeClr val="bg1"/>
                </a:solidFill>
              </a:rPr>
              <a:t>La Cité de l’huître</a:t>
            </a:r>
            <a:endParaRPr lang="fr-FR" sz="2400" b="1" dirty="0">
              <a:solidFill>
                <a:schemeClr val="bg1"/>
              </a:solidFill>
            </a:endParaRPr>
          </a:p>
        </p:txBody>
      </p:sp>
      <p:pic>
        <p:nvPicPr>
          <p:cNvPr id="6" name="Image 5" descr="Une image contenant plein air, ciel, nuage, bâtiment&#10;&#10;Le contenu généré par l’IA peut être incorrect.">
            <a:extLst>
              <a:ext uri="{FF2B5EF4-FFF2-40B4-BE49-F238E27FC236}">
                <a16:creationId xmlns:a16="http://schemas.microsoft.com/office/drawing/2014/main" id="{A5DC9617-A440-ACF9-5F97-6AF62E36BE6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82102" y="617590"/>
            <a:ext cx="4425787" cy="2952000"/>
          </a:xfrm>
          <a:prstGeom prst="rect">
            <a:avLst/>
          </a:prstGeom>
        </p:spPr>
      </p:pic>
      <p:sp>
        <p:nvSpPr>
          <p:cNvPr id="7" name="ZoneTexte 6">
            <a:extLst>
              <a:ext uri="{FF2B5EF4-FFF2-40B4-BE49-F238E27FC236}">
                <a16:creationId xmlns:a16="http://schemas.microsoft.com/office/drawing/2014/main" id="{AF9D0081-6808-6C65-D52E-2222037AFE5F}"/>
              </a:ext>
            </a:extLst>
          </p:cNvPr>
          <p:cNvSpPr txBox="1"/>
          <p:nvPr/>
        </p:nvSpPr>
        <p:spPr>
          <a:xfrm>
            <a:off x="8408919" y="3569590"/>
            <a:ext cx="4425787" cy="461665"/>
          </a:xfrm>
          <a:prstGeom prst="rect">
            <a:avLst/>
          </a:prstGeom>
          <a:noFill/>
        </p:spPr>
        <p:txBody>
          <a:bodyPr wrap="square" rtlCol="0">
            <a:spAutoFit/>
          </a:bodyPr>
          <a:lstStyle/>
          <a:p>
            <a:r>
              <a:rPr lang="fr-FR" sz="2400" b="1">
                <a:solidFill>
                  <a:schemeClr val="bg1"/>
                </a:solidFill>
              </a:rPr>
              <a:t>Hiers-Brouage</a:t>
            </a:r>
            <a:endParaRPr lang="fr-FR" sz="2400" b="1" dirty="0">
              <a:solidFill>
                <a:schemeClr val="bg1"/>
              </a:solidFill>
            </a:endParaRPr>
          </a:p>
        </p:txBody>
      </p:sp>
    </p:spTree>
    <p:extLst>
      <p:ext uri="{BB962C8B-B14F-4D97-AF65-F5344CB8AC3E}">
        <p14:creationId xmlns:p14="http://schemas.microsoft.com/office/powerpoint/2010/main" val="1061654569"/>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A9ADD047-2D32-FEFB-DE6E-54DBF774F3D1}"/>
            </a:ext>
          </a:extLst>
        </p:cNvPr>
        <p:cNvGrpSpPr/>
        <p:nvPr/>
      </p:nvGrpSpPr>
      <p:grpSpPr>
        <a:xfrm>
          <a:off x="0" y="0"/>
          <a:ext cx="0" cy="0"/>
          <a:chOff x="0" y="0"/>
          <a:chExt cx="0" cy="0"/>
        </a:xfrm>
      </p:grpSpPr>
      <p:pic>
        <p:nvPicPr>
          <p:cNvPr id="3" name="Image 2" descr="Une image contenant plein air, eau, nuage, arbre&#10;&#10;Le contenu généré par l’IA peut être incorrect.">
            <a:extLst>
              <a:ext uri="{FF2B5EF4-FFF2-40B4-BE49-F238E27FC236}">
                <a16:creationId xmlns:a16="http://schemas.microsoft.com/office/drawing/2014/main" id="{6CA878F0-5031-0376-F522-AF9F02326A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92171" y="703516"/>
            <a:ext cx="4479761" cy="2988000"/>
          </a:xfrm>
          <a:prstGeom prst="rect">
            <a:avLst/>
          </a:prstGeom>
        </p:spPr>
      </p:pic>
      <p:sp>
        <p:nvSpPr>
          <p:cNvPr id="4" name="ZoneTexte 3">
            <a:extLst>
              <a:ext uri="{FF2B5EF4-FFF2-40B4-BE49-F238E27FC236}">
                <a16:creationId xmlns:a16="http://schemas.microsoft.com/office/drawing/2014/main" id="{3129EBEF-9DBD-3DD0-BABB-55DC0EC5053D}"/>
              </a:ext>
            </a:extLst>
          </p:cNvPr>
          <p:cNvSpPr txBox="1"/>
          <p:nvPr/>
        </p:nvSpPr>
        <p:spPr>
          <a:xfrm>
            <a:off x="6880992" y="1232244"/>
            <a:ext cx="5096256" cy="523220"/>
          </a:xfrm>
          <a:prstGeom prst="rect">
            <a:avLst/>
          </a:prstGeom>
          <a:noFill/>
        </p:spPr>
        <p:txBody>
          <a:bodyPr wrap="square" rtlCol="0">
            <a:spAutoFit/>
          </a:bodyPr>
          <a:lstStyle/>
          <a:p>
            <a:r>
              <a:rPr lang="fr-FR" sz="2800" b="1" dirty="0">
                <a:solidFill>
                  <a:schemeClr val="bg1"/>
                </a:solidFill>
              </a:rPr>
              <a:t> </a:t>
            </a:r>
          </a:p>
        </p:txBody>
      </p:sp>
      <p:pic>
        <p:nvPicPr>
          <p:cNvPr id="6" name="Image 5" descr="Une image contenant plein air, arbre, herbe, plante&#10;&#10;Le contenu généré par l’IA peut être incorrect.">
            <a:extLst>
              <a:ext uri="{FF2B5EF4-FFF2-40B4-BE49-F238E27FC236}">
                <a16:creationId xmlns:a16="http://schemas.microsoft.com/office/drawing/2014/main" id="{A5ACB786-D552-0C62-2E45-EAD9C41BEB2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15829" y="3162788"/>
            <a:ext cx="3984000" cy="2988000"/>
          </a:xfrm>
          <a:prstGeom prst="rect">
            <a:avLst/>
          </a:prstGeom>
        </p:spPr>
      </p:pic>
      <p:sp>
        <p:nvSpPr>
          <p:cNvPr id="7" name="ZoneTexte 6">
            <a:extLst>
              <a:ext uri="{FF2B5EF4-FFF2-40B4-BE49-F238E27FC236}">
                <a16:creationId xmlns:a16="http://schemas.microsoft.com/office/drawing/2014/main" id="{7430A39A-09DC-648E-3360-20E8BED2444C}"/>
              </a:ext>
            </a:extLst>
          </p:cNvPr>
          <p:cNvSpPr txBox="1"/>
          <p:nvPr/>
        </p:nvSpPr>
        <p:spPr>
          <a:xfrm>
            <a:off x="2609088" y="3702680"/>
            <a:ext cx="4706112" cy="461665"/>
          </a:xfrm>
          <a:prstGeom prst="rect">
            <a:avLst/>
          </a:prstGeom>
          <a:noFill/>
        </p:spPr>
        <p:txBody>
          <a:bodyPr wrap="square" rtlCol="0">
            <a:spAutoFit/>
          </a:bodyPr>
          <a:lstStyle/>
          <a:p>
            <a:r>
              <a:rPr lang="fr-FR" sz="2400" b="1"/>
              <a:t> Royan</a:t>
            </a:r>
            <a:endParaRPr lang="fr-FR" sz="2400" b="1" dirty="0"/>
          </a:p>
        </p:txBody>
      </p:sp>
      <p:sp>
        <p:nvSpPr>
          <p:cNvPr id="8" name="ZoneTexte 7">
            <a:extLst>
              <a:ext uri="{FF2B5EF4-FFF2-40B4-BE49-F238E27FC236}">
                <a16:creationId xmlns:a16="http://schemas.microsoft.com/office/drawing/2014/main" id="{5565AF59-D8B1-B18A-5678-14CFC67AFF9E}"/>
              </a:ext>
            </a:extLst>
          </p:cNvPr>
          <p:cNvSpPr txBox="1"/>
          <p:nvPr/>
        </p:nvSpPr>
        <p:spPr>
          <a:xfrm>
            <a:off x="7740528" y="2701123"/>
            <a:ext cx="4864608" cy="461665"/>
          </a:xfrm>
          <a:prstGeom prst="rect">
            <a:avLst/>
          </a:prstGeom>
          <a:noFill/>
        </p:spPr>
        <p:txBody>
          <a:bodyPr wrap="square" rtlCol="0">
            <a:spAutoFit/>
          </a:bodyPr>
          <a:lstStyle/>
          <a:p>
            <a:r>
              <a:rPr lang="fr-FR" sz="2400" b="1"/>
              <a:t> Le zoo de La Palmyre</a:t>
            </a:r>
            <a:endParaRPr lang="fr-FR" sz="2400" b="1" dirty="0"/>
          </a:p>
        </p:txBody>
      </p:sp>
    </p:spTree>
    <p:extLst>
      <p:ext uri="{BB962C8B-B14F-4D97-AF65-F5344CB8AC3E}">
        <p14:creationId xmlns:p14="http://schemas.microsoft.com/office/powerpoint/2010/main" val="1937948309"/>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EC65D157-265C-E94A-12F7-92D769D58B5E}"/>
            </a:ext>
          </a:extLst>
        </p:cNvPr>
        <p:cNvGrpSpPr/>
        <p:nvPr/>
      </p:nvGrpSpPr>
      <p:grpSpPr>
        <a:xfrm>
          <a:off x="0" y="0"/>
          <a:ext cx="0" cy="0"/>
          <a:chOff x="0" y="0"/>
          <a:chExt cx="0" cy="0"/>
        </a:xfrm>
      </p:grpSpPr>
      <p:pic>
        <p:nvPicPr>
          <p:cNvPr id="3" name="Image 2" descr="Une image contenant plein air, eau, ciel, nature&#10;&#10;Le contenu généré par l’IA peut être incorrect.">
            <a:extLst>
              <a:ext uri="{FF2B5EF4-FFF2-40B4-BE49-F238E27FC236}">
                <a16:creationId xmlns:a16="http://schemas.microsoft.com/office/drawing/2014/main" id="{2C804C0D-9C55-353A-AA32-5CA1182569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2863" y="3429000"/>
            <a:ext cx="5307283" cy="2988000"/>
          </a:xfrm>
          <a:prstGeom prst="rect">
            <a:avLst/>
          </a:prstGeom>
        </p:spPr>
      </p:pic>
      <p:sp>
        <p:nvSpPr>
          <p:cNvPr id="4" name="ZoneTexte 3">
            <a:extLst>
              <a:ext uri="{FF2B5EF4-FFF2-40B4-BE49-F238E27FC236}">
                <a16:creationId xmlns:a16="http://schemas.microsoft.com/office/drawing/2014/main" id="{07C58597-7D8B-EF51-FA6F-FF6AF9EBCE84}"/>
              </a:ext>
            </a:extLst>
          </p:cNvPr>
          <p:cNvSpPr txBox="1"/>
          <p:nvPr/>
        </p:nvSpPr>
        <p:spPr>
          <a:xfrm>
            <a:off x="1450848" y="2967335"/>
            <a:ext cx="5669280" cy="461665"/>
          </a:xfrm>
          <a:prstGeom prst="rect">
            <a:avLst/>
          </a:prstGeom>
          <a:noFill/>
        </p:spPr>
        <p:txBody>
          <a:bodyPr wrap="square" rtlCol="0">
            <a:spAutoFit/>
          </a:bodyPr>
          <a:lstStyle/>
          <a:p>
            <a:r>
              <a:rPr lang="fr-FR" sz="2400" b="1">
                <a:solidFill>
                  <a:schemeClr val="bg1"/>
                </a:solidFill>
              </a:rPr>
              <a:t>Les grottes de Régulus</a:t>
            </a:r>
            <a:endParaRPr lang="fr-FR" sz="2400" b="1" dirty="0">
              <a:solidFill>
                <a:schemeClr val="bg1"/>
              </a:solidFill>
            </a:endParaRPr>
          </a:p>
        </p:txBody>
      </p:sp>
      <p:pic>
        <p:nvPicPr>
          <p:cNvPr id="6" name="Image 5" descr="Une image contenant nuage, plante, ciel, plein air&#10;&#10;Le contenu généré par l’IA peut être incorrect.">
            <a:extLst>
              <a:ext uri="{FF2B5EF4-FFF2-40B4-BE49-F238E27FC236}">
                <a16:creationId xmlns:a16="http://schemas.microsoft.com/office/drawing/2014/main" id="{FF5F3096-3C91-C3F5-5101-06478E62AEA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94707" y="441000"/>
            <a:ext cx="4796142" cy="2988000"/>
          </a:xfrm>
          <a:prstGeom prst="rect">
            <a:avLst/>
          </a:prstGeom>
        </p:spPr>
      </p:pic>
      <p:sp>
        <p:nvSpPr>
          <p:cNvPr id="7" name="ZoneTexte 6">
            <a:extLst>
              <a:ext uri="{FF2B5EF4-FFF2-40B4-BE49-F238E27FC236}">
                <a16:creationId xmlns:a16="http://schemas.microsoft.com/office/drawing/2014/main" id="{99EF16AC-022B-0D8A-FC36-7A09F90A386F}"/>
              </a:ext>
            </a:extLst>
          </p:cNvPr>
          <p:cNvSpPr txBox="1"/>
          <p:nvPr/>
        </p:nvSpPr>
        <p:spPr>
          <a:xfrm>
            <a:off x="6794707" y="3584448"/>
            <a:ext cx="5031533" cy="461665"/>
          </a:xfrm>
          <a:prstGeom prst="rect">
            <a:avLst/>
          </a:prstGeom>
          <a:noFill/>
        </p:spPr>
        <p:txBody>
          <a:bodyPr wrap="square" rtlCol="0">
            <a:spAutoFit/>
          </a:bodyPr>
          <a:lstStyle/>
          <a:p>
            <a:r>
              <a:rPr lang="fr-FR" sz="2400" b="1">
                <a:solidFill>
                  <a:schemeClr val="bg1"/>
                </a:solidFill>
              </a:rPr>
              <a:t>. Le château de la Roche-Courbon</a:t>
            </a:r>
            <a:endParaRPr lang="fr-FR" sz="2400" b="1" dirty="0">
              <a:solidFill>
                <a:schemeClr val="bg1"/>
              </a:solidFill>
            </a:endParaRPr>
          </a:p>
        </p:txBody>
      </p:sp>
    </p:spTree>
    <p:extLst>
      <p:ext uri="{BB962C8B-B14F-4D97-AF65-F5344CB8AC3E}">
        <p14:creationId xmlns:p14="http://schemas.microsoft.com/office/powerpoint/2010/main" val="3525381308"/>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C98520FB-3373-A35C-BF23-AAE94614F89C}"/>
            </a:ext>
          </a:extLst>
        </p:cNvPr>
        <p:cNvGrpSpPr/>
        <p:nvPr/>
      </p:nvGrpSpPr>
      <p:grpSpPr>
        <a:xfrm>
          <a:off x="0" y="0"/>
          <a:ext cx="0" cy="0"/>
          <a:chOff x="0" y="0"/>
          <a:chExt cx="0" cy="0"/>
        </a:xfrm>
      </p:grpSpPr>
      <p:pic>
        <p:nvPicPr>
          <p:cNvPr id="3" name="Image 2" descr="Une image contenant plein air, ciel, nuage, eau&#10;&#10;Le contenu généré par l’IA peut être incorrect.">
            <a:extLst>
              <a:ext uri="{FF2B5EF4-FFF2-40B4-BE49-F238E27FC236}">
                <a16:creationId xmlns:a16="http://schemas.microsoft.com/office/drawing/2014/main" id="{784DDF29-8193-E3B3-FD2C-F46EA86EF3F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8556" y="545592"/>
            <a:ext cx="4914474" cy="2988000"/>
          </a:xfrm>
          <a:prstGeom prst="rect">
            <a:avLst/>
          </a:prstGeom>
        </p:spPr>
      </p:pic>
      <p:sp>
        <p:nvSpPr>
          <p:cNvPr id="4" name="ZoneTexte 3">
            <a:extLst>
              <a:ext uri="{FF2B5EF4-FFF2-40B4-BE49-F238E27FC236}">
                <a16:creationId xmlns:a16="http://schemas.microsoft.com/office/drawing/2014/main" id="{DD848EB4-24F4-0697-DBF1-5E181E9F711F}"/>
              </a:ext>
            </a:extLst>
          </p:cNvPr>
          <p:cNvSpPr txBox="1"/>
          <p:nvPr/>
        </p:nvSpPr>
        <p:spPr>
          <a:xfrm>
            <a:off x="2487168" y="3533592"/>
            <a:ext cx="5547360" cy="461665"/>
          </a:xfrm>
          <a:prstGeom prst="rect">
            <a:avLst/>
          </a:prstGeom>
          <a:noFill/>
        </p:spPr>
        <p:txBody>
          <a:bodyPr wrap="square" rtlCol="0">
            <a:spAutoFit/>
          </a:bodyPr>
          <a:lstStyle/>
          <a:p>
            <a:r>
              <a:rPr lang="fr-FR" sz="2400" b="1">
                <a:solidFill>
                  <a:schemeClr val="bg1"/>
                </a:solidFill>
              </a:rPr>
              <a:t>Saintes</a:t>
            </a:r>
            <a:endParaRPr lang="fr-FR" sz="2400" b="1" dirty="0">
              <a:solidFill>
                <a:schemeClr val="bg1"/>
              </a:solidFill>
            </a:endParaRPr>
          </a:p>
        </p:txBody>
      </p:sp>
      <p:pic>
        <p:nvPicPr>
          <p:cNvPr id="6" name="Image 5" descr="Une image contenant voie ferrée, plein air, piste, ciel&#10;&#10;Le contenu généré par l’IA peut être incorrect.">
            <a:extLst>
              <a:ext uri="{FF2B5EF4-FFF2-40B4-BE49-F238E27FC236}">
                <a16:creationId xmlns:a16="http://schemas.microsoft.com/office/drawing/2014/main" id="{F28DB45E-8D0A-6245-E566-79C5DE01A1F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62338" y="3429000"/>
            <a:ext cx="4391106" cy="2916000"/>
          </a:xfrm>
          <a:prstGeom prst="rect">
            <a:avLst/>
          </a:prstGeom>
        </p:spPr>
      </p:pic>
      <p:sp>
        <p:nvSpPr>
          <p:cNvPr id="7" name="ZoneTexte 6">
            <a:extLst>
              <a:ext uri="{FF2B5EF4-FFF2-40B4-BE49-F238E27FC236}">
                <a16:creationId xmlns:a16="http://schemas.microsoft.com/office/drawing/2014/main" id="{46C004A8-F024-A058-6828-DA6287AD339F}"/>
              </a:ext>
            </a:extLst>
          </p:cNvPr>
          <p:cNvSpPr txBox="1"/>
          <p:nvPr/>
        </p:nvSpPr>
        <p:spPr>
          <a:xfrm>
            <a:off x="7527036" y="3019631"/>
            <a:ext cx="4664964" cy="461665"/>
          </a:xfrm>
          <a:prstGeom prst="rect">
            <a:avLst/>
          </a:prstGeom>
          <a:noFill/>
        </p:spPr>
        <p:txBody>
          <a:bodyPr wrap="square" rtlCol="0">
            <a:spAutoFit/>
          </a:bodyPr>
          <a:lstStyle/>
          <a:p>
            <a:r>
              <a:rPr lang="fr-FR" sz="2400" b="1">
                <a:solidFill>
                  <a:schemeClr val="bg1"/>
                </a:solidFill>
              </a:rPr>
              <a:t>Le train des mouettes</a:t>
            </a:r>
            <a:endParaRPr lang="fr-FR" sz="2400" b="1" dirty="0">
              <a:solidFill>
                <a:schemeClr val="bg1"/>
              </a:solidFill>
            </a:endParaRPr>
          </a:p>
        </p:txBody>
      </p:sp>
    </p:spTree>
    <p:extLst>
      <p:ext uri="{BB962C8B-B14F-4D97-AF65-F5344CB8AC3E}">
        <p14:creationId xmlns:p14="http://schemas.microsoft.com/office/powerpoint/2010/main" val="515107270"/>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8009BF9B-4D4F-E813-B8AF-51589E31CE4F}"/>
            </a:ext>
          </a:extLst>
        </p:cNvPr>
        <p:cNvGrpSpPr/>
        <p:nvPr/>
      </p:nvGrpSpPr>
      <p:grpSpPr>
        <a:xfrm>
          <a:off x="0" y="0"/>
          <a:ext cx="0" cy="0"/>
          <a:chOff x="0" y="0"/>
          <a:chExt cx="0" cy="0"/>
        </a:xfrm>
      </p:grpSpPr>
      <p:pic>
        <p:nvPicPr>
          <p:cNvPr id="3" name="Image 2" descr="Une image contenant plein air, eau, forêt, Bayou&#10;&#10;Le contenu généré par l’IA peut être incorrect.">
            <a:extLst>
              <a:ext uri="{FF2B5EF4-FFF2-40B4-BE49-F238E27FC236}">
                <a16:creationId xmlns:a16="http://schemas.microsoft.com/office/drawing/2014/main" id="{3ADE7F7A-DE87-FF97-9469-A80B5C5FDF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33630" y="3166300"/>
            <a:ext cx="4533733" cy="3024000"/>
          </a:xfrm>
          <a:prstGeom prst="rect">
            <a:avLst/>
          </a:prstGeom>
        </p:spPr>
      </p:pic>
      <p:sp>
        <p:nvSpPr>
          <p:cNvPr id="4" name="ZoneTexte 3">
            <a:extLst>
              <a:ext uri="{FF2B5EF4-FFF2-40B4-BE49-F238E27FC236}">
                <a16:creationId xmlns:a16="http://schemas.microsoft.com/office/drawing/2014/main" id="{1606B739-8C8E-73BC-0DB3-17029D863F2C}"/>
              </a:ext>
            </a:extLst>
          </p:cNvPr>
          <p:cNvSpPr txBox="1"/>
          <p:nvPr/>
        </p:nvSpPr>
        <p:spPr>
          <a:xfrm>
            <a:off x="1399198" y="2703004"/>
            <a:ext cx="4904067" cy="463296"/>
          </a:xfrm>
          <a:prstGeom prst="rect">
            <a:avLst/>
          </a:prstGeom>
          <a:noFill/>
        </p:spPr>
        <p:txBody>
          <a:bodyPr wrap="square" rtlCol="0">
            <a:spAutoFit/>
          </a:bodyPr>
          <a:lstStyle/>
          <a:p>
            <a:r>
              <a:rPr lang="fr-FR" sz="2400" b="1">
                <a:solidFill>
                  <a:schemeClr val="bg1"/>
                </a:solidFill>
              </a:rPr>
              <a:t>Le marais poitevin</a:t>
            </a:r>
            <a:endParaRPr lang="fr-FR" sz="2400" b="1" dirty="0">
              <a:solidFill>
                <a:schemeClr val="bg1"/>
              </a:solidFill>
            </a:endParaRPr>
          </a:p>
        </p:txBody>
      </p:sp>
      <p:pic>
        <p:nvPicPr>
          <p:cNvPr id="6" name="Image 5" descr="Une image contenant plein air, bâtiment, fenêtre, sol&#10;&#10;Le contenu généré par l’IA peut être incorrect.">
            <a:extLst>
              <a:ext uri="{FF2B5EF4-FFF2-40B4-BE49-F238E27FC236}">
                <a16:creationId xmlns:a16="http://schemas.microsoft.com/office/drawing/2014/main" id="{FFAE3BAE-5903-E920-E4C7-B2F6967E348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66369" y="707136"/>
            <a:ext cx="4482000" cy="2988000"/>
          </a:xfrm>
          <a:prstGeom prst="rect">
            <a:avLst/>
          </a:prstGeom>
        </p:spPr>
      </p:pic>
      <p:sp>
        <p:nvSpPr>
          <p:cNvPr id="7" name="ZoneTexte 6">
            <a:extLst>
              <a:ext uri="{FF2B5EF4-FFF2-40B4-BE49-F238E27FC236}">
                <a16:creationId xmlns:a16="http://schemas.microsoft.com/office/drawing/2014/main" id="{CE95F08D-255D-A627-EC75-E997BD9435B3}"/>
              </a:ext>
            </a:extLst>
          </p:cNvPr>
          <p:cNvSpPr txBox="1"/>
          <p:nvPr/>
        </p:nvSpPr>
        <p:spPr>
          <a:xfrm>
            <a:off x="6966369" y="3803904"/>
            <a:ext cx="4774527" cy="1200329"/>
          </a:xfrm>
          <a:prstGeom prst="rect">
            <a:avLst/>
          </a:prstGeom>
          <a:noFill/>
        </p:spPr>
        <p:txBody>
          <a:bodyPr wrap="square" rtlCol="0">
            <a:spAutoFit/>
          </a:bodyPr>
          <a:lstStyle/>
          <a:p>
            <a:r>
              <a:rPr lang="fr-FR" sz="2400" b="1">
                <a:solidFill>
                  <a:schemeClr val="bg1"/>
                </a:solidFill>
              </a:rPr>
              <a:t>Ce village de Charente-Maritime est un joyau à découvrir absolument</a:t>
            </a:r>
            <a:endParaRPr lang="fr-FR" sz="2400" b="1" dirty="0">
              <a:solidFill>
                <a:schemeClr val="bg1"/>
              </a:solidFill>
            </a:endParaRPr>
          </a:p>
        </p:txBody>
      </p:sp>
    </p:spTree>
    <p:extLst>
      <p:ext uri="{BB962C8B-B14F-4D97-AF65-F5344CB8AC3E}">
        <p14:creationId xmlns:p14="http://schemas.microsoft.com/office/powerpoint/2010/main" val="2474197737"/>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4FD173C9-ADE1-8998-B933-38B0CBC8DC17}"/>
            </a:ext>
          </a:extLst>
        </p:cNvPr>
        <p:cNvGrpSpPr/>
        <p:nvPr/>
      </p:nvGrpSpPr>
      <p:grpSpPr>
        <a:xfrm>
          <a:off x="0" y="0"/>
          <a:ext cx="0" cy="0"/>
          <a:chOff x="0" y="0"/>
          <a:chExt cx="0" cy="0"/>
        </a:xfrm>
      </p:grpSpPr>
      <p:pic>
        <p:nvPicPr>
          <p:cNvPr id="3" name="Image 2" descr="Une image contenant plein air, paysage, sol, arbre&#10;&#10;Le contenu généré par l’IA peut être incorrect.">
            <a:extLst>
              <a:ext uri="{FF2B5EF4-FFF2-40B4-BE49-F238E27FC236}">
                <a16:creationId xmlns:a16="http://schemas.microsoft.com/office/drawing/2014/main" id="{82E50D48-8AD8-8245-B8F3-C9243375AE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4840" y="246167"/>
            <a:ext cx="7786956" cy="2880000"/>
          </a:xfrm>
          <a:prstGeom prst="rect">
            <a:avLst/>
          </a:prstGeom>
        </p:spPr>
      </p:pic>
      <p:sp>
        <p:nvSpPr>
          <p:cNvPr id="4" name="ZoneTexte 3">
            <a:extLst>
              <a:ext uri="{FF2B5EF4-FFF2-40B4-BE49-F238E27FC236}">
                <a16:creationId xmlns:a16="http://schemas.microsoft.com/office/drawing/2014/main" id="{D5BFEBC7-9517-948B-A70F-ED16C801B59A}"/>
              </a:ext>
            </a:extLst>
          </p:cNvPr>
          <p:cNvSpPr txBox="1"/>
          <p:nvPr/>
        </p:nvSpPr>
        <p:spPr>
          <a:xfrm>
            <a:off x="1471500" y="3068254"/>
            <a:ext cx="7217664" cy="461665"/>
          </a:xfrm>
          <a:prstGeom prst="rect">
            <a:avLst/>
          </a:prstGeom>
          <a:noFill/>
        </p:spPr>
        <p:txBody>
          <a:bodyPr wrap="square" rtlCol="0">
            <a:spAutoFit/>
          </a:bodyPr>
          <a:lstStyle/>
          <a:p>
            <a:r>
              <a:rPr lang="fr-FR" sz="2400" b="1" dirty="0">
                <a:solidFill>
                  <a:schemeClr val="bg1"/>
                </a:solidFill>
              </a:rPr>
              <a:t>Les plus belles plages de Charente-Maritime</a:t>
            </a:r>
          </a:p>
        </p:txBody>
      </p:sp>
      <p:pic>
        <p:nvPicPr>
          <p:cNvPr id="6" name="Image 5" descr="Une image contenant aérien, Photographie aérienne, Reliefs côtiers et océaniques, île&#10;&#10;Le contenu généré par l’IA peut être incorrect.">
            <a:extLst>
              <a:ext uri="{FF2B5EF4-FFF2-40B4-BE49-F238E27FC236}">
                <a16:creationId xmlns:a16="http://schemas.microsoft.com/office/drawing/2014/main" id="{1F9CCEFA-FD61-D47C-E68A-46611F60A72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737164" y="3659832"/>
            <a:ext cx="5904000" cy="2952000"/>
          </a:xfrm>
          <a:prstGeom prst="rect">
            <a:avLst/>
          </a:prstGeom>
        </p:spPr>
      </p:pic>
      <p:sp>
        <p:nvSpPr>
          <p:cNvPr id="7" name="ZoneTexte 6">
            <a:extLst>
              <a:ext uri="{FF2B5EF4-FFF2-40B4-BE49-F238E27FC236}">
                <a16:creationId xmlns:a16="http://schemas.microsoft.com/office/drawing/2014/main" id="{15E3F3A0-B831-2640-9DCC-C9E49E3853E4}"/>
              </a:ext>
            </a:extLst>
          </p:cNvPr>
          <p:cNvSpPr txBox="1"/>
          <p:nvPr/>
        </p:nvSpPr>
        <p:spPr>
          <a:xfrm>
            <a:off x="1767840" y="5256383"/>
            <a:ext cx="4328160" cy="830997"/>
          </a:xfrm>
          <a:prstGeom prst="rect">
            <a:avLst/>
          </a:prstGeom>
          <a:noFill/>
        </p:spPr>
        <p:txBody>
          <a:bodyPr wrap="square" rtlCol="0">
            <a:spAutoFit/>
          </a:bodyPr>
          <a:lstStyle/>
          <a:p>
            <a:r>
              <a:rPr lang="fr-FR" sz="2400" b="1">
                <a:solidFill>
                  <a:schemeClr val="bg1"/>
                </a:solidFill>
              </a:rPr>
              <a:t>La Palmyre : la plage la plus longue</a:t>
            </a:r>
            <a:endParaRPr lang="fr-FR" sz="2400" b="1" dirty="0">
              <a:solidFill>
                <a:schemeClr val="bg1"/>
              </a:solidFill>
            </a:endParaRPr>
          </a:p>
        </p:txBody>
      </p:sp>
    </p:spTree>
    <p:extLst>
      <p:ext uri="{BB962C8B-B14F-4D97-AF65-F5344CB8AC3E}">
        <p14:creationId xmlns:p14="http://schemas.microsoft.com/office/powerpoint/2010/main" val="3546086745"/>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00DB2295-55A7-9D18-4818-EFFF7EA05DC4}"/>
            </a:ext>
          </a:extLst>
        </p:cNvPr>
        <p:cNvGrpSpPr/>
        <p:nvPr/>
      </p:nvGrpSpPr>
      <p:grpSpPr>
        <a:xfrm>
          <a:off x="0" y="0"/>
          <a:ext cx="0" cy="0"/>
          <a:chOff x="0" y="0"/>
          <a:chExt cx="0" cy="0"/>
        </a:xfrm>
      </p:grpSpPr>
      <p:pic>
        <p:nvPicPr>
          <p:cNvPr id="3" name="Image 2" descr="Une image contenant plein air, ciel, fontaine, plante&#10;&#10;Le contenu généré par l’IA peut être incorrect.">
            <a:extLst>
              <a:ext uri="{FF2B5EF4-FFF2-40B4-BE49-F238E27FC236}">
                <a16:creationId xmlns:a16="http://schemas.microsoft.com/office/drawing/2014/main" id="{CD829076-5025-A4F5-A5F7-98293DE869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0348" y="3429000"/>
            <a:ext cx="5952364" cy="3024000"/>
          </a:xfrm>
          <a:prstGeom prst="rect">
            <a:avLst/>
          </a:prstGeom>
        </p:spPr>
      </p:pic>
      <p:pic>
        <p:nvPicPr>
          <p:cNvPr id="5" name="Image 4" descr="Une image contenant plein air, Photographie aérienne, herbe, Vue plongeante&#10;&#10;Le contenu généré par l’IA peut être incorrect.">
            <a:extLst>
              <a:ext uri="{FF2B5EF4-FFF2-40B4-BE49-F238E27FC236}">
                <a16:creationId xmlns:a16="http://schemas.microsoft.com/office/drawing/2014/main" id="{C419B4D3-DBE4-D8A9-BDFE-D9418415C3D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54100" y="441000"/>
            <a:ext cx="4087552" cy="2988000"/>
          </a:xfrm>
          <a:prstGeom prst="rect">
            <a:avLst/>
          </a:prstGeom>
        </p:spPr>
      </p:pic>
      <p:sp>
        <p:nvSpPr>
          <p:cNvPr id="6" name="ZoneTexte 5">
            <a:extLst>
              <a:ext uri="{FF2B5EF4-FFF2-40B4-BE49-F238E27FC236}">
                <a16:creationId xmlns:a16="http://schemas.microsoft.com/office/drawing/2014/main" id="{A2B65AFE-8470-DE73-0D38-DB47DA3FAF5E}"/>
              </a:ext>
            </a:extLst>
          </p:cNvPr>
          <p:cNvSpPr txBox="1"/>
          <p:nvPr/>
        </p:nvSpPr>
        <p:spPr>
          <a:xfrm>
            <a:off x="8363712" y="3609647"/>
            <a:ext cx="4670292" cy="461665"/>
          </a:xfrm>
          <a:prstGeom prst="rect">
            <a:avLst/>
          </a:prstGeom>
          <a:noFill/>
        </p:spPr>
        <p:txBody>
          <a:bodyPr wrap="square" rtlCol="0">
            <a:spAutoFit/>
          </a:bodyPr>
          <a:lstStyle/>
          <a:p>
            <a:r>
              <a:rPr lang="fr-FR" sz="2400" b="1" dirty="0">
                <a:solidFill>
                  <a:schemeClr val="bg1"/>
                </a:solidFill>
              </a:rPr>
              <a:t>Le Golf De Palmyre</a:t>
            </a:r>
          </a:p>
        </p:txBody>
      </p:sp>
      <p:sp>
        <p:nvSpPr>
          <p:cNvPr id="7" name="ZoneTexte 6">
            <a:extLst>
              <a:ext uri="{FF2B5EF4-FFF2-40B4-BE49-F238E27FC236}">
                <a16:creationId xmlns:a16="http://schemas.microsoft.com/office/drawing/2014/main" id="{4B69090E-49B3-57E1-CE96-348A9353DC1D}"/>
              </a:ext>
            </a:extLst>
          </p:cNvPr>
          <p:cNvSpPr txBox="1"/>
          <p:nvPr/>
        </p:nvSpPr>
        <p:spPr>
          <a:xfrm>
            <a:off x="1049598" y="2598003"/>
            <a:ext cx="5557381" cy="830997"/>
          </a:xfrm>
          <a:prstGeom prst="rect">
            <a:avLst/>
          </a:prstGeom>
          <a:noFill/>
        </p:spPr>
        <p:txBody>
          <a:bodyPr wrap="square" rtlCol="0">
            <a:spAutoFit/>
          </a:bodyPr>
          <a:lstStyle/>
          <a:p>
            <a:r>
              <a:rPr lang="fr-FR" sz="2400" b="1">
                <a:solidFill>
                  <a:schemeClr val="bg1"/>
                </a:solidFill>
              </a:rPr>
              <a:t>Le célèbre rocher du zoo de La Palmyre avec ses flamands roses</a:t>
            </a:r>
            <a:endParaRPr lang="fr-FR" sz="2400" b="1" dirty="0">
              <a:solidFill>
                <a:schemeClr val="bg1"/>
              </a:solidFill>
            </a:endParaRPr>
          </a:p>
        </p:txBody>
      </p:sp>
      <p:sp>
        <p:nvSpPr>
          <p:cNvPr id="8" name="ZoneTexte 7">
            <a:extLst>
              <a:ext uri="{FF2B5EF4-FFF2-40B4-BE49-F238E27FC236}">
                <a16:creationId xmlns:a16="http://schemas.microsoft.com/office/drawing/2014/main" id="{9541B29F-386B-B930-EED1-68BAEFCB4523}"/>
              </a:ext>
            </a:extLst>
          </p:cNvPr>
          <p:cNvSpPr txBox="1"/>
          <p:nvPr/>
        </p:nvSpPr>
        <p:spPr>
          <a:xfrm>
            <a:off x="2379357" y="751344"/>
            <a:ext cx="3858605" cy="954107"/>
          </a:xfrm>
          <a:prstGeom prst="rect">
            <a:avLst/>
          </a:prstGeom>
          <a:noFill/>
        </p:spPr>
        <p:txBody>
          <a:bodyPr wrap="square" rtlCol="0">
            <a:spAutoFit/>
          </a:bodyPr>
          <a:lstStyle/>
          <a:p>
            <a:r>
              <a:rPr lang="fr-FR" sz="2800" b="1" dirty="0">
                <a:solidFill>
                  <a:schemeClr val="bg1"/>
                </a:solidFill>
              </a:rPr>
              <a:t>Proposé Par Lorient La Charente - Maritime</a:t>
            </a:r>
          </a:p>
        </p:txBody>
      </p:sp>
      <p:sp>
        <p:nvSpPr>
          <p:cNvPr id="9" name="ZoneTexte 8">
            <a:extLst>
              <a:ext uri="{FF2B5EF4-FFF2-40B4-BE49-F238E27FC236}">
                <a16:creationId xmlns:a16="http://schemas.microsoft.com/office/drawing/2014/main" id="{BAEA8804-3A48-ED29-9AD0-89A9A0C32F18}"/>
              </a:ext>
            </a:extLst>
          </p:cNvPr>
          <p:cNvSpPr txBox="1"/>
          <p:nvPr/>
        </p:nvSpPr>
        <p:spPr>
          <a:xfrm>
            <a:off x="6606979" y="4474464"/>
            <a:ext cx="5557381" cy="523220"/>
          </a:xfrm>
          <a:prstGeom prst="rect">
            <a:avLst/>
          </a:prstGeom>
          <a:noFill/>
        </p:spPr>
        <p:txBody>
          <a:bodyPr wrap="square" rtlCol="0">
            <a:spAutoFit/>
          </a:bodyPr>
          <a:lstStyle/>
          <a:p>
            <a:r>
              <a:rPr lang="fr-FR" sz="2800" b="1" dirty="0">
                <a:solidFill>
                  <a:schemeClr val="bg1"/>
                </a:solidFill>
              </a:rPr>
              <a:t>Les Images Et Le Son Du Net</a:t>
            </a:r>
          </a:p>
        </p:txBody>
      </p:sp>
    </p:spTree>
    <p:extLst>
      <p:ext uri="{BB962C8B-B14F-4D97-AF65-F5344CB8AC3E}">
        <p14:creationId xmlns:p14="http://schemas.microsoft.com/office/powerpoint/2010/main" val="1957181230"/>
      </p:ext>
    </p:extLst>
  </p:cSld>
  <p:clrMapOvr>
    <a:masterClrMapping/>
  </p:clrMapOvr>
  <mc:AlternateContent xmlns:mc="http://schemas.openxmlformats.org/markup-compatibility/2006" xmlns:p14="http://schemas.microsoft.com/office/powerpoint/2010/main">
    <mc:Choice Requires="p14">
      <p:transition spd="slow" p14:dur="5000" advTm="9000">
        <p14:prism isInverted="1"/>
      </p:transition>
    </mc:Choice>
    <mc:Fallback xmlns="">
      <p:transition spd="slow" advTm="9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151</TotalTime>
  <Words>435</Words>
  <Application>Microsoft Office PowerPoint</Application>
  <PresentationFormat>Grand écran</PresentationFormat>
  <Paragraphs>44</Paragraphs>
  <Slides>29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2025-02-28T10:54:19Z</dcterms:created>
  <dcterms:modified xsi:type="dcterms:W3CDTF">2025-06-08T08:59:27Z</dcterms:modified>
</cp:coreProperties>
</file>