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75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03/06/2025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arbre, Zone résidentielle&#10;&#10;Le contenu généré par l’IA peut être incorrect.">
            <a:extLst>
              <a:ext uri="{FF2B5EF4-FFF2-40B4-BE49-F238E27FC236}">
                <a16:creationId xmlns:a16="http://schemas.microsoft.com/office/drawing/2014/main" id="{85181A31-B3F9-021B-51E5-5F48E1CA4D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943" y="239544"/>
            <a:ext cx="8913484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1E19EF-11A4-11C7-21D5-0EB5CBAA0CAF}"/>
              </a:ext>
            </a:extLst>
          </p:cNvPr>
          <p:cNvSpPr txBox="1"/>
          <p:nvPr/>
        </p:nvSpPr>
        <p:spPr>
          <a:xfrm>
            <a:off x="3852672" y="6179544"/>
            <a:ext cx="7546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Ville coloniale de Saint-Domingue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  <p:sndAc>
          <p:stSnd loop="1">
            <p:snd r:embed="rId2" name="Christian Morin (France) - Unchained Melody.wav"/>
          </p:stSnd>
        </p:sndAc>
      </p:transition>
    </mc:Choice>
    <mc:Fallback>
      <p:transition spd="slow" advClick="0" advTm="10000">
        <p:fade/>
        <p:sndAc>
          <p:stSnd loop="1">
            <p:snd r:embed="rId2" name="Christian Morin (France) - Unchained Melod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nuage&#10;&#10;Le contenu généré par l’IA peut être incorrect.">
            <a:extLst>
              <a:ext uri="{FF2B5EF4-FFF2-40B4-BE49-F238E27FC236}">
                <a16:creationId xmlns:a16="http://schemas.microsoft.com/office/drawing/2014/main" id="{3A51BD9B-D92C-5E82-B7C9-7D11A23B98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368" y="1539000"/>
            <a:ext cx="5670000" cy="378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785FCD9-B658-4AA8-72CC-16E1423E768A}"/>
              </a:ext>
            </a:extLst>
          </p:cNvPr>
          <p:cNvSpPr txBox="1"/>
          <p:nvPr/>
        </p:nvSpPr>
        <p:spPr>
          <a:xfrm>
            <a:off x="6278880" y="1533348"/>
            <a:ext cx="57424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colonie française de Saint-Domingue[1], située sur la partie occidentale de l'île d'Hispaniola (aussi appelée Haïti, au sens large du mot[2]), est officiellement une possession française à partir du traité de Ryswick, par lequel l'Espagne cède ce territoire à la France (20 septembre 1697) et jusqu'à sa prise d'indépendance sous le nom d’Haïti (1er janvier 1804)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architecture&#10;&#10;Le contenu généré par l’IA peut être incorrect.">
            <a:extLst>
              <a:ext uri="{FF2B5EF4-FFF2-40B4-BE49-F238E27FC236}">
                <a16:creationId xmlns:a16="http://schemas.microsoft.com/office/drawing/2014/main" id="{F3729CB4-27F6-A7E9-6F9E-7A0E0E7C30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223" y="355200"/>
            <a:ext cx="470588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64DC7C-AA97-A04A-6730-1577D4450F0C}"/>
              </a:ext>
            </a:extLst>
          </p:cNvPr>
          <p:cNvSpPr txBox="1"/>
          <p:nvPr/>
        </p:nvSpPr>
        <p:spPr>
          <a:xfrm>
            <a:off x="4717164" y="355200"/>
            <a:ext cx="35002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cathédrale Notre-Dame-de-l 'Incarnation.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3171967E-CA23-380F-9E9B-E1764BAC0A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9" y="279000"/>
            <a:ext cx="945370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1167B3-4C2D-C89C-AFFD-664B75C853A0}"/>
              </a:ext>
            </a:extLst>
          </p:cNvPr>
          <p:cNvSpPr txBox="1"/>
          <p:nvPr/>
        </p:nvSpPr>
        <p:spPr>
          <a:xfrm>
            <a:off x="1487424" y="279000"/>
            <a:ext cx="384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 Colón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ciel, bâtiment&#10;&#10;Le contenu généré par l’IA peut être incorrect.">
            <a:extLst>
              <a:ext uri="{FF2B5EF4-FFF2-40B4-BE49-F238E27FC236}">
                <a16:creationId xmlns:a16="http://schemas.microsoft.com/office/drawing/2014/main" id="{951D5242-9291-38BC-CE33-DF850B8C0B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6C8A02-BE07-6EFF-5A53-11C2720B6D08}"/>
              </a:ext>
            </a:extLst>
          </p:cNvPr>
          <p:cNvSpPr txBox="1"/>
          <p:nvPr/>
        </p:nvSpPr>
        <p:spPr>
          <a:xfrm>
            <a:off x="5120640" y="6117335"/>
            <a:ext cx="4486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 El Conde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3CBE0B17-7B88-8F96-1AC7-C7642BAB21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F22524-EB33-F974-010E-1A369B6DFD8F}"/>
              </a:ext>
            </a:extLst>
          </p:cNvPr>
          <p:cNvSpPr txBox="1"/>
          <p:nvPr/>
        </p:nvSpPr>
        <p:spPr>
          <a:xfrm>
            <a:off x="7363968" y="279000"/>
            <a:ext cx="3803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Palais Consistorial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ciel&#10;&#10;Le contenu généré par l’IA peut être incorrect.">
            <a:extLst>
              <a:ext uri="{FF2B5EF4-FFF2-40B4-BE49-F238E27FC236}">
                <a16:creationId xmlns:a16="http://schemas.microsoft.com/office/drawing/2014/main" id="{9BBC838C-9E5C-AF87-3938-657B7191B0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1116" y="207000"/>
            <a:ext cx="9669767" cy="644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E1F4AF-8521-1861-F7E4-6CFF473D9E40}"/>
              </a:ext>
            </a:extLst>
          </p:cNvPr>
          <p:cNvSpPr txBox="1"/>
          <p:nvPr/>
        </p:nvSpPr>
        <p:spPr>
          <a:xfrm>
            <a:off x="4767072" y="6187704"/>
            <a:ext cx="5413248" cy="463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Rue Las Damas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2E461191-33A4-BE1E-A77D-AF68DE0229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717" y="279000"/>
            <a:ext cx="565656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3232D3-4ADD-E1D2-B16F-409C2E288E51}"/>
              </a:ext>
            </a:extLst>
          </p:cNvPr>
          <p:cNvSpPr txBox="1"/>
          <p:nvPr/>
        </p:nvSpPr>
        <p:spPr>
          <a:xfrm>
            <a:off x="1207008" y="3429000"/>
            <a:ext cx="3121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Casa del Sacramento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BFF1D71D-795C-1074-627A-2B18C5184B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0625" y="279000"/>
            <a:ext cx="789075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543119-86EC-3F87-97DC-D9F12C36B1A7}"/>
              </a:ext>
            </a:extLst>
          </p:cNvPr>
          <p:cNvSpPr txBox="1"/>
          <p:nvPr/>
        </p:nvSpPr>
        <p:spPr>
          <a:xfrm>
            <a:off x="6352032" y="414528"/>
            <a:ext cx="3377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Maison des Présidents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eige&#10;&#10;Le contenu généré par l’IA peut être incorrect.">
            <a:extLst>
              <a:ext uri="{FF2B5EF4-FFF2-40B4-BE49-F238E27FC236}">
                <a16:creationId xmlns:a16="http://schemas.microsoft.com/office/drawing/2014/main" id="{A7B2F56C-0887-698E-6DF8-B891B4E3AF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381" y="279000"/>
            <a:ext cx="745803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30A8E7-EDE9-78F6-34EC-5157344A1444}"/>
              </a:ext>
            </a:extLst>
          </p:cNvPr>
          <p:cNvSpPr txBox="1"/>
          <p:nvPr/>
        </p:nvSpPr>
        <p:spPr>
          <a:xfrm>
            <a:off x="3534581" y="279000"/>
            <a:ext cx="5437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Cathédrale de Santa María la Menor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oit, coffre, Symétrie&#10;&#10;Le contenu généré par l’IA peut être incorrect.">
            <a:extLst>
              <a:ext uri="{FF2B5EF4-FFF2-40B4-BE49-F238E27FC236}">
                <a16:creationId xmlns:a16="http://schemas.microsoft.com/office/drawing/2014/main" id="{238852AB-5142-CA9C-2792-E1CBE61411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804" y="0"/>
            <a:ext cx="5156391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A95290-0DB6-E960-4B26-430E4B216342}"/>
              </a:ext>
            </a:extLst>
          </p:cNvPr>
          <p:cNvSpPr txBox="1"/>
          <p:nvPr/>
        </p:nvSpPr>
        <p:spPr>
          <a:xfrm>
            <a:off x="670560" y="3901440"/>
            <a:ext cx="2682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Intérieur de la Cathédrale Santa María la Menor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AAE1497A-34DD-771F-9AC3-2D4559588B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44B7A5-CEBC-E6FD-5890-A2D4A254D346}"/>
              </a:ext>
            </a:extLst>
          </p:cNvPr>
          <p:cNvSpPr txBox="1"/>
          <p:nvPr/>
        </p:nvSpPr>
        <p:spPr>
          <a:xfrm>
            <a:off x="1548384" y="475488"/>
            <a:ext cx="6291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Alcázar de Colón and Plaza de España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bâtiment&#10;&#10;Le contenu généré par l’IA peut être incorrect.">
            <a:extLst>
              <a:ext uri="{FF2B5EF4-FFF2-40B4-BE49-F238E27FC236}">
                <a16:creationId xmlns:a16="http://schemas.microsoft.com/office/drawing/2014/main" id="{5630D6D5-5274-DAB8-CA74-EEFB090B6E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700EA9-C027-9031-8968-84F7A3286381}"/>
              </a:ext>
            </a:extLst>
          </p:cNvPr>
          <p:cNvSpPr txBox="1"/>
          <p:nvPr/>
        </p:nvSpPr>
        <p:spPr>
          <a:xfrm>
            <a:off x="1905595" y="279000"/>
            <a:ext cx="8917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</a:rPr>
              <a:t>: </a:t>
            </a:r>
            <a:r>
              <a:rPr lang="es-ES" sz="2400" b="1" dirty="0" err="1">
                <a:solidFill>
                  <a:schemeClr val="bg1"/>
                </a:solidFill>
              </a:rPr>
              <a:t>Musée</a:t>
            </a:r>
            <a:r>
              <a:rPr lang="es-ES" sz="2400" b="1" dirty="0">
                <a:solidFill>
                  <a:schemeClr val="bg1"/>
                </a:solidFill>
              </a:rPr>
              <a:t> de las Casas Reales, Ciudad Colonial Santo Domingo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DB4F4646-94B1-E4BA-3F98-E48109A3D2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0853" y="279000"/>
            <a:ext cx="845029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C973E6-F0BB-844B-4D9A-7155490C49C9}"/>
              </a:ext>
            </a:extLst>
          </p:cNvPr>
          <p:cNvSpPr txBox="1"/>
          <p:nvPr/>
        </p:nvSpPr>
        <p:spPr>
          <a:xfrm>
            <a:off x="4499467" y="278999"/>
            <a:ext cx="474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Puerta de San Diego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uines, plein air, nuage&#10;&#10;Le contenu généré par l’IA peut être incorrect.">
            <a:extLst>
              <a:ext uri="{FF2B5EF4-FFF2-40B4-BE49-F238E27FC236}">
                <a16:creationId xmlns:a16="http://schemas.microsoft.com/office/drawing/2014/main" id="{A2FD65C4-AB19-9761-F0DB-F5BC6F92DB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050" y="486869"/>
            <a:ext cx="9108000" cy="606961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644BC6-13C2-E763-3879-18B8DB094E40}"/>
              </a:ext>
            </a:extLst>
          </p:cNvPr>
          <p:cNvSpPr txBox="1"/>
          <p:nvPr/>
        </p:nvSpPr>
        <p:spPr>
          <a:xfrm>
            <a:off x="9845673" y="2921511"/>
            <a:ext cx="212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Ruines de l'Hôpital San </a:t>
            </a:r>
            <a:r>
              <a:rPr lang="fr-FR" sz="2400" b="1" dirty="0" err="1"/>
              <a:t>Nicolás</a:t>
            </a:r>
            <a:r>
              <a:rPr lang="fr-FR" sz="2400" b="1" dirty="0"/>
              <a:t> de Bari</a:t>
            </a: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B6DF19A6-FF1F-AC18-44E3-501BF1EFF4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919" y="261772"/>
            <a:ext cx="7920000" cy="633445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10A965-AFB8-43AC-58CE-47AF877BE54A}"/>
              </a:ext>
            </a:extLst>
          </p:cNvPr>
          <p:cNvSpPr txBox="1"/>
          <p:nvPr/>
        </p:nvSpPr>
        <p:spPr>
          <a:xfrm>
            <a:off x="329184" y="3428999"/>
            <a:ext cx="2974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Regina Angelorum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bâtiment&#10;&#10;Le contenu généré par l’IA peut être incorrect.">
            <a:extLst>
              <a:ext uri="{FF2B5EF4-FFF2-40B4-BE49-F238E27FC236}">
                <a16:creationId xmlns:a16="http://schemas.microsoft.com/office/drawing/2014/main" id="{B13E0D4F-58E3-7741-227C-717F9DEABB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930" y="279000"/>
            <a:ext cx="945369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16EFFD-B8C7-C54E-9EB5-33FEBF248415}"/>
              </a:ext>
            </a:extLst>
          </p:cNvPr>
          <p:cNvSpPr txBox="1"/>
          <p:nvPr/>
        </p:nvSpPr>
        <p:spPr>
          <a:xfrm>
            <a:off x="10050624" y="2572512"/>
            <a:ext cx="2007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Ruines du monastère de San Francisco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palmier&#10;&#10;Le contenu généré par l’IA peut être incorrect.">
            <a:extLst>
              <a:ext uri="{FF2B5EF4-FFF2-40B4-BE49-F238E27FC236}">
                <a16:creationId xmlns:a16="http://schemas.microsoft.com/office/drawing/2014/main" id="{5D14B039-5DBC-16D2-C9B8-71635AA256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875F22-7D37-464D-CF17-43D08AE01D52}"/>
              </a:ext>
            </a:extLst>
          </p:cNvPr>
          <p:cNvSpPr txBox="1"/>
          <p:nvPr/>
        </p:nvSpPr>
        <p:spPr>
          <a:xfrm>
            <a:off x="5279136" y="279000"/>
            <a:ext cx="5900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Ruine Fortaleza San Gil, Santo Domingo, République Dominicaine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Le contenu généré par l’IA peut être incorrect.">
            <a:extLst>
              <a:ext uri="{FF2B5EF4-FFF2-40B4-BE49-F238E27FC236}">
                <a16:creationId xmlns:a16="http://schemas.microsoft.com/office/drawing/2014/main" id="{310290B4-C946-86CB-1B93-E7FDC81FAD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2793" y="279000"/>
            <a:ext cx="945370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6B441B-8AE0-7C1A-5D77-6C5BD83F8597}"/>
              </a:ext>
            </a:extLst>
          </p:cNvPr>
          <p:cNvSpPr txBox="1"/>
          <p:nvPr/>
        </p:nvSpPr>
        <p:spPr>
          <a:xfrm>
            <a:off x="479129" y="3534264"/>
            <a:ext cx="24591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Bastion San José</a:t>
            </a: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e&#10;&#10;Le contenu généré par l’IA peut être incorrect.">
            <a:extLst>
              <a:ext uri="{FF2B5EF4-FFF2-40B4-BE49-F238E27FC236}">
                <a16:creationId xmlns:a16="http://schemas.microsoft.com/office/drawing/2014/main" id="{5E288187-999C-5BC8-BBC0-138A0BDBB5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28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275A71-5666-9B3B-8305-5E8C1C85B41D}"/>
              </a:ext>
            </a:extLst>
          </p:cNvPr>
          <p:cNvSpPr txBox="1"/>
          <p:nvPr/>
        </p:nvSpPr>
        <p:spPr>
          <a:xfrm>
            <a:off x="9119616" y="3279648"/>
            <a:ext cx="3072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chemeClr val="bg1"/>
                </a:solidFill>
              </a:rPr>
              <a:t>Maison de Rodrigo de Bastidas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E8DFAB60-2BAB-D337-8441-E1FA29096A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074" y="279000"/>
            <a:ext cx="945370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124489-B94A-965A-7967-158009FB396A}"/>
              </a:ext>
            </a:extLst>
          </p:cNvPr>
          <p:cNvSpPr txBox="1"/>
          <p:nvPr/>
        </p:nvSpPr>
        <p:spPr>
          <a:xfrm>
            <a:off x="195072" y="3243072"/>
            <a:ext cx="1938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Église et couvent des Dominicains</a:t>
            </a: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ur, Porte de maison&#10;&#10;Le contenu généré par l’IA peut être incorrect.">
            <a:extLst>
              <a:ext uri="{FF2B5EF4-FFF2-40B4-BE49-F238E27FC236}">
                <a16:creationId xmlns:a16="http://schemas.microsoft.com/office/drawing/2014/main" id="{F91BE474-52B6-F690-4EE0-C4A6CC3BA5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150" y="279000"/>
            <a:ext cx="945371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353D5D-3155-CFBD-58B8-CA94DE37F020}"/>
              </a:ext>
            </a:extLst>
          </p:cNvPr>
          <p:cNvSpPr txBox="1"/>
          <p:nvPr/>
        </p:nvSpPr>
        <p:spPr>
          <a:xfrm>
            <a:off x="10001862" y="2255520"/>
            <a:ext cx="20360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Casa del Cordon, Ville Coloniale, Saint-Domingue, République Dominicaine.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orteresse&#10;&#10;Le contenu généré par l’IA peut être incorrect.">
            <a:extLst>
              <a:ext uri="{FF2B5EF4-FFF2-40B4-BE49-F238E27FC236}">
                <a16:creationId xmlns:a16="http://schemas.microsoft.com/office/drawing/2014/main" id="{C299D313-6A26-F395-90FF-B687F33FBC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0375" y="390160"/>
            <a:ext cx="945371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AC289E-35FF-3272-D5FC-BFC9292B79E1}"/>
              </a:ext>
            </a:extLst>
          </p:cNvPr>
          <p:cNvSpPr txBox="1"/>
          <p:nvPr/>
        </p:nvSpPr>
        <p:spPr>
          <a:xfrm>
            <a:off x="73152" y="2751256"/>
            <a:ext cx="2316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/>
              <a:t> Puerta del Conde, Ciudad Colonial Santo Domingo, </a:t>
            </a:r>
            <a:r>
              <a:rPr lang="es-ES" sz="2400" b="1" dirty="0" err="1"/>
              <a:t>République</a:t>
            </a:r>
            <a:r>
              <a:rPr lang="es-ES" sz="2400" b="1" dirty="0"/>
              <a:t> </a:t>
            </a:r>
            <a:r>
              <a:rPr lang="es-ES" sz="2400" b="1" dirty="0" err="1"/>
              <a:t>Dominicaine</a:t>
            </a:r>
            <a:r>
              <a:rPr lang="es-ES" sz="2400" b="1" dirty="0"/>
              <a:t>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bâtiment, voiture&#10;&#10;Le contenu généré par l’IA peut être incorrect.">
            <a:extLst>
              <a:ext uri="{FF2B5EF4-FFF2-40B4-BE49-F238E27FC236}">
                <a16:creationId xmlns:a16="http://schemas.microsoft.com/office/drawing/2014/main" id="{0BB1541A-9C33-374C-73FE-666A278619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93" y="279000"/>
            <a:ext cx="945371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611885-24D4-0761-7312-75C5BE69B92D}"/>
              </a:ext>
            </a:extLst>
          </p:cNvPr>
          <p:cNvSpPr txBox="1"/>
          <p:nvPr/>
        </p:nvSpPr>
        <p:spPr>
          <a:xfrm>
            <a:off x="9759010" y="3468624"/>
            <a:ext cx="22306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 de Hernán Cortés</a:t>
            </a: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5E2417FC-E3FC-F180-D3A6-8891D33206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002" y="279000"/>
            <a:ext cx="945369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8A2594-66A7-8336-C553-8CE1EDD9E3A1}"/>
              </a:ext>
            </a:extLst>
          </p:cNvPr>
          <p:cNvSpPr txBox="1"/>
          <p:nvPr/>
        </p:nvSpPr>
        <p:spPr>
          <a:xfrm>
            <a:off x="609600" y="3429000"/>
            <a:ext cx="1987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Panthéon national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39DE45C5-AF13-17DC-AD89-081516FE91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074" y="279000"/>
            <a:ext cx="945370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EB2743-0B6C-E9CB-4695-2137F306D6E2}"/>
              </a:ext>
            </a:extLst>
          </p:cNvPr>
          <p:cNvSpPr txBox="1"/>
          <p:nvPr/>
        </p:nvSpPr>
        <p:spPr>
          <a:xfrm>
            <a:off x="10233508" y="2865120"/>
            <a:ext cx="20682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des chantiers navals royaux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uines&#10;&#10;Le contenu généré par l’IA peut être incorrect.">
            <a:extLst>
              <a:ext uri="{FF2B5EF4-FFF2-40B4-BE49-F238E27FC236}">
                <a16:creationId xmlns:a16="http://schemas.microsoft.com/office/drawing/2014/main" id="{7771DA05-F1CA-4622-CE1E-2615429921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5032" y="279000"/>
            <a:ext cx="945370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DC1D9A-5BDE-7DE2-6716-C588590A260A}"/>
              </a:ext>
            </a:extLst>
          </p:cNvPr>
          <p:cNvSpPr txBox="1"/>
          <p:nvPr/>
        </p:nvSpPr>
        <p:spPr>
          <a:xfrm>
            <a:off x="483260" y="3316224"/>
            <a:ext cx="2255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Las Mercedes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space public&#10;&#10;Le contenu généré par l’IA peut être incorrect.">
            <a:extLst>
              <a:ext uri="{FF2B5EF4-FFF2-40B4-BE49-F238E27FC236}">
                <a16:creationId xmlns:a16="http://schemas.microsoft.com/office/drawing/2014/main" id="{B75C5CBD-744D-12BC-7271-A1C196DE18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033" y="573084"/>
            <a:ext cx="4475753" cy="2988000"/>
          </a:xfrm>
          <a:prstGeom prst="rect">
            <a:avLst/>
          </a:prstGeom>
        </p:spPr>
      </p:pic>
      <p:pic>
        <p:nvPicPr>
          <p:cNvPr id="5" name="Image 4" descr="Une image contenant nature, Ressources d’eau, grotte, Cours d’eau&#10;&#10;Le contenu généré par l’IA peut être incorrect.">
            <a:extLst>
              <a:ext uri="{FF2B5EF4-FFF2-40B4-BE49-F238E27FC236}">
                <a16:creationId xmlns:a16="http://schemas.microsoft.com/office/drawing/2014/main" id="{B1421B0B-3A53-9831-A306-1277DCCE23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2967" y="3219708"/>
            <a:ext cx="4482000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plante, grotte&#10;&#10;Le contenu généré par l’IA peut être incorrect.">
            <a:extLst>
              <a:ext uri="{FF2B5EF4-FFF2-40B4-BE49-F238E27FC236}">
                <a16:creationId xmlns:a16="http://schemas.microsoft.com/office/drawing/2014/main" id="{D91EF78D-5D71-121D-EC25-59DA04C1BF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640" y="3264408"/>
            <a:ext cx="4475775" cy="2988000"/>
          </a:xfrm>
          <a:prstGeom prst="rect">
            <a:avLst/>
          </a:prstGeom>
        </p:spPr>
      </p:pic>
      <p:pic>
        <p:nvPicPr>
          <p:cNvPr id="5" name="Image 4" descr="Une image contenant personne, habits, bâtiment, Danse&#10;&#10;Le contenu généré par l’IA peut être incorrect.">
            <a:extLst>
              <a:ext uri="{FF2B5EF4-FFF2-40B4-BE49-F238E27FC236}">
                <a16:creationId xmlns:a16="http://schemas.microsoft.com/office/drawing/2014/main" id="{6B02B70B-A625-42A0-28AF-7CBD151881A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8587" y="585216"/>
            <a:ext cx="4482000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voie&#10;&#10;Le contenu généré par l’IA peut être incorrect.">
            <a:extLst>
              <a:ext uri="{FF2B5EF4-FFF2-40B4-BE49-F238E27FC236}">
                <a16:creationId xmlns:a16="http://schemas.microsoft.com/office/drawing/2014/main" id="{9F27FD56-6D5F-EC15-959D-21155F699C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032" y="3294888"/>
            <a:ext cx="4428000" cy="2952000"/>
          </a:xfrm>
          <a:prstGeom prst="rect">
            <a:avLst/>
          </a:prstGeom>
        </p:spPr>
      </p:pic>
      <p:pic>
        <p:nvPicPr>
          <p:cNvPr id="5" name="Image 4" descr="Une image contenant plein air, ciel, bâtiment, sol&#10;&#10;Le contenu généré par l’IA peut être incorrect.">
            <a:extLst>
              <a:ext uri="{FF2B5EF4-FFF2-40B4-BE49-F238E27FC236}">
                <a16:creationId xmlns:a16="http://schemas.microsoft.com/office/drawing/2014/main" id="{DE8A3584-D0FE-2A8D-C5BD-0C94328698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2968" y="630936"/>
            <a:ext cx="4482000" cy="2988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2830E23-783A-72CB-03E7-521695BA7CBB}"/>
              </a:ext>
            </a:extLst>
          </p:cNvPr>
          <p:cNvSpPr txBox="1"/>
          <p:nvPr/>
        </p:nvSpPr>
        <p:spPr>
          <a:xfrm>
            <a:off x="960120" y="1647882"/>
            <a:ext cx="60350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Ville </a:t>
            </a:r>
            <a:r>
              <a:rPr lang="fr-FR" sz="2800" b="1" dirty="0" err="1">
                <a:solidFill>
                  <a:schemeClr val="bg1"/>
                </a:solidFill>
              </a:rPr>
              <a:t>ColonialeDe</a:t>
            </a:r>
            <a:r>
              <a:rPr lang="fr-FR" sz="2800" b="1" dirty="0">
                <a:solidFill>
                  <a:schemeClr val="bg1"/>
                </a:solidFill>
              </a:rPr>
              <a:t> Saint Domingue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4A2A2F9-1493-ACBC-26A6-D6BB06FA5B31}"/>
              </a:ext>
            </a:extLst>
          </p:cNvPr>
          <p:cNvSpPr txBox="1"/>
          <p:nvPr/>
        </p:nvSpPr>
        <p:spPr>
          <a:xfrm>
            <a:off x="5742432" y="4256012"/>
            <a:ext cx="60350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prism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228</Words>
  <Application>Microsoft Office PowerPoint</Application>
  <PresentationFormat>Grand écran</PresentationFormat>
  <Paragraphs>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2025-06-03T05:46:20Z</dcterms:modified>
</cp:coreProperties>
</file>