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7" autoAdjust="0"/>
    <p:restoredTop sz="94660"/>
  </p:normalViewPr>
  <p:slideViewPr>
    <p:cSldViewPr snapToGrid="0">
      <p:cViewPr varScale="1">
        <p:scale>
          <a:sx n="81" d="100"/>
          <a:sy n="81" d="100"/>
        </p:scale>
        <p:origin x="70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065BC426-426B-9CCD-45F4-3DAA05E04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55" y="285872"/>
            <a:ext cx="5230768" cy="612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D34C33-BEB5-8B6E-A958-92C2C307DC72}"/>
              </a:ext>
            </a:extLst>
          </p:cNvPr>
          <p:cNvSpPr txBox="1"/>
          <p:nvPr/>
        </p:nvSpPr>
        <p:spPr>
          <a:xfrm>
            <a:off x="6096000" y="1843735"/>
            <a:ext cx="59337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Hanoï (/</a:t>
            </a:r>
            <a:r>
              <a:rPr lang="fr-FR" sz="2400" b="1" dirty="0" err="1">
                <a:solidFill>
                  <a:srgbClr val="FFFF00"/>
                </a:solidFill>
              </a:rPr>
              <a:t>a.nɔj</a:t>
            </a:r>
            <a:r>
              <a:rPr lang="fr-FR" sz="2400" b="1" dirty="0">
                <a:solidFill>
                  <a:srgbClr val="FFFF00"/>
                </a:solidFill>
              </a:rPr>
              <a:t>/, en vietnamien : </a:t>
            </a:r>
            <a:r>
              <a:rPr lang="fr-FR" sz="2400" b="1" dirty="0" err="1">
                <a:solidFill>
                  <a:srgbClr val="FFFF00"/>
                </a:solidFill>
              </a:rPr>
              <a:t>Hà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Nội</a:t>
            </a:r>
            <a:r>
              <a:rPr lang="fr-FR" sz="2400" b="1" dirty="0">
                <a:solidFill>
                  <a:srgbClr val="FFFF00"/>
                </a:solidFill>
              </a:rPr>
              <a:t> /</a:t>
            </a:r>
            <a:r>
              <a:rPr lang="fr-FR" sz="2400" b="1" dirty="0" err="1">
                <a:solidFill>
                  <a:srgbClr val="FFFF00"/>
                </a:solidFill>
              </a:rPr>
              <a:t>hà</a:t>
            </a:r>
            <a:r>
              <a:rPr lang="fr-FR" sz="2400" b="1" dirty="0">
                <a:solidFill>
                  <a:srgbClr val="FFFF00"/>
                </a:solidFill>
              </a:rPr>
              <a:t>ː </a:t>
            </a:r>
            <a:r>
              <a:rPr lang="fr-FR" sz="2400" b="1" dirty="0" err="1">
                <a:solidFill>
                  <a:srgbClr val="FFFF00"/>
                </a:solidFill>
              </a:rPr>
              <a:t>nôjˀ</a:t>
            </a:r>
            <a:r>
              <a:rPr lang="fr-FR" sz="2400" b="1" dirty="0">
                <a:solidFill>
                  <a:srgbClr val="FFFF00"/>
                </a:solidFill>
              </a:rPr>
              <a:t>/ écoutezⓘ « la ville entre les fleuves » ; </a:t>
            </a:r>
            <a:r>
              <a:rPr lang="fr-FR" sz="2400" b="1" dirty="0" err="1">
                <a:solidFill>
                  <a:srgbClr val="FFFF00"/>
                </a:solidFill>
              </a:rPr>
              <a:t>chữ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nho</a:t>
            </a:r>
            <a:r>
              <a:rPr lang="fr-FR" sz="2400" b="1" dirty="0">
                <a:solidFill>
                  <a:srgbClr val="FFFF00"/>
                </a:solidFill>
              </a:rPr>
              <a:t> : </a:t>
            </a:r>
            <a:r>
              <a:rPr lang="ja-JP" altLang="fr-FR" sz="2400" b="1" dirty="0">
                <a:solidFill>
                  <a:srgbClr val="FFFF00"/>
                </a:solidFill>
              </a:rPr>
              <a:t>河內</a:t>
            </a:r>
            <a:r>
              <a:rPr lang="fr-FR" altLang="ja-JP" sz="2400" b="1" dirty="0">
                <a:solidFill>
                  <a:srgbClr val="FFFF00"/>
                </a:solidFill>
              </a:rPr>
              <a:t>) </a:t>
            </a:r>
            <a:r>
              <a:rPr lang="fr-FR" sz="2400" b="1" dirty="0">
                <a:solidFill>
                  <a:srgbClr val="FFFF00"/>
                </a:solidFill>
              </a:rPr>
              <a:t>est la capitale du Viêtnam. Située au nord du pays, au centre du delta du fleuve Rouge et sur les rives du fleuve Rouge (</a:t>
            </a:r>
            <a:r>
              <a:rPr lang="fr-FR" sz="2400" b="1" dirty="0" err="1">
                <a:solidFill>
                  <a:srgbClr val="FFFF00"/>
                </a:solidFill>
              </a:rPr>
              <a:t>Sông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Hồng</a:t>
            </a:r>
            <a:r>
              <a:rPr lang="fr-FR" sz="2400" b="1" dirty="0">
                <a:solidFill>
                  <a:srgbClr val="FFFF00"/>
                </a:solidFill>
              </a:rPr>
              <a:t>), sa population est estimée à environ 7,5 millions d'habitants en 2018[3], dont 2,6 millions dans la ville-centre.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1AA076B-85CE-9607-49C8-7330597AAB2C}"/>
              </a:ext>
            </a:extLst>
          </p:cNvPr>
          <p:cNvSpPr txBox="1"/>
          <p:nvPr/>
        </p:nvSpPr>
        <p:spPr>
          <a:xfrm>
            <a:off x="6758437" y="808386"/>
            <a:ext cx="4857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D’Hanoï – Vietnam -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  <p:sndAc>
          <p:stSnd loop="1">
            <p:snd r:embed="rId2" name="CHIỀU SÂN GA - TIỂU THIÊN TIÊN BOLERO QUỲNH NHƯ 15 TUỔI GÂY CHẤN ĐỘNG DƯ LUẬN YÊU ÂM NHẠC.wav"/>
          </p:stSnd>
        </p:sndAc>
      </p:transition>
    </mc:Choice>
    <mc:Fallback>
      <p:transition spd="slow" advClick="0" advTm="9000">
        <p:split orient="vert"/>
        <p:sndAc>
          <p:stSnd loop="1">
            <p:snd r:embed="rId2" name="CHIỀU SÂN GA - TIỂU THIÊN TIÊN BOLERO QUỲNH NHƯ 15 TUỔI GÂY CHẤN ĐỘNG DƯ LUẬN YÊU ÂM NHẠ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D0B62C34-A875-AD52-9AB2-807150168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162" y="459000"/>
            <a:ext cx="8882243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7D2B00-7789-0ED6-EFA6-FF740DEFC76F}"/>
              </a:ext>
            </a:extLst>
          </p:cNvPr>
          <p:cNvSpPr txBox="1"/>
          <p:nvPr/>
        </p:nvSpPr>
        <p:spPr>
          <a:xfrm>
            <a:off x="122837" y="2877342"/>
            <a:ext cx="27313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 pont du Soleil levant (</a:t>
            </a:r>
            <a:r>
              <a:rPr lang="fr-FR" sz="2400" b="1" dirty="0" err="1">
                <a:solidFill>
                  <a:schemeClr val="bg1"/>
                </a:solidFill>
              </a:rPr>
              <a:t>Cầu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Thê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Húc</a:t>
            </a:r>
            <a:r>
              <a:rPr lang="fr-FR" sz="2400" b="1" dirty="0">
                <a:solidFill>
                  <a:schemeClr val="bg1"/>
                </a:solidFill>
              </a:rPr>
              <a:t>) sur le lac </a:t>
            </a:r>
            <a:r>
              <a:rPr lang="fr-FR" sz="2400" b="1" dirty="0" err="1">
                <a:solidFill>
                  <a:schemeClr val="bg1"/>
                </a:solidFill>
              </a:rPr>
              <a:t>Hoàn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Kiếm</a:t>
            </a:r>
            <a:r>
              <a:rPr lang="fr-FR" sz="2400" b="1" dirty="0">
                <a:solidFill>
                  <a:schemeClr val="bg1"/>
                </a:solidFill>
              </a:rPr>
              <a:t> (lac de l'Épée restituée).</a:t>
            </a:r>
          </a:p>
        </p:txBody>
      </p:sp>
    </p:spTree>
    <p:extLst>
      <p:ext uri="{BB962C8B-B14F-4D97-AF65-F5344CB8AC3E}">
        <p14:creationId xmlns:p14="http://schemas.microsoft.com/office/powerpoint/2010/main" val="322349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horizon&#10;&#10;Le contenu généré par l’IA peut être incorrect.">
            <a:extLst>
              <a:ext uri="{FF2B5EF4-FFF2-40B4-BE49-F238E27FC236}">
                <a16:creationId xmlns:a16="http://schemas.microsoft.com/office/drawing/2014/main" id="{BFF98B57-E535-B6CE-73D2-0D7578E43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05" y="459000"/>
            <a:ext cx="8944994" cy="594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4ACD64-FA02-EDC3-2198-4D4DA6A32AB6}"/>
              </a:ext>
            </a:extLst>
          </p:cNvPr>
          <p:cNvSpPr txBox="1"/>
          <p:nvPr/>
        </p:nvSpPr>
        <p:spPr>
          <a:xfrm>
            <a:off x="9595262" y="3170712"/>
            <a:ext cx="24938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lac de Truc Bach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ciel&#10;&#10;Le contenu généré par l’IA peut être incorrect.">
            <a:extLst>
              <a:ext uri="{FF2B5EF4-FFF2-40B4-BE49-F238E27FC236}">
                <a16:creationId xmlns:a16="http://schemas.microsoft.com/office/drawing/2014/main" id="{7F8DFE40-230E-CF63-4DC6-BA5C2C670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559" y="459000"/>
            <a:ext cx="8542943" cy="594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A3B273-3FBB-4C3D-FD56-C281919921AF}"/>
              </a:ext>
            </a:extLst>
          </p:cNvPr>
          <p:cNvSpPr txBox="1"/>
          <p:nvPr/>
        </p:nvSpPr>
        <p:spPr>
          <a:xfrm>
            <a:off x="267855" y="3429000"/>
            <a:ext cx="2885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lac de l'Ouest (Hồ Tây) est le plus étendu de la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jaune, fleur&#10;&#10;Le contenu généré par l’IA peut être incorrect.">
            <a:extLst>
              <a:ext uri="{FF2B5EF4-FFF2-40B4-BE49-F238E27FC236}">
                <a16:creationId xmlns:a16="http://schemas.microsoft.com/office/drawing/2014/main" id="{FFA5C857-708A-BC8C-8DC0-E814F95BC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928" y="279000"/>
            <a:ext cx="4723526" cy="63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5D519-A3D3-5664-8F6F-7CA1D89AFEC0}"/>
              </a:ext>
            </a:extLst>
          </p:cNvPr>
          <p:cNvSpPr txBox="1"/>
          <p:nvPr/>
        </p:nvSpPr>
        <p:spPr>
          <a:xfrm>
            <a:off x="8260454" y="4393870"/>
            <a:ext cx="3591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Ngô Quyên, fondateur de la dynastie des Ngo.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70A4D379-030B-D5A8-4809-B5514EBD8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15" y="459000"/>
            <a:ext cx="8913503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34BBF6-7A5E-09D9-7733-7E27195A79C3}"/>
              </a:ext>
            </a:extLst>
          </p:cNvPr>
          <p:cNvSpPr txBox="1"/>
          <p:nvPr/>
        </p:nvSpPr>
        <p:spPr>
          <a:xfrm>
            <a:off x="0" y="3265714"/>
            <a:ext cx="2683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Ngô Quyên, fondateur de la dynastie des Ngo.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s’asseoir, intérieur&#10;&#10;Le contenu généré par l’IA peut être incorrect.">
            <a:extLst>
              <a:ext uri="{FF2B5EF4-FFF2-40B4-BE49-F238E27FC236}">
                <a16:creationId xmlns:a16="http://schemas.microsoft.com/office/drawing/2014/main" id="{FEC378D1-E525-BF9D-8BF7-A56BE1062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58" y="279000"/>
            <a:ext cx="7027439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1E6E37-231F-E53D-7431-659B8B88E11B}"/>
              </a:ext>
            </a:extLst>
          </p:cNvPr>
          <p:cNvSpPr txBox="1"/>
          <p:nvPr/>
        </p:nvSpPr>
        <p:spPr>
          <a:xfrm>
            <a:off x="7694023" y="3735977"/>
            <a:ext cx="4206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Tambour typique de la culture Đông Sơn.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4B4B54CB-8176-BF5E-2C95-BF5AA8BE4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569" y="459000"/>
            <a:ext cx="8122236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016AF7-E956-678C-94FA-05771C51DFE6}"/>
              </a:ext>
            </a:extLst>
          </p:cNvPr>
          <p:cNvSpPr txBox="1"/>
          <p:nvPr/>
        </p:nvSpPr>
        <p:spPr>
          <a:xfrm>
            <a:off x="332509" y="3170711"/>
            <a:ext cx="34438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Temple Bạch Mã, où sont honorés le tertre Nung et la rivière Tô Lịch.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ciel, monument&#10;&#10;Le contenu généré par l’IA peut être incorrect.">
            <a:extLst>
              <a:ext uri="{FF2B5EF4-FFF2-40B4-BE49-F238E27FC236}">
                <a16:creationId xmlns:a16="http://schemas.microsoft.com/office/drawing/2014/main" id="{440D4D59-C1C7-443C-CFAF-A1255529E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056" y="369000"/>
            <a:ext cx="4588566" cy="612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DFB6EC-77C4-AD98-8E29-87B1AE147E6A}"/>
              </a:ext>
            </a:extLst>
          </p:cNvPr>
          <p:cNvSpPr txBox="1"/>
          <p:nvPr/>
        </p:nvSpPr>
        <p:spPr>
          <a:xfrm>
            <a:off x="8383979" y="3429000"/>
            <a:ext cx="3705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 et square de roi Lý Thái Tổ à Hanoï.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BD0C67D8-CA8B-5870-E7E0-F23FDE21F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89" y="459000"/>
            <a:ext cx="7920000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DA4FAC-6688-900F-8978-6183EF78847F}"/>
              </a:ext>
            </a:extLst>
          </p:cNvPr>
          <p:cNvSpPr txBox="1"/>
          <p:nvPr/>
        </p:nvSpPr>
        <p:spPr>
          <a:xfrm>
            <a:off x="700645" y="3713870"/>
            <a:ext cx="3372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Hoa Lu, l'ancienne capitale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0715D2CE-C83F-D324-7C06-4DAB35A48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2" y="459000"/>
            <a:ext cx="7920000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F57FE2-15A4-98F6-92B0-B0CA08454FE7}"/>
              </a:ext>
            </a:extLst>
          </p:cNvPr>
          <p:cNvSpPr txBox="1"/>
          <p:nvPr/>
        </p:nvSpPr>
        <p:spPr>
          <a:xfrm>
            <a:off x="8597735" y="3123210"/>
            <a:ext cx="3360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temple de la Littérature, l'un des plus anciens monuments de Hanoï.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765B183E-4C42-E0E1-CB9D-36B0962C8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122" y="369000"/>
            <a:ext cx="8387244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14B553-2D04-2B97-D43C-80B4A8D78368}"/>
              </a:ext>
            </a:extLst>
          </p:cNvPr>
          <p:cNvSpPr txBox="1"/>
          <p:nvPr/>
        </p:nvSpPr>
        <p:spPr>
          <a:xfrm>
            <a:off x="543634" y="3586348"/>
            <a:ext cx="306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Le temple Quán Thánh à Hanoï.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mur, statue, personne&#10;&#10;Le contenu généré par l’IA peut être incorrect.">
            <a:extLst>
              <a:ext uri="{FF2B5EF4-FFF2-40B4-BE49-F238E27FC236}">
                <a16:creationId xmlns:a16="http://schemas.microsoft.com/office/drawing/2014/main" id="{281B512C-0531-8F79-61DC-3E2757E24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430" y="459000"/>
            <a:ext cx="4453608" cy="59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E08E6E-46B6-D1E2-5C13-029DB1ED6273}"/>
              </a:ext>
            </a:extLst>
          </p:cNvPr>
          <p:cNvSpPr txBox="1"/>
          <p:nvPr/>
        </p:nvSpPr>
        <p:spPr>
          <a:xfrm>
            <a:off x="8182099" y="2743200"/>
            <a:ext cx="39267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statue de </a:t>
            </a:r>
            <a:r>
              <a:rPr lang="fr-FR" sz="2400" b="1" dirty="0" err="1"/>
              <a:t>Mạc</a:t>
            </a:r>
            <a:r>
              <a:rPr lang="fr-FR" sz="2400" b="1" dirty="0"/>
              <a:t> </a:t>
            </a:r>
            <a:r>
              <a:rPr lang="fr-FR" sz="2400" b="1" dirty="0" err="1"/>
              <a:t>Đĩnh</a:t>
            </a:r>
            <a:r>
              <a:rPr lang="fr-FR" sz="2400" b="1" dirty="0"/>
              <a:t> Chi, mandarin de haut rang durant la dynastie des </a:t>
            </a:r>
            <a:r>
              <a:rPr lang="fr-FR" sz="2400" b="1" dirty="0" err="1"/>
              <a:t>Tran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ument, plein air, sculpture, ciel&#10;&#10;Le contenu généré par l’IA peut être incorrect.">
            <a:extLst>
              <a:ext uri="{FF2B5EF4-FFF2-40B4-BE49-F238E27FC236}">
                <a16:creationId xmlns:a16="http://schemas.microsoft.com/office/drawing/2014/main" id="{3028066D-7F66-650E-EA84-5B307E4D0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057" y="279000"/>
            <a:ext cx="472352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8EBA8-9ADD-AEEE-D186-B0D924A1CF28}"/>
              </a:ext>
            </a:extLst>
          </p:cNvPr>
          <p:cNvSpPr txBox="1"/>
          <p:nvPr/>
        </p:nvSpPr>
        <p:spPr>
          <a:xfrm>
            <a:off x="366219" y="3429000"/>
            <a:ext cx="32538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Une statue de Trần Hưng Đạo, général vietnamien.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Le contenu généré par l’IA peut être incorrect.">
            <a:extLst>
              <a:ext uri="{FF2B5EF4-FFF2-40B4-BE49-F238E27FC236}">
                <a16:creationId xmlns:a16="http://schemas.microsoft.com/office/drawing/2014/main" id="{91B08819-CE9E-12D7-82E5-1F2FC4F24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4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B3F23B-EC4A-B6D2-E4D9-94F4DA185248}"/>
              </a:ext>
            </a:extLst>
          </p:cNvPr>
          <p:cNvSpPr txBox="1"/>
          <p:nvPr/>
        </p:nvSpPr>
        <p:spPr>
          <a:xfrm>
            <a:off x="9167751" y="3051958"/>
            <a:ext cx="30242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vestiges de la citadelle de la dynastie Hô, située à Tây Đô « la capitale de l'Ouest ».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tortue, reptile, Tortue marine&#10;&#10;Le contenu généré par l’IA peut être incorrect.">
            <a:extLst>
              <a:ext uri="{FF2B5EF4-FFF2-40B4-BE49-F238E27FC236}">
                <a16:creationId xmlns:a16="http://schemas.microsoft.com/office/drawing/2014/main" id="{94430D57-C584-7FD9-9BAD-5EBB20E7C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941" y="369000"/>
            <a:ext cx="9151402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4F05A4-EB88-7333-C46F-83855657126E}"/>
              </a:ext>
            </a:extLst>
          </p:cNvPr>
          <p:cNvSpPr txBox="1"/>
          <p:nvPr/>
        </p:nvSpPr>
        <p:spPr>
          <a:xfrm>
            <a:off x="137250" y="2327564"/>
            <a:ext cx="24106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tortue momifiée du temple Ngoc Son. Lointaine descendante de la légendaire tortue de l'épée restituée.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itecture chinoise, Architecture japonaise, ciel&#10;&#10;Le contenu généré par l’IA peut être incorrect.">
            <a:extLst>
              <a:ext uri="{FF2B5EF4-FFF2-40B4-BE49-F238E27FC236}">
                <a16:creationId xmlns:a16="http://schemas.microsoft.com/office/drawing/2014/main" id="{78C12911-372B-B691-9291-42358765E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9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07519C-289A-58E9-30E2-50B49C5DCD8A}"/>
              </a:ext>
            </a:extLst>
          </p:cNvPr>
          <p:cNvSpPr txBox="1"/>
          <p:nvPr/>
        </p:nvSpPr>
        <p:spPr>
          <a:xfrm>
            <a:off x="8704613" y="3051958"/>
            <a:ext cx="3277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temple de la Montagne de Jade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0C622187-CE3E-2159-9AFD-BBB3B636B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196" y="459000"/>
            <a:ext cx="8882242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6C41B4-1889-0AAB-3C18-D6B9B489A787}"/>
              </a:ext>
            </a:extLst>
          </p:cNvPr>
          <p:cNvSpPr txBox="1"/>
          <p:nvPr/>
        </p:nvSpPr>
        <p:spPr>
          <a:xfrm>
            <a:off x="106878" y="3037114"/>
            <a:ext cx="25056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grande porte de la cité impériale de Thang Long de Hanoï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FE7B334A-B142-65BD-C073-EF818263A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35" y="459000"/>
            <a:ext cx="8882241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6C8A31-AF2F-2AA6-ED24-08A5E5EC7124}"/>
              </a:ext>
            </a:extLst>
          </p:cNvPr>
          <p:cNvSpPr txBox="1"/>
          <p:nvPr/>
        </p:nvSpPr>
        <p:spPr>
          <a:xfrm>
            <a:off x="9567553" y="2609602"/>
            <a:ext cx="26086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Hué éclipse Hanoï en devenant la capitale impériale sous la dynastie des Nguyen.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, roue&#10;&#10;Le contenu généré par l’IA peut être incorrect.">
            <a:extLst>
              <a:ext uri="{FF2B5EF4-FFF2-40B4-BE49-F238E27FC236}">
                <a16:creationId xmlns:a16="http://schemas.microsoft.com/office/drawing/2014/main" id="{DDE0A605-7BFA-CED3-A8F5-C16B5C7F0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260" y="459000"/>
            <a:ext cx="8882243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9ADA0C-A1E4-D2B0-CF26-AA5C6A0F580C}"/>
              </a:ext>
            </a:extLst>
          </p:cNvPr>
          <p:cNvSpPr txBox="1"/>
          <p:nvPr/>
        </p:nvSpPr>
        <p:spPr>
          <a:xfrm>
            <a:off x="393757" y="3861580"/>
            <a:ext cx="2390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 de ville Quan Chuong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ille, arbre&#10;&#10;Le contenu généré par l’IA peut être incorrect.">
            <a:extLst>
              <a:ext uri="{FF2B5EF4-FFF2-40B4-BE49-F238E27FC236}">
                <a16:creationId xmlns:a16="http://schemas.microsoft.com/office/drawing/2014/main" id="{0DB35365-6ABD-E285-C8A0-DC78CDB5D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08" y="459000"/>
            <a:ext cx="8882244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90723E-85F6-261A-DC79-359008545C5E}"/>
              </a:ext>
            </a:extLst>
          </p:cNvPr>
          <p:cNvSpPr txBox="1"/>
          <p:nvPr/>
        </p:nvSpPr>
        <p:spPr>
          <a:xfrm>
            <a:off x="9440883" y="3004457"/>
            <a:ext cx="25175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portique dans la vieille ville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façade&#10;&#10;Le contenu généré par l’IA peut être incorrect.">
            <a:extLst>
              <a:ext uri="{FF2B5EF4-FFF2-40B4-BE49-F238E27FC236}">
                <a16:creationId xmlns:a16="http://schemas.microsoft.com/office/drawing/2014/main" id="{302501E8-6C6B-03AB-59B1-88C58E990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814" y="369000"/>
            <a:ext cx="9151422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88AF01-37EC-E2D5-5381-E3EB1ED85872}"/>
              </a:ext>
            </a:extLst>
          </p:cNvPr>
          <p:cNvSpPr txBox="1"/>
          <p:nvPr/>
        </p:nvSpPr>
        <p:spPr>
          <a:xfrm>
            <a:off x="391886" y="3538847"/>
            <a:ext cx="2256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Détail d'une ancienne façade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route, scène&#10;&#10;Le contenu généré par l’IA peut être incorrect.">
            <a:extLst>
              <a:ext uri="{FF2B5EF4-FFF2-40B4-BE49-F238E27FC236}">
                <a16:creationId xmlns:a16="http://schemas.microsoft.com/office/drawing/2014/main" id="{C852B595-BC13-AA02-F775-D827DC256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32" y="369000"/>
            <a:ext cx="9151405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735438-D3A3-860D-1519-8DA706FDC831}"/>
              </a:ext>
            </a:extLst>
          </p:cNvPr>
          <p:cNvSpPr txBox="1"/>
          <p:nvPr/>
        </p:nvSpPr>
        <p:spPr>
          <a:xfrm>
            <a:off x="9666515" y="3095897"/>
            <a:ext cx="23382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fameuse "rue des rails" de Hanoï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nt, ciel&#10;&#10;Le contenu généré par l’IA peut être incorrect.">
            <a:extLst>
              <a:ext uri="{FF2B5EF4-FFF2-40B4-BE49-F238E27FC236}">
                <a16:creationId xmlns:a16="http://schemas.microsoft.com/office/drawing/2014/main" id="{1423FBD6-95F5-C253-A6F8-E0E983B6F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89" y="459000"/>
            <a:ext cx="9363547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EF7E6F-556A-2A4A-44A0-BC35839EFE3C}"/>
              </a:ext>
            </a:extLst>
          </p:cNvPr>
          <p:cNvSpPr txBox="1"/>
          <p:nvPr/>
        </p:nvSpPr>
        <p:spPr>
          <a:xfrm>
            <a:off x="142504" y="3075709"/>
            <a:ext cx="21494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L'historique pont Long </a:t>
            </a:r>
            <a:r>
              <a:rPr lang="fr-FR" sz="2400" b="1" dirty="0" err="1">
                <a:solidFill>
                  <a:schemeClr val="bg1"/>
                </a:solidFill>
              </a:rPr>
              <a:t>Biên</a:t>
            </a:r>
            <a:r>
              <a:rPr lang="fr-FR" sz="2400" b="1" dirty="0">
                <a:solidFill>
                  <a:schemeClr val="bg1"/>
                </a:solidFill>
              </a:rPr>
              <a:t>, ancien pont Paul Doumer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5B5DD1FC-B87F-B648-7AC6-9F0A3F113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57" y="459000"/>
            <a:ext cx="8882242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465CBB-70D2-8470-1001-89D7056472C9}"/>
              </a:ext>
            </a:extLst>
          </p:cNvPr>
          <p:cNvSpPr txBox="1"/>
          <p:nvPr/>
        </p:nvSpPr>
        <p:spPr>
          <a:xfrm>
            <a:off x="9464634" y="3075709"/>
            <a:ext cx="252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d'eau Hàng Đậu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lieu de culte&#10;&#10;Le contenu généré par l’IA peut être incorrect.">
            <a:extLst>
              <a:ext uri="{FF2B5EF4-FFF2-40B4-BE49-F238E27FC236}">
                <a16:creationId xmlns:a16="http://schemas.microsoft.com/office/drawing/2014/main" id="{CE907A55-5F96-D912-7833-17165E5B4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699" y="459000"/>
            <a:ext cx="8882259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C7B927-1556-01E7-911A-95EE977FE252}"/>
              </a:ext>
            </a:extLst>
          </p:cNvPr>
          <p:cNvSpPr txBox="1"/>
          <p:nvPr/>
        </p:nvSpPr>
        <p:spPr>
          <a:xfrm>
            <a:off x="0" y="3538847"/>
            <a:ext cx="2660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Entrée du temple Ngoc Son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lac&#10;&#10;Le contenu généré par l’IA peut être incorrect.">
            <a:extLst>
              <a:ext uri="{FF2B5EF4-FFF2-40B4-BE49-F238E27FC236}">
                <a16:creationId xmlns:a16="http://schemas.microsoft.com/office/drawing/2014/main" id="{761EC5E7-5DE0-CDBD-D488-E0E5A5E46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31" y="459000"/>
            <a:ext cx="8882244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BA35BB-4786-418C-6597-FE408CA50613}"/>
              </a:ext>
            </a:extLst>
          </p:cNvPr>
          <p:cNvSpPr txBox="1"/>
          <p:nvPr/>
        </p:nvSpPr>
        <p:spPr>
          <a:xfrm>
            <a:off x="9440883" y="2861953"/>
            <a:ext cx="2751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du Soleil levant sur le lac Hoan Kiem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lieu de culte, bâtiment&#10;&#10;Le contenu généré par l’IA peut être incorrect.">
            <a:extLst>
              <a:ext uri="{FF2B5EF4-FFF2-40B4-BE49-F238E27FC236}">
                <a16:creationId xmlns:a16="http://schemas.microsoft.com/office/drawing/2014/main" id="{AF591BCC-D078-3198-4864-BBA20B638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201" y="459000"/>
            <a:ext cx="8882242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04BA05-1174-11E8-7A7D-6508A5741638}"/>
              </a:ext>
            </a:extLst>
          </p:cNvPr>
          <p:cNvSpPr txBox="1"/>
          <p:nvPr/>
        </p:nvSpPr>
        <p:spPr>
          <a:xfrm>
            <a:off x="0" y="3526971"/>
            <a:ext cx="2904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tour de la Tortue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ciel, véhicule&#10;&#10;Le contenu généré par l’IA peut être incorrect.">
            <a:extLst>
              <a:ext uri="{FF2B5EF4-FFF2-40B4-BE49-F238E27FC236}">
                <a16:creationId xmlns:a16="http://schemas.microsoft.com/office/drawing/2014/main" id="{C63D8E0D-966D-289F-2E32-C891AF733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9" y="369000"/>
            <a:ext cx="9172779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2C50F4-BD67-820A-ECBD-5E6C6E8F21BF}"/>
              </a:ext>
            </a:extLst>
          </p:cNvPr>
          <p:cNvSpPr txBox="1"/>
          <p:nvPr/>
        </p:nvSpPr>
        <p:spPr>
          <a:xfrm>
            <a:off x="9927771" y="2695699"/>
            <a:ext cx="22642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Grand Opéra de Hanoï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plein air, ciel&#10;&#10;Le contenu généré par l’IA peut être incorrect.">
            <a:extLst>
              <a:ext uri="{FF2B5EF4-FFF2-40B4-BE49-F238E27FC236}">
                <a16:creationId xmlns:a16="http://schemas.microsoft.com/office/drawing/2014/main" id="{D1F29A5F-5830-1E85-189F-C07E06054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079" y="766046"/>
            <a:ext cx="7992000" cy="5325907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CAAF7E-F32E-8625-0AB8-2B85166DE3D0}"/>
              </a:ext>
            </a:extLst>
          </p:cNvPr>
          <p:cNvSpPr txBox="1"/>
          <p:nvPr/>
        </p:nvSpPr>
        <p:spPr>
          <a:xfrm>
            <a:off x="5248893" y="6091953"/>
            <a:ext cx="6745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musée d'histoire vietnamienne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5E2707-93B3-E33D-3A20-5A24CA90FC84}"/>
              </a:ext>
            </a:extLst>
          </p:cNvPr>
          <p:cNvSpPr txBox="1"/>
          <p:nvPr/>
        </p:nvSpPr>
        <p:spPr>
          <a:xfrm>
            <a:off x="368135" y="242826"/>
            <a:ext cx="34913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La Ville D’ Hanoï- Vietnam</a:t>
            </a:r>
          </a:p>
          <a:p>
            <a:endParaRPr lang="fr-FR" sz="2800" b="1" dirty="0"/>
          </a:p>
          <a:p>
            <a:endParaRPr lang="fr-FR" sz="2800" b="1" dirty="0"/>
          </a:p>
          <a:p>
            <a:endParaRPr lang="fr-FR" sz="2800" b="1" dirty="0"/>
          </a:p>
          <a:p>
            <a:r>
              <a:rPr lang="fr-FR" sz="2800" b="1" dirty="0"/>
              <a:t>Les Images Et Le Son Du Net</a:t>
            </a:r>
          </a:p>
          <a:p>
            <a:endParaRPr lang="fr-FR" sz="2800" b="1" dirty="0"/>
          </a:p>
          <a:p>
            <a:r>
              <a:rPr lang="fr-FR" sz="2800" b="1" dirty="0"/>
              <a:t>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395</Words>
  <Application>Microsoft Office PowerPoint</Application>
  <PresentationFormat>Grand écran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2025-05-28T07:21:27Z</dcterms:modified>
</cp:coreProperties>
</file>