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plage, plante&#10;&#10;Le contenu généré par l’IA peut être incorrect.">
            <a:extLst>
              <a:ext uri="{FF2B5EF4-FFF2-40B4-BE49-F238E27FC236}">
                <a16:creationId xmlns:a16="http://schemas.microsoft.com/office/drawing/2014/main" id="{D6D06B18-346A-100C-26D1-3D19C40E95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416" y="441000"/>
            <a:ext cx="7968000" cy="5976000"/>
          </a:xfrm>
          <a:prstGeom prst="rect">
            <a:avLst/>
          </a:prstGeom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B5E017-71BA-E79B-CEF3-02DA43F28497}"/>
              </a:ext>
            </a:extLst>
          </p:cNvPr>
          <p:cNvSpPr txBox="1"/>
          <p:nvPr/>
        </p:nvSpPr>
        <p:spPr>
          <a:xfrm>
            <a:off x="8961120" y="4591919"/>
            <a:ext cx="287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l'île Saint-Joseph aux Îles du Salut.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D96B32-65F7-91DE-1DB0-6BB1664645D4}"/>
              </a:ext>
            </a:extLst>
          </p:cNvPr>
          <p:cNvSpPr txBox="1"/>
          <p:nvPr/>
        </p:nvSpPr>
        <p:spPr>
          <a:xfrm>
            <a:off x="9189984" y="2120950"/>
            <a:ext cx="3633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Guyane  Cayenne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>
            <p:snd r:embed="rId2" name="Zépis Guyane LE CHARMEUR Version originale.wav"/>
          </p:stSnd>
        </p:sndAc>
      </p:transition>
    </mc:Choice>
    <mc:Fallback>
      <p:transition spd="slow" advClick="0" advTm="8000">
        <p:fade/>
        <p:sndAc>
          <p:stSnd>
            <p:snd r:embed="rId2" name="Zépis Guyane LE CHARMEUR Version origina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>
              <a:lumMod val="75000"/>
              <a:lumOff val="2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urriture, ciel, nuage&#10;&#10;Le contenu généré par l’IA peut être incorrect.">
            <a:extLst>
              <a:ext uri="{FF2B5EF4-FFF2-40B4-BE49-F238E27FC236}">
                <a16:creationId xmlns:a16="http://schemas.microsoft.com/office/drawing/2014/main" id="{F44242CA-BACE-7736-A8E2-2F637FB0DB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16" y="1935000"/>
            <a:ext cx="4922576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E94CF-3910-8AD5-1C0F-D17777D53AB5}"/>
              </a:ext>
            </a:extLst>
          </p:cNvPr>
          <p:cNvSpPr txBox="1"/>
          <p:nvPr/>
        </p:nvSpPr>
        <p:spPr>
          <a:xfrm>
            <a:off x="6827520" y="755553"/>
            <a:ext cx="53644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îles du Salut forment un archipel constitué de trois îlots (</a:t>
            </a:r>
            <a:r>
              <a:rPr lang="fr-FR" sz="2800" b="1" dirty="0" err="1">
                <a:solidFill>
                  <a:schemeClr val="bg1"/>
                </a:solidFill>
              </a:rPr>
              <a:t>appelés</a:t>
            </a:r>
            <a:r>
              <a:rPr lang="fr-FR" sz="2800" b="1" dirty="0">
                <a:solidFill>
                  <a:schemeClr val="bg1"/>
                </a:solidFill>
              </a:rPr>
              <a:t> ici îlets) d’origine volcanique </a:t>
            </a:r>
            <a:r>
              <a:rPr lang="fr-FR" sz="2800" b="1" dirty="0" err="1">
                <a:solidFill>
                  <a:schemeClr val="bg1"/>
                </a:solidFill>
              </a:rPr>
              <a:t>rattachés</a:t>
            </a:r>
            <a:r>
              <a:rPr lang="fr-FR" sz="2800" b="1" dirty="0">
                <a:solidFill>
                  <a:schemeClr val="bg1"/>
                </a:solidFill>
              </a:rPr>
              <a:t> à la Guyane, et </a:t>
            </a:r>
            <a:r>
              <a:rPr lang="fr-FR" sz="2800" b="1" dirty="0" err="1">
                <a:solidFill>
                  <a:schemeClr val="bg1"/>
                </a:solidFill>
              </a:rPr>
              <a:t>situés</a:t>
            </a:r>
            <a:r>
              <a:rPr lang="fr-FR" sz="2800" b="1" dirty="0">
                <a:solidFill>
                  <a:schemeClr val="bg1"/>
                </a:solidFill>
              </a:rPr>
              <a:t> à quatorze kilomètres au large de Kourou. Les Îles du Salut sont </a:t>
            </a:r>
            <a:r>
              <a:rPr lang="fr-FR" sz="2800" b="1" dirty="0" err="1">
                <a:solidFill>
                  <a:schemeClr val="bg1"/>
                </a:solidFill>
              </a:rPr>
              <a:t>rattachées</a:t>
            </a:r>
            <a:r>
              <a:rPr lang="fr-FR" sz="2800" b="1" dirty="0">
                <a:solidFill>
                  <a:schemeClr val="bg1"/>
                </a:solidFill>
              </a:rPr>
              <a:t> au territoire de la commune de Cayenne. Elles appartiennent aujourd’hui au Centre national d’</a:t>
            </a:r>
            <a:r>
              <a:rPr lang="fr-FR" sz="2800" b="1" dirty="0" err="1">
                <a:solidFill>
                  <a:schemeClr val="bg1"/>
                </a:solidFill>
              </a:rPr>
              <a:t>études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86F5EF-5A08-C9E3-9645-E4C56C75AD6E}"/>
              </a:ext>
            </a:extLst>
          </p:cNvPr>
          <p:cNvSpPr txBox="1"/>
          <p:nvPr/>
        </p:nvSpPr>
        <p:spPr>
          <a:xfrm>
            <a:off x="699516" y="1473335"/>
            <a:ext cx="7530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Îles Du Salut  à Suivre  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41B4AA5-6765-F884-25AD-AA457CA8E10F}"/>
              </a:ext>
            </a:extLst>
          </p:cNvPr>
          <p:cNvSpPr txBox="1"/>
          <p:nvPr/>
        </p:nvSpPr>
        <p:spPr>
          <a:xfrm>
            <a:off x="7725515" y="1905506"/>
            <a:ext cx="43079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Guyane (/</a:t>
            </a:r>
            <a:r>
              <a:rPr lang="fr-FR" sz="2400" b="1" dirty="0" err="1">
                <a:solidFill>
                  <a:schemeClr val="bg1"/>
                </a:solidFill>
              </a:rPr>
              <a:t>gɥijan</a:t>
            </a:r>
            <a:r>
              <a:rPr lang="fr-FR" sz="2400" b="1" dirty="0">
                <a:solidFill>
                  <a:schemeClr val="bg1"/>
                </a:solidFill>
              </a:rPr>
              <a:t>/[2] Écouterⓘ ; en créole guyanais : </a:t>
            </a:r>
            <a:r>
              <a:rPr lang="fr-FR" sz="2400" b="1" dirty="0" err="1">
                <a:solidFill>
                  <a:schemeClr val="bg1"/>
                </a:solidFill>
              </a:rPr>
              <a:t>Lagwiyann</a:t>
            </a:r>
            <a:r>
              <a:rPr lang="fr-FR" sz="2400" b="1" dirty="0">
                <a:solidFill>
                  <a:schemeClr val="bg1"/>
                </a:solidFill>
              </a:rPr>
              <a:t>) est une collectivité territoriale unique française située en Amérique du Sud, limitrophe du Brésil au sud-est et au sud et du Suriname à l'ouest. </a:t>
            </a:r>
          </a:p>
        </p:txBody>
      </p:sp>
      <p:pic>
        <p:nvPicPr>
          <p:cNvPr id="4" name="Image 3" descr="Une image contenant plein air, habits, personne, Danse&#10;&#10;Le contenu généré par l’IA peut être incorrect.">
            <a:extLst>
              <a:ext uri="{FF2B5EF4-FFF2-40B4-BE49-F238E27FC236}">
                <a16:creationId xmlns:a16="http://schemas.microsoft.com/office/drawing/2014/main" id="{214287D6-AFBE-6C40-3878-2FDAB83512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48" y="1143000"/>
            <a:ext cx="6859635" cy="457200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forêt&#10;&#10;Le contenu généré par l’IA peut être incorrect.">
            <a:extLst>
              <a:ext uri="{FF2B5EF4-FFF2-40B4-BE49-F238E27FC236}">
                <a16:creationId xmlns:a16="http://schemas.microsoft.com/office/drawing/2014/main" id="{159FFAA8-E090-840A-7A0C-7B7235D08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504" y="551304"/>
            <a:ext cx="4543772" cy="3024000"/>
          </a:xfrm>
          <a:prstGeom prst="rect">
            <a:avLst/>
          </a:prstGeom>
        </p:spPr>
      </p:pic>
      <p:pic>
        <p:nvPicPr>
          <p:cNvPr id="5" name="Image 4" descr="Une image contenant plein air, arbre, embarcation, pagaie&#10;&#10;Le contenu généré par l’IA peut être incorrect.">
            <a:extLst>
              <a:ext uri="{FF2B5EF4-FFF2-40B4-BE49-F238E27FC236}">
                <a16:creationId xmlns:a16="http://schemas.microsoft.com/office/drawing/2014/main" id="{7FFA126D-64C5-BD0C-1F8A-9AB6E4C55C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429" y="3429000"/>
            <a:ext cx="4537067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jungle, forêt&#10;&#10;Le contenu généré par l’IA peut être incorrect.">
            <a:extLst>
              <a:ext uri="{FF2B5EF4-FFF2-40B4-BE49-F238E27FC236}">
                <a16:creationId xmlns:a16="http://schemas.microsoft.com/office/drawing/2014/main" id="{3A8CD94F-F5BC-079C-0AD2-3C2C2D17A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572" y="3328416"/>
            <a:ext cx="4651955" cy="3096000"/>
          </a:xfrm>
          <a:prstGeom prst="rect">
            <a:avLst/>
          </a:prstGeom>
        </p:spPr>
      </p:pic>
      <p:pic>
        <p:nvPicPr>
          <p:cNvPr id="3" name="Image 2" descr="Une image contenant plein air, arbre, jungle, forêt tropicale&#10;&#10;Le contenu généré par l’IA peut être incorrect.">
            <a:extLst>
              <a:ext uri="{FF2B5EF4-FFF2-40B4-BE49-F238E27FC236}">
                <a16:creationId xmlns:a16="http://schemas.microsoft.com/office/drawing/2014/main" id="{0A2EF3F4-6E78-C0E0-BE1A-5870CEF77C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8756" y="536536"/>
            <a:ext cx="4489672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606E3DE0-5851-F1B2-3C7B-77551C6D2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14" y="512065"/>
            <a:ext cx="4989580" cy="3024000"/>
          </a:xfrm>
          <a:prstGeom prst="rect">
            <a:avLst/>
          </a:prstGeom>
        </p:spPr>
      </p:pic>
      <p:pic>
        <p:nvPicPr>
          <p:cNvPr id="5" name="Image 4" descr="Une image contenant plein air, herbe, plante, nuage&#10;&#10;Le contenu généré par l’IA peut être incorrect.">
            <a:extLst>
              <a:ext uri="{FF2B5EF4-FFF2-40B4-BE49-F238E27FC236}">
                <a16:creationId xmlns:a16="http://schemas.microsoft.com/office/drawing/2014/main" id="{D0A6E2B5-3FDC-26B2-CA7C-BCB4CB23C2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586" y="3429000"/>
            <a:ext cx="4932000" cy="298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EDE09246-F8C3-E5B8-9F50-B20A8FF78F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94" y="3316224"/>
            <a:ext cx="5049000" cy="3060000"/>
          </a:xfrm>
          <a:prstGeom prst="rect">
            <a:avLst/>
          </a:prstGeom>
        </p:spPr>
      </p:pic>
      <p:pic>
        <p:nvPicPr>
          <p:cNvPr id="5" name="Image 4" descr="Une image contenant plein air, sport, personne, Danse&#10;&#10;Le contenu généré par l’IA peut être incorrect.">
            <a:extLst>
              <a:ext uri="{FF2B5EF4-FFF2-40B4-BE49-F238E27FC236}">
                <a16:creationId xmlns:a16="http://schemas.microsoft.com/office/drawing/2014/main" id="{CC61299A-DFA3-1E63-8F18-B5AC8A82DB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8370" y="536448"/>
            <a:ext cx="4930136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16F981C4-93EE-88D5-1EFF-716146618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06" y="597408"/>
            <a:ext cx="4989600" cy="3024000"/>
          </a:xfrm>
          <a:prstGeom prst="rect">
            <a:avLst/>
          </a:prstGeom>
        </p:spPr>
      </p:pic>
      <p:pic>
        <p:nvPicPr>
          <p:cNvPr id="5" name="Image 4" descr="Une image contenant plein air, arbre, eau, Plaisance&#10;&#10;Le contenu généré par l’IA peut être incorrect.">
            <a:extLst>
              <a:ext uri="{FF2B5EF4-FFF2-40B4-BE49-F238E27FC236}">
                <a16:creationId xmlns:a16="http://schemas.microsoft.com/office/drawing/2014/main" id="{72D4E49D-4E42-EC02-34E4-B51D512ABE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658" y="557884"/>
            <a:ext cx="5759998" cy="3024000"/>
          </a:xfrm>
          <a:prstGeom prst="rect">
            <a:avLst/>
          </a:prstGeom>
        </p:spPr>
      </p:pic>
      <p:pic>
        <p:nvPicPr>
          <p:cNvPr id="7" name="Image 6" descr="Une image contenant arbre, plein air, Photographie aérienne, paysage&#10;&#10;Le contenu généré par l’IA peut être incorrect.">
            <a:extLst>
              <a:ext uri="{FF2B5EF4-FFF2-40B4-BE49-F238E27FC236}">
                <a16:creationId xmlns:a16="http://schemas.microsoft.com/office/drawing/2014/main" id="{F718BE6A-2386-BFC3-C9D9-7441624AE5D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3342" y="34290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lmier, ciel&#10;&#10;Le contenu généré par l’IA peut être incorrect.">
            <a:extLst>
              <a:ext uri="{FF2B5EF4-FFF2-40B4-BE49-F238E27FC236}">
                <a16:creationId xmlns:a16="http://schemas.microsoft.com/office/drawing/2014/main" id="{F16700C7-E71F-E396-1EA8-DE5F0D4C4F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894" y="3429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eau, herbe, Marais d’eau douce&#10;&#10;Le contenu généré par l’IA peut être incorrect.">
            <a:extLst>
              <a:ext uri="{FF2B5EF4-FFF2-40B4-BE49-F238E27FC236}">
                <a16:creationId xmlns:a16="http://schemas.microsoft.com/office/drawing/2014/main" id="{18A8C256-BDF6-D440-2AF0-CB28480E84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6494" y="4770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Le contenu généré par l’IA peut être incorrect.">
            <a:extLst>
              <a:ext uri="{FF2B5EF4-FFF2-40B4-BE49-F238E27FC236}">
                <a16:creationId xmlns:a16="http://schemas.microsoft.com/office/drawing/2014/main" id="{EC663960-AE83-ED50-A97C-1A51BF3200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894" y="513000"/>
            <a:ext cx="4374000" cy="2916000"/>
          </a:xfrm>
          <a:prstGeom prst="rect">
            <a:avLst/>
          </a:prstGeom>
        </p:spPr>
      </p:pic>
      <p:pic>
        <p:nvPicPr>
          <p:cNvPr id="5" name="Image 4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9B673FD0-03E7-2597-89EB-598A58E3F6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5106" y="3303388"/>
            <a:ext cx="4536000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arbre&#10;&#10;Le contenu généré par l’IA peut être incorrect.">
            <a:extLst>
              <a:ext uri="{FF2B5EF4-FFF2-40B4-BE49-F238E27FC236}">
                <a16:creationId xmlns:a16="http://schemas.microsoft.com/office/drawing/2014/main" id="{BCB8A0F3-F24E-30CD-C68E-4AB08C4B05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3429000"/>
            <a:ext cx="3984000" cy="2988000"/>
          </a:xfrm>
          <a:prstGeom prst="rect">
            <a:avLst/>
          </a:prstGeom>
        </p:spPr>
      </p:pic>
      <p:pic>
        <p:nvPicPr>
          <p:cNvPr id="5" name="Image 4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32E94005-A2E2-0CEE-132D-D88F14F2B4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013" y="477000"/>
            <a:ext cx="4449771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rché, place de marché, Marché aux puces&#10;&#10;Le contenu généré par l’IA peut être incorrect.">
            <a:extLst>
              <a:ext uri="{FF2B5EF4-FFF2-40B4-BE49-F238E27FC236}">
                <a16:creationId xmlns:a16="http://schemas.microsoft.com/office/drawing/2014/main" id="{76624BE4-6299-6166-B333-4DCCAC7CFE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136" y="441000"/>
            <a:ext cx="5569864" cy="2988000"/>
          </a:xfrm>
          <a:prstGeom prst="rect">
            <a:avLst/>
          </a:prstGeom>
        </p:spPr>
      </p:pic>
      <p:pic>
        <p:nvPicPr>
          <p:cNvPr id="5" name="Image 4" descr="Une image contenant personne, plein air, Visage humain, habits&#10;&#10;Le contenu généré par l’IA peut être incorrect.">
            <a:extLst>
              <a:ext uri="{FF2B5EF4-FFF2-40B4-BE49-F238E27FC236}">
                <a16:creationId xmlns:a16="http://schemas.microsoft.com/office/drawing/2014/main" id="{763BFEB8-CCE9-C2F9-6B02-1A8A943791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1566" y="3429000"/>
            <a:ext cx="4044298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eau&#10;&#10;Le contenu généré par l’IA peut être incorrect.">
            <a:extLst>
              <a:ext uri="{FF2B5EF4-FFF2-40B4-BE49-F238E27FC236}">
                <a16:creationId xmlns:a16="http://schemas.microsoft.com/office/drawing/2014/main" id="{6D9228CE-3156-CAF9-9C2D-65A9390B9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549" y="3206496"/>
            <a:ext cx="4324802" cy="3240000"/>
          </a:xfrm>
          <a:prstGeom prst="rect">
            <a:avLst/>
          </a:prstGeom>
        </p:spPr>
      </p:pic>
      <p:pic>
        <p:nvPicPr>
          <p:cNvPr id="5" name="Image 4" descr="Une image contenant plein air, bâtiment, arbre, maison&#10;&#10;Le contenu généré par l’IA peut être incorrect.">
            <a:extLst>
              <a:ext uri="{FF2B5EF4-FFF2-40B4-BE49-F238E27FC236}">
                <a16:creationId xmlns:a16="http://schemas.microsoft.com/office/drawing/2014/main" id="{BE391057-F774-1A00-04FC-C596244F0F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6451" y="441000"/>
            <a:ext cx="4482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ace de marché, chaussures&#10;&#10;Le contenu généré par l’IA peut être incorrect.">
            <a:extLst>
              <a:ext uri="{FF2B5EF4-FFF2-40B4-BE49-F238E27FC236}">
                <a16:creationId xmlns:a16="http://schemas.microsoft.com/office/drawing/2014/main" id="{0A928125-4E24-F1AF-01DD-F025C33113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62" y="441000"/>
            <a:ext cx="5312000" cy="2988000"/>
          </a:xfrm>
          <a:prstGeom prst="rect">
            <a:avLst/>
          </a:prstGeom>
        </p:spPr>
      </p:pic>
      <p:pic>
        <p:nvPicPr>
          <p:cNvPr id="5" name="Image 4" descr="Une image contenant plein air, arbre, maison, palmier&#10;&#10;Le contenu généré par l’IA peut être incorrect.">
            <a:extLst>
              <a:ext uri="{FF2B5EF4-FFF2-40B4-BE49-F238E27FC236}">
                <a16:creationId xmlns:a16="http://schemas.microsoft.com/office/drawing/2014/main" id="{C2BC7FE1-D069-E399-788B-96618DA8AB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4848" y="3429000"/>
            <a:ext cx="611999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herbe&#10;&#10;Le contenu généré par l’IA peut être incorrect.">
            <a:extLst>
              <a:ext uri="{FF2B5EF4-FFF2-40B4-BE49-F238E27FC236}">
                <a16:creationId xmlns:a16="http://schemas.microsoft.com/office/drawing/2014/main" id="{F724C38B-0EA2-D0D5-626A-E1D1FC562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164" y="3429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eau, nuage, Ressources d’eau&#10;&#10;Le contenu généré par l’IA peut être incorrect.">
            <a:extLst>
              <a:ext uri="{FF2B5EF4-FFF2-40B4-BE49-F238E27FC236}">
                <a16:creationId xmlns:a16="http://schemas.microsoft.com/office/drawing/2014/main" id="{73B0F171-8205-DCD0-D2BD-CBA23E9710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836" y="4770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marché&#10;&#10;Le contenu généré par l’IA peut être incorrect.">
            <a:extLst>
              <a:ext uri="{FF2B5EF4-FFF2-40B4-BE49-F238E27FC236}">
                <a16:creationId xmlns:a16="http://schemas.microsoft.com/office/drawing/2014/main" id="{FC4F2685-2FED-9747-2E71-28313242DA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780" y="441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492EA0A9-C347-4571-5BAC-513494E7CC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222" y="34290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mmifère, plein air, arbre, singe&#10;&#10;Le contenu généré par l’IA peut être incorrect.">
            <a:extLst>
              <a:ext uri="{FF2B5EF4-FFF2-40B4-BE49-F238E27FC236}">
                <a16:creationId xmlns:a16="http://schemas.microsoft.com/office/drawing/2014/main" id="{0ADFF539-24F8-EAA5-8CB4-FB5BA1897E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29" y="3263455"/>
            <a:ext cx="4565043" cy="3060000"/>
          </a:xfrm>
          <a:prstGeom prst="rect">
            <a:avLst/>
          </a:prstGeom>
        </p:spPr>
      </p:pic>
      <p:pic>
        <p:nvPicPr>
          <p:cNvPr id="7" name="Image 6" descr="Une image contenant personne, habits, plein air, homme&#10;&#10;Le contenu généré par l’IA peut être incorrect.">
            <a:extLst>
              <a:ext uri="{FF2B5EF4-FFF2-40B4-BE49-F238E27FC236}">
                <a16:creationId xmlns:a16="http://schemas.microsoft.com/office/drawing/2014/main" id="{C11F565B-D301-0BC3-684A-CC79D44E7F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0671" y="542544"/>
            <a:ext cx="4482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Le contenu généré par l’IA peut être incorrect.">
            <a:extLst>
              <a:ext uri="{FF2B5EF4-FFF2-40B4-BE49-F238E27FC236}">
                <a16:creationId xmlns:a16="http://schemas.microsoft.com/office/drawing/2014/main" id="{1DF50ED5-2B52-9BDE-3A7E-0101510C9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16" y="505968"/>
            <a:ext cx="4536000" cy="3024000"/>
          </a:xfrm>
          <a:prstGeom prst="rect">
            <a:avLst/>
          </a:prstGeom>
        </p:spPr>
      </p:pic>
      <p:pic>
        <p:nvPicPr>
          <p:cNvPr id="5" name="Image 4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E42AE35B-B0EF-9081-0095-9AFED6F2BF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5090" y="3429000"/>
            <a:ext cx="4727394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jungle&#10;&#10;Le contenu généré par l’IA peut être incorrect.">
            <a:extLst>
              <a:ext uri="{FF2B5EF4-FFF2-40B4-BE49-F238E27FC236}">
                <a16:creationId xmlns:a16="http://schemas.microsoft.com/office/drawing/2014/main" id="{F077BAC2-9F0C-A6D7-E8E8-E0893AD9D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453" y="3328416"/>
            <a:ext cx="4033781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86FAD-438F-6497-7781-594E34224A2E}"/>
              </a:ext>
            </a:extLst>
          </p:cNvPr>
          <p:cNvSpPr txBox="1"/>
          <p:nvPr/>
        </p:nvSpPr>
        <p:spPr>
          <a:xfrm>
            <a:off x="0" y="2609088"/>
            <a:ext cx="5096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du « bagne des Annamites » à Montsinéry-Tonnegrande.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7369F5CB-FBF1-C191-B337-7DEE992ADF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5746" y="548640"/>
            <a:ext cx="4503989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anoë, plante&#10;&#10;Le contenu généré par l’IA peut être incorrect.">
            <a:extLst>
              <a:ext uri="{FF2B5EF4-FFF2-40B4-BE49-F238E27FC236}">
                <a16:creationId xmlns:a16="http://schemas.microsoft.com/office/drawing/2014/main" id="{C16E0123-A8BE-4C1D-3AC8-97AD1D5AD3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955" y="621864"/>
            <a:ext cx="4534015" cy="3024000"/>
          </a:xfrm>
          <a:prstGeom prst="rect">
            <a:avLst/>
          </a:prstGeom>
        </p:spPr>
      </p:pic>
      <p:pic>
        <p:nvPicPr>
          <p:cNvPr id="5" name="Image 4" descr="Une image contenant bâtiment, plein air, Toiture en chaume, hutte&#10;&#10;Le contenu généré par l’IA peut être incorrect.">
            <a:extLst>
              <a:ext uri="{FF2B5EF4-FFF2-40B4-BE49-F238E27FC236}">
                <a16:creationId xmlns:a16="http://schemas.microsoft.com/office/drawing/2014/main" id="{E40E0D4C-EE62-36A1-68CD-5E97E44A1F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4513" y="3292602"/>
            <a:ext cx="4468031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A21401A5-6572-F3CC-6A39-C61BC73227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641" y="3429000"/>
            <a:ext cx="3922972" cy="2988000"/>
          </a:xfrm>
          <a:prstGeom prst="rect">
            <a:avLst/>
          </a:prstGeom>
        </p:spPr>
      </p:pic>
      <p:pic>
        <p:nvPicPr>
          <p:cNvPr id="5" name="Image 4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704C1CA4-357F-7B97-3ABD-DE587B1BD5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5359" y="441000"/>
            <a:ext cx="3984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62FD3817-167F-A818-781C-C2B74D41C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632" y="611112"/>
            <a:ext cx="3944767" cy="2952000"/>
          </a:xfrm>
          <a:prstGeom prst="rect">
            <a:avLst/>
          </a:prstGeom>
        </p:spPr>
      </p:pic>
      <p:pic>
        <p:nvPicPr>
          <p:cNvPr id="5" name="Image 4" descr="Une image contenant ciel, plein air, herbe, nuage&#10;&#10;Le contenu généré par l’IA peut être incorrect.">
            <a:extLst>
              <a:ext uri="{FF2B5EF4-FFF2-40B4-BE49-F238E27FC236}">
                <a16:creationId xmlns:a16="http://schemas.microsoft.com/office/drawing/2014/main" id="{98210B13-1FD5-259A-0836-1740E63D06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6276" y="3429000"/>
            <a:ext cx="4363092" cy="291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9FF910-5462-EFD6-8B21-B0C03BCF73A0}"/>
              </a:ext>
            </a:extLst>
          </p:cNvPr>
          <p:cNvSpPr txBox="1"/>
          <p:nvPr/>
        </p:nvSpPr>
        <p:spPr>
          <a:xfrm>
            <a:off x="7644603" y="2967335"/>
            <a:ext cx="5006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Spatial Guyanais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jungle, banque&#10;&#10;Le contenu généré par l’IA peut être incorrect.">
            <a:extLst>
              <a:ext uri="{FF2B5EF4-FFF2-40B4-BE49-F238E27FC236}">
                <a16:creationId xmlns:a16="http://schemas.microsoft.com/office/drawing/2014/main" id="{FD2FC926-12D3-399A-528B-7ADD8988C2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780" y="3429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arbre, plante, eau&#10;&#10;Le contenu généré par l’IA peut être incorrect.">
            <a:extLst>
              <a:ext uri="{FF2B5EF4-FFF2-40B4-BE49-F238E27FC236}">
                <a16:creationId xmlns:a16="http://schemas.microsoft.com/office/drawing/2014/main" id="{9C714D1C-CD8E-B6A5-332E-A3B7F8CA94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201" y="441000"/>
            <a:ext cx="4489019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arbre, eau&#10;&#10;Le contenu généré par l’IA peut être incorrect.">
            <a:extLst>
              <a:ext uri="{FF2B5EF4-FFF2-40B4-BE49-F238E27FC236}">
                <a16:creationId xmlns:a16="http://schemas.microsoft.com/office/drawing/2014/main" id="{51D21474-4E53-07C9-77EB-6A822F5CD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87" y="575112"/>
            <a:ext cx="4489014" cy="2988000"/>
          </a:xfrm>
          <a:prstGeom prst="rect">
            <a:avLst/>
          </a:prstGeom>
        </p:spPr>
      </p:pic>
      <p:pic>
        <p:nvPicPr>
          <p:cNvPr id="5" name="Image 4" descr="Une image contenant plein air, herbe, ombre, terrain de jeux&#10;&#10;Le contenu généré par l’IA peut être incorrect.">
            <a:extLst>
              <a:ext uri="{FF2B5EF4-FFF2-40B4-BE49-F238E27FC236}">
                <a16:creationId xmlns:a16="http://schemas.microsoft.com/office/drawing/2014/main" id="{70AD7BFF-19F7-95DE-4A3D-50DAECF50A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916" y="3333940"/>
            <a:ext cx="4478497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8CCCBC28-FF6A-D72D-90C5-7FE6EDCEC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52437"/>
            <a:ext cx="9753600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lmier, ciel&#10;&#10;Le contenu généré par l’IA peut être incorrect.">
            <a:extLst>
              <a:ext uri="{FF2B5EF4-FFF2-40B4-BE49-F238E27FC236}">
                <a16:creationId xmlns:a16="http://schemas.microsoft.com/office/drawing/2014/main" id="{B212DDA9-22CA-964A-52C2-D6F8A2A95F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497" y="313563"/>
            <a:ext cx="8951006" cy="547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5645EB-CC77-16B3-8A40-41EFD09A101E}"/>
              </a:ext>
            </a:extLst>
          </p:cNvPr>
          <p:cNvSpPr txBox="1"/>
          <p:nvPr/>
        </p:nvSpPr>
        <p:spPr>
          <a:xfrm>
            <a:off x="2609088" y="5785563"/>
            <a:ext cx="10460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Chambres des gardiens / ancien hôpital / bagne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ile&#10;&#10;Le contenu généré par l’IA peut être incorrect.">
            <a:extLst>
              <a:ext uri="{FF2B5EF4-FFF2-40B4-BE49-F238E27FC236}">
                <a16:creationId xmlns:a16="http://schemas.microsoft.com/office/drawing/2014/main" id="{4DE558A6-AB02-F403-6420-4091BB5B97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387476"/>
            <a:ext cx="6463118" cy="2916000"/>
          </a:xfrm>
          <a:prstGeom prst="rect">
            <a:avLst/>
          </a:prstGeom>
        </p:spPr>
      </p:pic>
      <p:pic>
        <p:nvPicPr>
          <p:cNvPr id="7" name="Image 6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C7E1005E-C84C-215F-EFA3-5489E9B91F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4334" y="3446524"/>
            <a:ext cx="6717078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2BC9E82-D78A-AC09-8F46-A785588E4585}"/>
              </a:ext>
            </a:extLst>
          </p:cNvPr>
          <p:cNvSpPr txBox="1"/>
          <p:nvPr/>
        </p:nvSpPr>
        <p:spPr>
          <a:xfrm>
            <a:off x="1041448" y="329184"/>
            <a:ext cx="11272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Guyane - Les Iles du Salut - Le bagne de Saint-Joseph</a:t>
            </a:r>
          </a:p>
        </p:txBody>
      </p:sp>
      <p:pic>
        <p:nvPicPr>
          <p:cNvPr id="7" name="Image 6" descr="Une image contenant plein air, ciel, Ruines, herbe&#10;&#10;Le contenu généré par l’IA peut être incorrect.">
            <a:extLst>
              <a:ext uri="{FF2B5EF4-FFF2-40B4-BE49-F238E27FC236}">
                <a16:creationId xmlns:a16="http://schemas.microsoft.com/office/drawing/2014/main" id="{8C1859C6-5F1E-819A-D170-2E7EBC0E18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376" y="2246376"/>
            <a:ext cx="4476400" cy="2988000"/>
          </a:xfrm>
          <a:prstGeom prst="rect">
            <a:avLst/>
          </a:prstGeom>
        </p:spPr>
      </p:pic>
      <p:pic>
        <p:nvPicPr>
          <p:cNvPr id="9" name="Image 8" descr="Une image contenant arbre, plein air, Ruines, étroit&#10;&#10;Le contenu généré par l’IA peut être incorrect.">
            <a:extLst>
              <a:ext uri="{FF2B5EF4-FFF2-40B4-BE49-F238E27FC236}">
                <a16:creationId xmlns:a16="http://schemas.microsoft.com/office/drawing/2014/main" id="{C8FB5704-081E-448E-4477-211CFBFC0D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5624" y="1136863"/>
            <a:ext cx="3060000" cy="458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plein air, art&#10;&#10;Le contenu généré par l’IA peut être incorrect.">
            <a:extLst>
              <a:ext uri="{FF2B5EF4-FFF2-40B4-BE49-F238E27FC236}">
                <a16:creationId xmlns:a16="http://schemas.microsoft.com/office/drawing/2014/main" id="{26C37EB3-84EB-AF11-1C15-CE0453CA4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242" y="1231392"/>
            <a:ext cx="3024000" cy="4032000"/>
          </a:xfrm>
          <a:prstGeom prst="rect">
            <a:avLst/>
          </a:prstGeom>
        </p:spPr>
      </p:pic>
      <p:pic>
        <p:nvPicPr>
          <p:cNvPr id="5" name="Image 4" descr="Une image contenant plein air, jungle, sol, palmier&#10;&#10;Le contenu généré par l’IA peut être incorrect.">
            <a:extLst>
              <a:ext uri="{FF2B5EF4-FFF2-40B4-BE49-F238E27FC236}">
                <a16:creationId xmlns:a16="http://schemas.microsoft.com/office/drawing/2014/main" id="{AF3F8425-D368-8EC5-92F8-E45B136BFC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4486" y="1597152"/>
            <a:ext cx="4584272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Le contenu généré par l’IA peut être incorrect.">
            <a:extLst>
              <a:ext uri="{FF2B5EF4-FFF2-40B4-BE49-F238E27FC236}">
                <a16:creationId xmlns:a16="http://schemas.microsoft.com/office/drawing/2014/main" id="{AB7B2682-C29A-8869-B39C-1190002395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010" y="513000"/>
            <a:ext cx="4368539" cy="2916000"/>
          </a:xfrm>
          <a:prstGeom prst="rect">
            <a:avLst/>
          </a:prstGeom>
        </p:spPr>
      </p:pic>
      <p:pic>
        <p:nvPicPr>
          <p:cNvPr id="5" name="Image 4" descr="Une image contenant abandonné, plante, plein air, arbre&#10;&#10;Le contenu généré par l’IA peut être incorrect.">
            <a:extLst>
              <a:ext uri="{FF2B5EF4-FFF2-40B4-BE49-F238E27FC236}">
                <a16:creationId xmlns:a16="http://schemas.microsoft.com/office/drawing/2014/main" id="{84ABEBB7-260F-A41E-BA11-C4DB28EB22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592" y="3429000"/>
            <a:ext cx="4476398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B40982-D509-8B7F-84CB-E1E661C86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herbe, ciel&#10;&#10;Le contenu généré par l’IA peut être incorrect.">
            <a:extLst>
              <a:ext uri="{FF2B5EF4-FFF2-40B4-BE49-F238E27FC236}">
                <a16:creationId xmlns:a16="http://schemas.microsoft.com/office/drawing/2014/main" id="{3947006D-00E3-4D8B-0136-49C87F3EB1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21" y="554902"/>
            <a:ext cx="4584263" cy="3060000"/>
          </a:xfrm>
          <a:prstGeom prst="rect">
            <a:avLst/>
          </a:prstGeom>
        </p:spPr>
      </p:pic>
      <p:pic>
        <p:nvPicPr>
          <p:cNvPr id="5" name="Image 4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41FB92E2-5FB8-F1DD-BC8A-33762D2620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779" y="3240147"/>
            <a:ext cx="5376000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8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CC74C1-8935-3B1E-7AAA-2EB06B324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4DD4ECFE-1B58-1915-21C7-B9C6746871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927" y="441000"/>
            <a:ext cx="4476404" cy="2988000"/>
          </a:xfrm>
          <a:prstGeom prst="rect">
            <a:avLst/>
          </a:prstGeom>
        </p:spPr>
      </p:pic>
      <p:pic>
        <p:nvPicPr>
          <p:cNvPr id="7" name="Image 6" descr="Une image contenant plein air, plante, arbre, palmier&#10;&#10;Le contenu généré par l’IA peut être incorrect.">
            <a:extLst>
              <a:ext uri="{FF2B5EF4-FFF2-40B4-BE49-F238E27FC236}">
                <a16:creationId xmlns:a16="http://schemas.microsoft.com/office/drawing/2014/main" id="{3A1994F3-73FA-3924-E6E2-A46AA98D8D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676" y="3429000"/>
            <a:ext cx="4476398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9840E79-BDF2-830A-6062-F97F007B7D72}"/>
              </a:ext>
            </a:extLst>
          </p:cNvPr>
          <p:cNvSpPr txBox="1"/>
          <p:nvPr/>
        </p:nvSpPr>
        <p:spPr>
          <a:xfrm>
            <a:off x="310247" y="2378167"/>
            <a:ext cx="7349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Guyane  (Cayenne)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C0C3BD9-C407-877D-9EB6-503B7317D6E4}"/>
              </a:ext>
            </a:extLst>
          </p:cNvPr>
          <p:cNvSpPr txBox="1"/>
          <p:nvPr/>
        </p:nvSpPr>
        <p:spPr>
          <a:xfrm>
            <a:off x="7044926" y="4245245"/>
            <a:ext cx="5536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0D5D6B9F-B622-0698-ABBC-BA8940109102}"/>
              </a:ext>
            </a:extLst>
          </p:cNvPr>
          <p:cNvSpPr txBox="1"/>
          <p:nvPr/>
        </p:nvSpPr>
        <p:spPr>
          <a:xfrm>
            <a:off x="8609350" y="4940774"/>
            <a:ext cx="358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96960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163</Words>
  <Application>Microsoft Office PowerPoint</Application>
  <PresentationFormat>Grand écran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2025-02-28T10:54:19Z</dcterms:created>
  <dcterms:modified xsi:type="dcterms:W3CDTF">2025-06-07T06:57:27Z</dcterms:modified>
</cp:coreProperties>
</file>