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97" autoAdjust="0"/>
    <p:restoredTop sz="94660"/>
  </p:normalViewPr>
  <p:slideViewPr>
    <p:cSldViewPr snapToGrid="0">
      <p:cViewPr varScale="1">
        <p:scale>
          <a:sx n="81" d="100"/>
          <a:sy n="81" d="100"/>
        </p:scale>
        <p:origin x="38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25/05/2025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lac&#10;&#10;Le contenu généré par l’IA peut être incorrect.">
            <a:extLst>
              <a:ext uri="{FF2B5EF4-FFF2-40B4-BE49-F238E27FC236}">
                <a16:creationId xmlns:a16="http://schemas.microsoft.com/office/drawing/2014/main" id="{CBC35A64-19BF-5AB4-6D13-6BDF06BF63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79295" y="279000"/>
            <a:ext cx="4581818"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E4CF25-5389-2CFF-F5B7-5E19601C40CA}"/>
              </a:ext>
            </a:extLst>
          </p:cNvPr>
          <p:cNvSpPr txBox="1"/>
          <p:nvPr/>
        </p:nvSpPr>
        <p:spPr>
          <a:xfrm>
            <a:off x="4336394" y="274504"/>
            <a:ext cx="3764478" cy="584775"/>
          </a:xfrm>
          <a:prstGeom prst="rect">
            <a:avLst/>
          </a:prstGeom>
          <a:noFill/>
        </p:spPr>
        <p:txBody>
          <a:bodyPr wrap="square" rtlCol="0">
            <a:spAutoFit/>
          </a:bodyPr>
          <a:lstStyle/>
          <a:p>
            <a:r>
              <a:rPr lang="fr-FR" sz="3200" b="1" dirty="0"/>
              <a:t>La Ville Okayama</a:t>
            </a:r>
          </a:p>
        </p:txBody>
      </p:sp>
      <p:sp>
        <p:nvSpPr>
          <p:cNvPr id="5" name="ZoneTexte 4">
            <a:extLst>
              <a:ext uri="{FF2B5EF4-FFF2-40B4-BE49-F238E27FC236}">
                <a16:creationId xmlns:a16="http://schemas.microsoft.com/office/drawing/2014/main" id="{BDDBA449-8687-13D9-E44E-7A4AF4DA5F8B}"/>
              </a:ext>
            </a:extLst>
          </p:cNvPr>
          <p:cNvSpPr txBox="1"/>
          <p:nvPr/>
        </p:nvSpPr>
        <p:spPr>
          <a:xfrm>
            <a:off x="8467105" y="3493577"/>
            <a:ext cx="3265715" cy="461665"/>
          </a:xfrm>
          <a:prstGeom prst="rect">
            <a:avLst/>
          </a:prstGeom>
          <a:noFill/>
        </p:spPr>
        <p:txBody>
          <a:bodyPr wrap="square" rtlCol="0">
            <a:spAutoFit/>
          </a:bodyPr>
          <a:lstStyle/>
          <a:p>
            <a:r>
              <a:rPr lang="fr-FR" sz="2400" b="1">
                <a:solidFill>
                  <a:srgbClr val="FFFF00"/>
                </a:solidFill>
              </a:rPr>
              <a:t> Okayama Montage</a:t>
            </a:r>
            <a:endParaRPr lang="fr-FR" sz="2400" b="1" dirty="0">
              <a:solidFill>
                <a:srgbClr val="FFFF00"/>
              </a:solidFill>
            </a:endParaRP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4="http://schemas.microsoft.com/office/powerpoint/2010/main" Requires="p14">
      <p:transition spd="slow" p14:dur="5000" advClick="0" advTm="11000">
        <p:sndAc>
          <p:stSnd loop="1">
            <p:snd r:embed="rId2" name="Bamboo Flute  by 陳悅.wav"/>
          </p:stSnd>
        </p:sndAc>
      </p:transition>
    </mc:Choice>
    <mc:Fallback>
      <p:transition spd="slow" advClick="0" advTm="11000">
        <p:sndAc>
          <p:stSnd loop="1">
            <p:snd r:embed="rId2" name="Bamboo Flute  by 陳悅.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plein air, eau, lac, canal&#10;&#10;Le contenu généré par l’IA peut être incorrect.">
            <a:extLst>
              <a:ext uri="{FF2B5EF4-FFF2-40B4-BE49-F238E27FC236}">
                <a16:creationId xmlns:a16="http://schemas.microsoft.com/office/drawing/2014/main" id="{90B1170F-82F0-C0F9-F9FF-8FE5104F76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82" y="1539000"/>
            <a:ext cx="6720000" cy="378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2565BE-911A-3FFE-1334-9F0295E156A1}"/>
              </a:ext>
            </a:extLst>
          </p:cNvPr>
          <p:cNvSpPr txBox="1"/>
          <p:nvPr/>
        </p:nvSpPr>
        <p:spPr>
          <a:xfrm>
            <a:off x="7232073" y="1092530"/>
            <a:ext cx="4761145" cy="4893647"/>
          </a:xfrm>
          <a:prstGeom prst="rect">
            <a:avLst/>
          </a:prstGeom>
          <a:noFill/>
        </p:spPr>
        <p:txBody>
          <a:bodyPr wrap="square" rtlCol="0">
            <a:spAutoFit/>
          </a:bodyPr>
          <a:lstStyle/>
          <a:p>
            <a:r>
              <a:rPr lang="fr-FR" sz="2400" b="1"/>
              <a:t>Avant l'époque de Muromachi, Okayama était une région agricole et comprenait un petit château. Durant l'époque Sengoku, Ukita Naoie attaqua le château pour s'emparer des voies de transport et des vastes terres agricoles de la région. Naoie rénove le château et construit la route Sanyō. Okayama devient la capitale politique et économique de la province de Bizen.</a:t>
            </a:r>
            <a:endParaRPr lang="fr-FR" sz="2400" b="1" dirty="0"/>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arbre, ciel, eau&#10;&#10;Le contenu généré par l’IA peut être incorrect.">
            <a:extLst>
              <a:ext uri="{FF2B5EF4-FFF2-40B4-BE49-F238E27FC236}">
                <a16:creationId xmlns:a16="http://schemas.microsoft.com/office/drawing/2014/main" id="{EBEAD9E0-E103-9114-CE26-2E6C0812BC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24" y="533796"/>
            <a:ext cx="4288658" cy="2988000"/>
          </a:xfrm>
          <a:prstGeom prst="rect">
            <a:avLst/>
          </a:prstGeom>
          <a:ln w="889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5D5185D-ABD9-DDBB-642C-05EFA3E5F2E7}"/>
              </a:ext>
            </a:extLst>
          </p:cNvPr>
          <p:cNvSpPr txBox="1"/>
          <p:nvPr/>
        </p:nvSpPr>
        <p:spPr>
          <a:xfrm>
            <a:off x="709552" y="3627313"/>
            <a:ext cx="6097978" cy="461665"/>
          </a:xfrm>
          <a:prstGeom prst="rect">
            <a:avLst/>
          </a:prstGeom>
          <a:noFill/>
        </p:spPr>
        <p:txBody>
          <a:bodyPr wrap="square">
            <a:spAutoFit/>
          </a:bodyPr>
          <a:lstStyle/>
          <a:p>
            <a:r>
              <a:rPr lang="fr-FR" sz="2400" b="1" dirty="0">
                <a:solidFill>
                  <a:schemeClr val="bg1"/>
                </a:solidFill>
              </a:rPr>
              <a:t>Jardin </a:t>
            </a:r>
            <a:r>
              <a:rPr lang="fr-FR" sz="2400" b="1" dirty="0" err="1">
                <a:solidFill>
                  <a:schemeClr val="bg1"/>
                </a:solidFill>
              </a:rPr>
              <a:t>Korakuen</a:t>
            </a:r>
            <a:r>
              <a:rPr lang="fr-FR" sz="2400" b="1" dirty="0">
                <a:solidFill>
                  <a:schemeClr val="bg1"/>
                </a:solidFill>
              </a:rPr>
              <a:t> et château</a:t>
            </a:r>
          </a:p>
        </p:txBody>
      </p:sp>
      <p:pic>
        <p:nvPicPr>
          <p:cNvPr id="8" name="Image 7" descr="Une image contenant bâtiment, plein air, ciel, arbre&#10;&#10;Le contenu généré par l’IA peut être incorrect.">
            <a:extLst>
              <a:ext uri="{FF2B5EF4-FFF2-40B4-BE49-F238E27FC236}">
                <a16:creationId xmlns:a16="http://schemas.microsoft.com/office/drawing/2014/main" id="{C42D25CE-827B-9A0E-A746-73D1E8785C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9415" y="3242562"/>
            <a:ext cx="4516561" cy="3024000"/>
          </a:xfrm>
          <a:prstGeom prst="rect">
            <a:avLst/>
          </a:prstGeom>
          <a:ln w="88900" cap="sq" cmpd="thickThin">
            <a:solidFill>
              <a:srgbClr val="FFC0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F7AA570E-EB74-3EA5-5DA3-21EE419CDD1D}"/>
              </a:ext>
            </a:extLst>
          </p:cNvPr>
          <p:cNvSpPr txBox="1"/>
          <p:nvPr/>
        </p:nvSpPr>
        <p:spPr>
          <a:xfrm>
            <a:off x="6096000" y="2614044"/>
            <a:ext cx="6539345" cy="461665"/>
          </a:xfrm>
          <a:prstGeom prst="rect">
            <a:avLst/>
          </a:prstGeom>
          <a:noFill/>
        </p:spPr>
        <p:txBody>
          <a:bodyPr wrap="square" rtlCol="0">
            <a:spAutoFit/>
          </a:bodyPr>
          <a:lstStyle/>
          <a:p>
            <a:r>
              <a:rPr lang="fr-FR" sz="2400" b="1">
                <a:solidFill>
                  <a:schemeClr val="bg1"/>
                </a:solidFill>
              </a:rPr>
              <a:t>bâtiment principal du château d'Okayama.</a:t>
            </a:r>
            <a:endParaRPr lang="fr-FR" sz="2400" b="1" dirty="0">
              <a:solidFill>
                <a:schemeClr val="bg1"/>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herbe, arbre, plante&#10;&#10;Le contenu généré par l’IA peut être incorrect.">
            <a:extLst>
              <a:ext uri="{FF2B5EF4-FFF2-40B4-BE49-F238E27FC236}">
                <a16:creationId xmlns:a16="http://schemas.microsoft.com/office/drawing/2014/main" id="{A1D0E913-0AEA-531B-8F33-74E5CF294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9673"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DF588C-42FB-0A6A-6DB9-55E1E33A4BAD}"/>
              </a:ext>
            </a:extLst>
          </p:cNvPr>
          <p:cNvSpPr txBox="1"/>
          <p:nvPr/>
        </p:nvSpPr>
        <p:spPr>
          <a:xfrm>
            <a:off x="0" y="3429000"/>
            <a:ext cx="3269673" cy="830997"/>
          </a:xfrm>
          <a:prstGeom prst="rect">
            <a:avLst/>
          </a:prstGeom>
          <a:noFill/>
        </p:spPr>
        <p:txBody>
          <a:bodyPr wrap="square" rtlCol="0">
            <a:spAutoFit/>
          </a:bodyPr>
          <a:lstStyle/>
          <a:p>
            <a:r>
              <a:rPr lang="fr-FR" sz="2400" b="1">
                <a:solidFill>
                  <a:srgbClr val="FFFF00"/>
                </a:solidFill>
              </a:rPr>
              <a:t>	</a:t>
            </a:r>
          </a:p>
          <a:p>
            <a:r>
              <a:rPr lang="fr-FR" sz="2400" b="1">
                <a:solidFill>
                  <a:srgbClr val="FFFF00"/>
                </a:solidFill>
              </a:rPr>
              <a:t>Koraku-en à Okayama</a:t>
            </a:r>
            <a:endParaRPr lang="fr-FR" sz="2400" b="1" dirty="0">
              <a:solidFill>
                <a:srgbClr val="FFFF00"/>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arbre, eau, banque&#10;&#10;Le contenu généré par l’IA peut être incorrect.">
            <a:extLst>
              <a:ext uri="{FF2B5EF4-FFF2-40B4-BE49-F238E27FC236}">
                <a16:creationId xmlns:a16="http://schemas.microsoft.com/office/drawing/2014/main" id="{F9D2C1DE-A516-8029-CF75-78CF538DBE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8348"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40DDBD-7228-7D3B-C516-8ED24B827C3F}"/>
              </a:ext>
            </a:extLst>
          </p:cNvPr>
          <p:cNvSpPr txBox="1"/>
          <p:nvPr/>
        </p:nvSpPr>
        <p:spPr>
          <a:xfrm>
            <a:off x="9144000" y="3028208"/>
            <a:ext cx="3048000" cy="830997"/>
          </a:xfrm>
          <a:prstGeom prst="rect">
            <a:avLst/>
          </a:prstGeom>
          <a:noFill/>
        </p:spPr>
        <p:txBody>
          <a:bodyPr wrap="square" rtlCol="0">
            <a:spAutoFit/>
          </a:bodyPr>
          <a:lstStyle/>
          <a:p>
            <a:r>
              <a:rPr lang="fr-FR" sz="2400" b="1">
                <a:solidFill>
                  <a:srgbClr val="FFFF00"/>
                </a:solidFill>
              </a:rPr>
              <a:t>Restes du château de Natsukawa</a:t>
            </a:r>
            <a:endParaRPr lang="fr-FR" sz="2400" b="1" dirty="0">
              <a:solidFill>
                <a:srgbClr val="FFFF00"/>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véhicule, train, tram&#10;&#10;Le contenu généré par l’IA peut être incorrect.">
            <a:extLst>
              <a:ext uri="{FF2B5EF4-FFF2-40B4-BE49-F238E27FC236}">
                <a16:creationId xmlns:a16="http://schemas.microsoft.com/office/drawing/2014/main" id="{B457780F-1E1F-4459-F542-95B0CE08CF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5299"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027C62-AAFA-433D-1A9A-61116D177DE2}"/>
              </a:ext>
            </a:extLst>
          </p:cNvPr>
          <p:cNvSpPr txBox="1"/>
          <p:nvPr/>
        </p:nvSpPr>
        <p:spPr>
          <a:xfrm>
            <a:off x="118753" y="3429000"/>
            <a:ext cx="2968831" cy="1200329"/>
          </a:xfrm>
          <a:prstGeom prst="rect">
            <a:avLst/>
          </a:prstGeom>
          <a:noFill/>
        </p:spPr>
        <p:txBody>
          <a:bodyPr wrap="square" rtlCol="0">
            <a:spAutoFit/>
          </a:bodyPr>
          <a:lstStyle/>
          <a:p>
            <a:r>
              <a:rPr lang="fr-FR" sz="2400" b="1" dirty="0"/>
              <a:t>Okayama Electric Tramway 7101 TAMA </a:t>
            </a:r>
            <a:r>
              <a:rPr lang="fr-FR" sz="2400" b="1" dirty="0" err="1"/>
              <a:t>Densya</a:t>
            </a:r>
            <a:endParaRPr lang="fr-FR" sz="2400" b="1" dirty="0"/>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nature, ciel, nuage&#10;&#10;Le contenu généré par l’IA peut être incorrect.">
            <a:extLst>
              <a:ext uri="{FF2B5EF4-FFF2-40B4-BE49-F238E27FC236}">
                <a16:creationId xmlns:a16="http://schemas.microsoft.com/office/drawing/2014/main" id="{EDE426C0-0FE8-8B1A-7CB2-1ECB466347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675EF2-C94B-0A34-7097-2593B0B7AB2C}"/>
              </a:ext>
            </a:extLst>
          </p:cNvPr>
          <p:cNvSpPr txBox="1"/>
          <p:nvPr/>
        </p:nvSpPr>
        <p:spPr>
          <a:xfrm>
            <a:off x="496000" y="6177483"/>
            <a:ext cx="8205850" cy="461665"/>
          </a:xfrm>
          <a:prstGeom prst="rect">
            <a:avLst/>
          </a:prstGeom>
          <a:noFill/>
        </p:spPr>
        <p:txBody>
          <a:bodyPr wrap="square" rtlCol="0">
            <a:spAutoFit/>
          </a:bodyPr>
          <a:lstStyle/>
          <a:p>
            <a:r>
              <a:rPr lang="fr-FR" sz="2400" b="1">
                <a:solidFill>
                  <a:schemeClr val="bg1"/>
                </a:solidFill>
              </a:rPr>
              <a:t>Vue de la ville de Takahashi, Okayama</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ciel, arbre, maison&#10;&#10;Le contenu généré par l’IA peut être incorrect.">
            <a:extLst>
              <a:ext uri="{FF2B5EF4-FFF2-40B4-BE49-F238E27FC236}">
                <a16:creationId xmlns:a16="http://schemas.microsoft.com/office/drawing/2014/main" id="{8E3DE1BB-7AF1-F05D-4156-BC8B75C902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600" y="279000"/>
            <a:ext cx="9453706"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1C2D41-9EBD-AFCA-67B7-97A45B005FC2}"/>
              </a:ext>
            </a:extLst>
          </p:cNvPr>
          <p:cNvSpPr txBox="1"/>
          <p:nvPr/>
        </p:nvSpPr>
        <p:spPr>
          <a:xfrm>
            <a:off x="10070275" y="2897579"/>
            <a:ext cx="2121725" cy="1938992"/>
          </a:xfrm>
          <a:prstGeom prst="rect">
            <a:avLst/>
          </a:prstGeom>
          <a:noFill/>
        </p:spPr>
        <p:txBody>
          <a:bodyPr wrap="square" rtlCol="0">
            <a:spAutoFit/>
          </a:bodyPr>
          <a:lstStyle/>
          <a:p>
            <a:r>
              <a:rPr lang="fr-FR" sz="2400" b="1">
                <a:solidFill>
                  <a:srgbClr val="FFFF00"/>
                </a:solidFill>
              </a:rPr>
              <a:t>Fukiya à Takahashi , préfecture d' Okayama , Japon</a:t>
            </a:r>
            <a:endParaRPr lang="fr-FR" sz="2400" b="1" dirty="0">
              <a:solidFill>
                <a:srgbClr val="FFFF00"/>
              </a:solidFill>
            </a:endParaRP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bâtiment, nuage, ciel&#10;&#10;Le contenu généré par l’IA peut être incorrect.">
            <a:extLst>
              <a:ext uri="{FF2B5EF4-FFF2-40B4-BE49-F238E27FC236}">
                <a16:creationId xmlns:a16="http://schemas.microsoft.com/office/drawing/2014/main" id="{3E501C7A-09F9-81C1-1DC8-81C3259685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4677" y="279000"/>
            <a:ext cx="944263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23336C-C98B-64EF-292A-B357F6C49C36}"/>
              </a:ext>
            </a:extLst>
          </p:cNvPr>
          <p:cNvSpPr txBox="1"/>
          <p:nvPr/>
        </p:nvSpPr>
        <p:spPr>
          <a:xfrm>
            <a:off x="166255" y="3526971"/>
            <a:ext cx="1971303" cy="1200329"/>
          </a:xfrm>
          <a:prstGeom prst="rect">
            <a:avLst/>
          </a:prstGeom>
          <a:noFill/>
        </p:spPr>
        <p:txBody>
          <a:bodyPr wrap="square" rtlCol="0">
            <a:spAutoFit/>
          </a:bodyPr>
          <a:lstStyle/>
          <a:p>
            <a:r>
              <a:rPr lang="fr-FR" sz="2400" b="1">
                <a:solidFill>
                  <a:srgbClr val="FFFF00"/>
                </a:solidFill>
              </a:rPr>
              <a:t>Château de Bitchu Matsuyama</a:t>
            </a:r>
            <a:endParaRPr lang="fr-FR" sz="2400" b="1" dirty="0">
              <a:solidFill>
                <a:srgbClr val="FFFF00"/>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ciel, plein air, arbre, bâtiment&#10;&#10;Le contenu généré par l’IA peut être incorrect.">
            <a:extLst>
              <a:ext uri="{FF2B5EF4-FFF2-40B4-BE49-F238E27FC236}">
                <a16:creationId xmlns:a16="http://schemas.microsoft.com/office/drawing/2014/main" id="{8DF1FFF1-DF8E-B11B-F9C5-597F046D16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000" y="693000"/>
            <a:ext cx="10944000" cy="5472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CE1432-B9A0-DCC0-9209-8927921B3306}"/>
              </a:ext>
            </a:extLst>
          </p:cNvPr>
          <p:cNvSpPr txBox="1"/>
          <p:nvPr/>
        </p:nvSpPr>
        <p:spPr>
          <a:xfrm>
            <a:off x="4667003" y="6165000"/>
            <a:ext cx="8051470" cy="461665"/>
          </a:xfrm>
          <a:prstGeom prst="rect">
            <a:avLst/>
          </a:prstGeom>
          <a:noFill/>
        </p:spPr>
        <p:txBody>
          <a:bodyPr wrap="square" rtlCol="0">
            <a:spAutoFit/>
          </a:bodyPr>
          <a:lstStyle/>
          <a:p>
            <a:r>
              <a:rPr lang="fr-FR" sz="2400" b="1">
                <a:solidFill>
                  <a:srgbClr val="FFFF00"/>
                </a:solidFill>
              </a:rPr>
              <a:t>Musée d'art Nariwa</a:t>
            </a:r>
            <a:endParaRPr lang="fr-FR" sz="2400" b="1" dirty="0">
              <a:solidFill>
                <a:srgbClr val="FFFF00"/>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arbre, bâtiment, yard&#10;&#10;Le contenu généré par l’IA peut être incorrect.">
            <a:extLst>
              <a:ext uri="{FF2B5EF4-FFF2-40B4-BE49-F238E27FC236}">
                <a16:creationId xmlns:a16="http://schemas.microsoft.com/office/drawing/2014/main" id="{F3762F21-1065-63F5-8B88-DB828F5363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88900" cap="sq" cmpd="thickThin">
            <a:solidFill>
              <a:schemeClr val="tx1"/>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EDFC5C1-A485-DCB2-F82A-8805A7E56FDB}"/>
              </a:ext>
            </a:extLst>
          </p:cNvPr>
          <p:cNvSpPr txBox="1"/>
          <p:nvPr/>
        </p:nvSpPr>
        <p:spPr>
          <a:xfrm>
            <a:off x="496000" y="1228497"/>
            <a:ext cx="6097978" cy="461665"/>
          </a:xfrm>
          <a:prstGeom prst="rect">
            <a:avLst/>
          </a:prstGeom>
          <a:noFill/>
        </p:spPr>
        <p:txBody>
          <a:bodyPr wrap="square">
            <a:spAutoFit/>
          </a:bodyPr>
          <a:lstStyle/>
          <a:p>
            <a:r>
              <a:rPr lang="fr-FR" sz="2400" b="1" dirty="0">
                <a:solidFill>
                  <a:srgbClr val="FFFF00"/>
                </a:solidFill>
              </a:rPr>
              <a:t>Jardin du Temple </a:t>
            </a:r>
            <a:r>
              <a:rPr lang="fr-FR" sz="2400" b="1" dirty="0" err="1">
                <a:solidFill>
                  <a:srgbClr val="FFFF00"/>
                </a:solidFill>
              </a:rPr>
              <a:t>Raikyuji</a:t>
            </a:r>
            <a:endParaRPr lang="fr-FR" sz="2400" b="1" dirty="0">
              <a:solidFill>
                <a:srgbClr val="FFFF00"/>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nuage, ciel, brouillard&#10;&#10;Le contenu généré par l’IA peut être incorrect.">
            <a:extLst>
              <a:ext uri="{FF2B5EF4-FFF2-40B4-BE49-F238E27FC236}">
                <a16:creationId xmlns:a16="http://schemas.microsoft.com/office/drawing/2014/main" id="{10CD4808-435D-15D5-F350-442E0759B6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45" y="279000"/>
            <a:ext cx="8727272"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8C48A38-53E9-5FBC-94FA-459D73B258C6}"/>
              </a:ext>
            </a:extLst>
          </p:cNvPr>
          <p:cNvSpPr txBox="1"/>
          <p:nvPr/>
        </p:nvSpPr>
        <p:spPr>
          <a:xfrm>
            <a:off x="9357756" y="3313216"/>
            <a:ext cx="2743200" cy="1200329"/>
          </a:xfrm>
          <a:prstGeom prst="rect">
            <a:avLst/>
          </a:prstGeom>
          <a:noFill/>
        </p:spPr>
        <p:txBody>
          <a:bodyPr wrap="square" rtlCol="0">
            <a:spAutoFit/>
          </a:bodyPr>
          <a:lstStyle/>
          <a:p>
            <a:r>
              <a:rPr lang="fr-FR" sz="2400" b="1"/>
              <a:t>Mer de nuages entourant le château</a:t>
            </a:r>
            <a:endParaRPr lang="fr-FR" sz="2400" b="1" dirty="0"/>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5" name="Image 4" descr="Une image contenant plein air, ciel, nuage, arbre&#10;&#10;Le contenu généré par l’IA peut être incorrect.">
            <a:extLst>
              <a:ext uri="{FF2B5EF4-FFF2-40B4-BE49-F238E27FC236}">
                <a16:creationId xmlns:a16="http://schemas.microsoft.com/office/drawing/2014/main" id="{9350AE63-59F5-D885-7DA5-954C4AACC0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974" y="531000"/>
            <a:ext cx="4140000" cy="2898000"/>
          </a:xfrm>
          <a:prstGeom prst="round2DiagRect">
            <a:avLst>
              <a:gd name="adj1" fmla="val 16667"/>
              <a:gd name="adj2" fmla="val 0"/>
            </a:avLst>
          </a:prstGeom>
          <a:ln w="88900" cap="sq">
            <a:solidFill>
              <a:schemeClr val="tx1"/>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204C8427-DC00-6A44-07BD-63F8B1020AF3}"/>
              </a:ext>
            </a:extLst>
          </p:cNvPr>
          <p:cNvSpPr txBox="1"/>
          <p:nvPr/>
        </p:nvSpPr>
        <p:spPr>
          <a:xfrm>
            <a:off x="344385" y="3550722"/>
            <a:ext cx="4785756" cy="1200329"/>
          </a:xfrm>
          <a:prstGeom prst="rect">
            <a:avLst/>
          </a:prstGeom>
          <a:noFill/>
        </p:spPr>
        <p:txBody>
          <a:bodyPr wrap="square" rtlCol="0">
            <a:spAutoFit/>
          </a:bodyPr>
          <a:lstStyle/>
          <a:p>
            <a:r>
              <a:rPr lang="fr-FR" sz="2400" b="1" dirty="0">
                <a:solidFill>
                  <a:srgbClr val="FFFF00"/>
                </a:solidFill>
              </a:rPr>
              <a:t> </a:t>
            </a:r>
            <a:r>
              <a:rPr lang="fr-FR" sz="2400" b="1" dirty="0"/>
              <a:t>Vue de Okayama en face de la station de train Okayama, préfecture de Okayama, Japon</a:t>
            </a:r>
          </a:p>
        </p:txBody>
      </p:sp>
      <p:pic>
        <p:nvPicPr>
          <p:cNvPr id="8" name="Image 7" descr="Une image contenant plein air, nuage, ciel, Zone urbaine&#10;&#10;Le contenu généré par l’IA peut être incorrect.">
            <a:extLst>
              <a:ext uri="{FF2B5EF4-FFF2-40B4-BE49-F238E27FC236}">
                <a16:creationId xmlns:a16="http://schemas.microsoft.com/office/drawing/2014/main" id="{C0BBF07C-7FA3-22D7-FD7E-9A40ECB9EB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6026" y="3149051"/>
            <a:ext cx="4272000" cy="3204000"/>
          </a:xfrm>
          <a:prstGeom prst="snip2DiagRect">
            <a:avLst/>
          </a:prstGeom>
          <a:solidFill>
            <a:srgbClr val="FFFFFF">
              <a:shade val="85000"/>
            </a:srgbClr>
          </a:solidFill>
          <a:ln w="88900" cap="sq">
            <a:solidFill>
              <a:schemeClr val="tx1"/>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ZoneTexte 8">
            <a:extLst>
              <a:ext uri="{FF2B5EF4-FFF2-40B4-BE49-F238E27FC236}">
                <a16:creationId xmlns:a16="http://schemas.microsoft.com/office/drawing/2014/main" id="{5CE50557-87B8-0241-23A4-9773ACBE83C5}"/>
              </a:ext>
            </a:extLst>
          </p:cNvPr>
          <p:cNvSpPr txBox="1"/>
          <p:nvPr/>
        </p:nvSpPr>
        <p:spPr>
          <a:xfrm>
            <a:off x="6697052" y="2579311"/>
            <a:ext cx="5569948" cy="461665"/>
          </a:xfrm>
          <a:prstGeom prst="rect">
            <a:avLst/>
          </a:prstGeom>
          <a:noFill/>
        </p:spPr>
        <p:txBody>
          <a:bodyPr wrap="square" rtlCol="0">
            <a:spAutoFit/>
          </a:bodyPr>
          <a:lstStyle/>
          <a:p>
            <a:r>
              <a:rPr lang="fr-FR" sz="2400" b="1" dirty="0"/>
              <a:t>Rue du bureau de la ville d'Okayama</a:t>
            </a: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arbre, voiture, ciel&#10;&#10;Le contenu généré par l’IA peut être incorrect.">
            <a:extLst>
              <a:ext uri="{FF2B5EF4-FFF2-40B4-BE49-F238E27FC236}">
                <a16:creationId xmlns:a16="http://schemas.microsoft.com/office/drawing/2014/main" id="{62715F88-1F33-21B1-04DC-5053544B24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3777" y="279000"/>
            <a:ext cx="7372805"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C5C12E-AE97-E846-E3B5-61F68A8BED21}"/>
              </a:ext>
            </a:extLst>
          </p:cNvPr>
          <p:cNvSpPr txBox="1"/>
          <p:nvPr/>
        </p:nvSpPr>
        <p:spPr>
          <a:xfrm>
            <a:off x="950026" y="3737758"/>
            <a:ext cx="3116245" cy="830997"/>
          </a:xfrm>
          <a:prstGeom prst="rect">
            <a:avLst/>
          </a:prstGeom>
          <a:noFill/>
        </p:spPr>
        <p:txBody>
          <a:bodyPr wrap="square" rtlCol="0">
            <a:spAutoFit/>
          </a:bodyPr>
          <a:lstStyle/>
          <a:p>
            <a:r>
              <a:rPr lang="fr-FR" sz="2400" b="1"/>
              <a:t>Okayama City Hall et </a:t>
            </a:r>
            <a:r>
              <a:rPr lang="az-Cyrl-AZ" sz="2400" b="1"/>
              <a:t>Місто Окаяма</a:t>
            </a:r>
            <a:endParaRPr lang="fr-FR" sz="2400" b="1" dirty="0"/>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Véhicule terrestre, ciel, véhicule&#10;&#10;Le contenu généré par l’IA peut être incorrect.">
            <a:extLst>
              <a:ext uri="{FF2B5EF4-FFF2-40B4-BE49-F238E27FC236}">
                <a16:creationId xmlns:a16="http://schemas.microsoft.com/office/drawing/2014/main" id="{FE84E23F-A411-4BD0-AC88-2C260408E3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46"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32AEE1-FBA9-B62F-4959-9D7B3DC9ED31}"/>
              </a:ext>
            </a:extLst>
          </p:cNvPr>
          <p:cNvSpPr txBox="1"/>
          <p:nvPr/>
        </p:nvSpPr>
        <p:spPr>
          <a:xfrm>
            <a:off x="8942980" y="3429000"/>
            <a:ext cx="3051959" cy="461665"/>
          </a:xfrm>
          <a:prstGeom prst="rect">
            <a:avLst/>
          </a:prstGeom>
          <a:noFill/>
        </p:spPr>
        <p:txBody>
          <a:bodyPr wrap="square" rtlCol="0">
            <a:spAutoFit/>
          </a:bodyPr>
          <a:lstStyle/>
          <a:p>
            <a:r>
              <a:rPr lang="fr-FR" sz="2400" b="1" dirty="0"/>
              <a:t>Okayama Airport</a:t>
            </a: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5" name="Image 4" descr="Une image contenant plein air, ciel, bâtiment, Bâtiment commercial&#10;&#10;Le contenu généré par l’IA peut être incorrect.">
            <a:extLst>
              <a:ext uri="{FF2B5EF4-FFF2-40B4-BE49-F238E27FC236}">
                <a16:creationId xmlns:a16="http://schemas.microsoft.com/office/drawing/2014/main" id="{43ACC901-F4E3-DF17-F849-421831FAC9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7399" y="279000"/>
            <a:ext cx="9453707" cy="630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A57CABB-D3FD-F1AD-563A-986B367B3EF5}"/>
              </a:ext>
            </a:extLst>
          </p:cNvPr>
          <p:cNvSpPr txBox="1"/>
          <p:nvPr/>
        </p:nvSpPr>
        <p:spPr>
          <a:xfrm>
            <a:off x="285008" y="3075709"/>
            <a:ext cx="1769423" cy="2308324"/>
          </a:xfrm>
          <a:prstGeom prst="rect">
            <a:avLst/>
          </a:prstGeom>
          <a:noFill/>
        </p:spPr>
        <p:txBody>
          <a:bodyPr wrap="square" rtlCol="0">
            <a:spAutoFit/>
          </a:bodyPr>
          <a:lstStyle/>
          <a:p>
            <a:r>
              <a:rPr lang="fr-FR" sz="2400" b="1" dirty="0">
                <a:solidFill>
                  <a:srgbClr val="FFFF00"/>
                </a:solidFill>
              </a:rPr>
              <a:t>Porte est de la gare d'Okayama à Okayama, Japon.</a:t>
            </a: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bâtiment, Véhicule terrestre, voiture&#10;&#10;Le contenu généré par l’IA peut être incorrect.">
            <a:extLst>
              <a:ext uri="{FF2B5EF4-FFF2-40B4-BE49-F238E27FC236}">
                <a16:creationId xmlns:a16="http://schemas.microsoft.com/office/drawing/2014/main" id="{82A7F2F3-7C43-3F7A-316B-46E02F873F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8470" y="279000"/>
            <a:ext cx="9487102"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839877-878A-1018-79DE-F456E4E8C474}"/>
              </a:ext>
            </a:extLst>
          </p:cNvPr>
          <p:cNvSpPr txBox="1"/>
          <p:nvPr/>
        </p:nvSpPr>
        <p:spPr>
          <a:xfrm>
            <a:off x="10117777" y="2980706"/>
            <a:ext cx="1947553" cy="1938992"/>
          </a:xfrm>
          <a:prstGeom prst="rect">
            <a:avLst/>
          </a:prstGeom>
          <a:noFill/>
        </p:spPr>
        <p:txBody>
          <a:bodyPr wrap="square" rtlCol="0">
            <a:spAutoFit/>
          </a:bodyPr>
          <a:lstStyle/>
          <a:p>
            <a:r>
              <a:rPr lang="fr-FR" sz="2400" b="1" dirty="0">
                <a:solidFill>
                  <a:srgbClr val="FFFF00"/>
                </a:solidFill>
              </a:rPr>
              <a:t> Illumination du sapin de </a:t>
            </a:r>
            <a:r>
              <a:rPr lang="fr-FR" sz="2400" b="1" dirty="0" err="1">
                <a:solidFill>
                  <a:srgbClr val="FFFF00"/>
                </a:solidFill>
              </a:rPr>
              <a:t>Noë</a:t>
            </a:r>
            <a:r>
              <a:rPr lang="fr-FR" sz="2400" b="1" dirty="0">
                <a:solidFill>
                  <a:srgbClr val="FFFF00"/>
                </a:solidFill>
              </a:rPr>
              <a:t>  ,La ville Japonaise La Nuit </a:t>
            </a: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arbre, plein air, ciel, jardin&#10;&#10;Le contenu généré par l’IA peut être incorrect.">
            <a:extLst>
              <a:ext uri="{FF2B5EF4-FFF2-40B4-BE49-F238E27FC236}">
                <a16:creationId xmlns:a16="http://schemas.microsoft.com/office/drawing/2014/main" id="{B94ACD92-C10F-B4FF-BF21-5167B9AD12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9375" y="279000"/>
            <a:ext cx="966133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EA84CB4-D15C-1C5E-6B64-F23CF3FCA4DE}"/>
              </a:ext>
            </a:extLst>
          </p:cNvPr>
          <p:cNvSpPr txBox="1"/>
          <p:nvPr/>
        </p:nvSpPr>
        <p:spPr>
          <a:xfrm>
            <a:off x="106877" y="1771206"/>
            <a:ext cx="1769423" cy="4154984"/>
          </a:xfrm>
          <a:prstGeom prst="rect">
            <a:avLst/>
          </a:prstGeom>
          <a:noFill/>
        </p:spPr>
        <p:txBody>
          <a:bodyPr wrap="square" rtlCol="0">
            <a:spAutoFit/>
          </a:bodyPr>
          <a:lstStyle/>
          <a:p>
            <a:r>
              <a:rPr lang="fr-FR" sz="2400" b="1">
                <a:solidFill>
                  <a:srgbClr val="FFFF00"/>
                </a:solidFill>
              </a:rPr>
              <a:t>Le paysage du jardin Korakuen d'Okayama. (Kita-ku, ville d'Okayama, préfecture d'Okayama, Japon )</a:t>
            </a:r>
            <a:endParaRPr lang="fr-FR" sz="2400" b="1" dirty="0">
              <a:solidFill>
                <a:srgbClr val="FFFF00"/>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arbre, bâtiment, maison&#10;&#10;Le contenu généré par l’IA peut être incorrect.">
            <a:extLst>
              <a:ext uri="{FF2B5EF4-FFF2-40B4-BE49-F238E27FC236}">
                <a16:creationId xmlns:a16="http://schemas.microsoft.com/office/drawing/2014/main" id="{1C799476-2B10-3CF9-2AF7-A20E736F67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8"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DBE2C2-CC8F-1D73-D424-7223D620914E}"/>
              </a:ext>
            </a:extLst>
          </p:cNvPr>
          <p:cNvSpPr txBox="1"/>
          <p:nvPr/>
        </p:nvSpPr>
        <p:spPr>
          <a:xfrm>
            <a:off x="9167751" y="3146961"/>
            <a:ext cx="2933205" cy="830997"/>
          </a:xfrm>
          <a:prstGeom prst="rect">
            <a:avLst/>
          </a:prstGeom>
          <a:noFill/>
        </p:spPr>
        <p:txBody>
          <a:bodyPr wrap="square" rtlCol="0">
            <a:spAutoFit/>
          </a:bodyPr>
          <a:lstStyle/>
          <a:p>
            <a:r>
              <a:rPr lang="fr-FR" sz="2400" b="1" dirty="0"/>
              <a:t>Kurashiki </a:t>
            </a:r>
            <a:r>
              <a:rPr lang="fr-FR" sz="2400" b="1" dirty="0" err="1"/>
              <a:t>bikatiku</a:t>
            </a:r>
            <a:r>
              <a:rPr lang="fr-FR" sz="2400" b="1" dirty="0"/>
              <a:t> </a:t>
            </a:r>
            <a:r>
              <a:rPr lang="fr-FR" sz="2400" b="1" dirty="0" err="1"/>
              <a:t>naka-bashi</a:t>
            </a:r>
            <a:endParaRPr lang="fr-FR" sz="2400" b="1" dirty="0"/>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F4ADB4DE-D455-E7A2-560B-0D3441B3E9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7797"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ED92A1-0C3C-B2F7-C7B8-998A5AE3E174}"/>
              </a:ext>
            </a:extLst>
          </p:cNvPr>
          <p:cNvSpPr txBox="1"/>
          <p:nvPr/>
        </p:nvSpPr>
        <p:spPr>
          <a:xfrm>
            <a:off x="724395" y="3598222"/>
            <a:ext cx="2956956" cy="830997"/>
          </a:xfrm>
          <a:prstGeom prst="rect">
            <a:avLst/>
          </a:prstGeom>
          <a:noFill/>
        </p:spPr>
        <p:txBody>
          <a:bodyPr wrap="square" rtlCol="0">
            <a:spAutoFit/>
          </a:bodyPr>
          <a:lstStyle/>
          <a:p>
            <a:r>
              <a:rPr lang="fr-FR" sz="2400" b="1">
                <a:solidFill>
                  <a:srgbClr val="FFFF00"/>
                </a:solidFill>
              </a:rPr>
              <a:t> Parc Kakuzan, Tsuyama.</a:t>
            </a:r>
            <a:endParaRPr lang="fr-FR" sz="2400" b="1" dirty="0">
              <a:solidFill>
                <a:srgbClr val="FFFF00"/>
              </a:solidFill>
            </a:endParaRP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eau, arbre, ciel&#10;&#10;Le contenu généré par l’IA peut être incorrect.">
            <a:extLst>
              <a:ext uri="{FF2B5EF4-FFF2-40B4-BE49-F238E27FC236}">
                <a16:creationId xmlns:a16="http://schemas.microsoft.com/office/drawing/2014/main" id="{562AADAF-6081-CF35-44E5-B4A2136EF6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232" y="279000"/>
            <a:ext cx="9453702"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C80BC9-1402-9487-9E5A-F0252729F8DE}"/>
              </a:ext>
            </a:extLst>
          </p:cNvPr>
          <p:cNvSpPr txBox="1"/>
          <p:nvPr/>
        </p:nvSpPr>
        <p:spPr>
          <a:xfrm>
            <a:off x="10165278" y="2113809"/>
            <a:ext cx="2026722" cy="3785652"/>
          </a:xfrm>
          <a:prstGeom prst="rect">
            <a:avLst/>
          </a:prstGeom>
          <a:noFill/>
        </p:spPr>
        <p:txBody>
          <a:bodyPr wrap="square" rtlCol="0">
            <a:spAutoFit/>
          </a:bodyPr>
          <a:lstStyle/>
          <a:p>
            <a:r>
              <a:rPr lang="fr-FR" sz="2400" b="1" dirty="0">
                <a:solidFill>
                  <a:srgbClr val="FFFF00"/>
                </a:solidFill>
              </a:rPr>
              <a:t>: Maison </a:t>
            </a:r>
            <a:r>
              <a:rPr lang="fr-FR" sz="2400" b="1" dirty="0" err="1">
                <a:solidFill>
                  <a:srgbClr val="FFFF00"/>
                </a:solidFill>
              </a:rPr>
              <a:t>Benesse</a:t>
            </a:r>
            <a:r>
              <a:rPr lang="fr-FR" sz="2400" b="1" dirty="0">
                <a:solidFill>
                  <a:srgbClr val="FFFF00"/>
                </a:solidFill>
              </a:rPr>
              <a:t> « musée du » Site d'art </a:t>
            </a:r>
            <a:r>
              <a:rPr lang="fr-FR" sz="2400" b="1" dirty="0" err="1">
                <a:solidFill>
                  <a:srgbClr val="FFFF00"/>
                </a:solidFill>
              </a:rPr>
              <a:t>Benesse</a:t>
            </a:r>
            <a:r>
              <a:rPr lang="fr-FR" sz="2400" b="1" dirty="0">
                <a:solidFill>
                  <a:srgbClr val="FFFF00"/>
                </a:solidFill>
              </a:rPr>
              <a:t> de </a:t>
            </a:r>
            <a:r>
              <a:rPr lang="fr-FR" sz="2400" b="1" dirty="0" err="1">
                <a:solidFill>
                  <a:srgbClr val="FFFF00"/>
                </a:solidFill>
              </a:rPr>
              <a:t>Naoshima</a:t>
            </a:r>
            <a:r>
              <a:rPr lang="fr-FR" sz="2400" b="1" dirty="0">
                <a:solidFill>
                  <a:srgbClr val="FFFF00"/>
                </a:solidFill>
              </a:rPr>
              <a:t> à </a:t>
            </a:r>
            <a:r>
              <a:rPr lang="fr-FR" sz="2400" b="1" dirty="0" err="1">
                <a:solidFill>
                  <a:srgbClr val="FFFF00"/>
                </a:solidFill>
              </a:rPr>
              <a:t>Naoshima</a:t>
            </a:r>
            <a:r>
              <a:rPr lang="fr-FR" sz="2400" b="1" dirty="0">
                <a:solidFill>
                  <a:srgbClr val="FFFF00"/>
                </a:solidFill>
              </a:rPr>
              <a:t> , préfecture de Kagawa , Japon</a:t>
            </a: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nuage, ciel, herbe&#10;&#10;Le contenu généré par l’IA peut être incorrect.">
            <a:extLst>
              <a:ext uri="{FF2B5EF4-FFF2-40B4-BE49-F238E27FC236}">
                <a16:creationId xmlns:a16="http://schemas.microsoft.com/office/drawing/2014/main" id="{984BDC7D-1729-BBAA-3576-F0C86CB653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904" y="279000"/>
            <a:ext cx="9453705"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F88FFC5-C684-1081-C1F8-266FFD907C0F}"/>
              </a:ext>
            </a:extLst>
          </p:cNvPr>
          <p:cNvSpPr txBox="1"/>
          <p:nvPr/>
        </p:nvSpPr>
        <p:spPr>
          <a:xfrm>
            <a:off x="398391" y="2680855"/>
            <a:ext cx="2149433" cy="2677656"/>
          </a:xfrm>
          <a:prstGeom prst="rect">
            <a:avLst/>
          </a:prstGeom>
          <a:noFill/>
        </p:spPr>
        <p:txBody>
          <a:bodyPr wrap="square" rtlCol="0">
            <a:spAutoFit/>
          </a:bodyPr>
          <a:lstStyle/>
          <a:p>
            <a:r>
              <a:rPr lang="fr-FR" sz="2400" b="1">
                <a:solidFill>
                  <a:srgbClr val="FFFF00"/>
                </a:solidFill>
              </a:rPr>
              <a:t>Vue sur les champs de l'île de Teshima au Japon, près du Teshima Art Museum</a:t>
            </a:r>
            <a:endParaRPr lang="fr-FR" sz="2400" b="1" dirty="0">
              <a:solidFill>
                <a:srgbClr val="FFFF00"/>
              </a:solidFill>
            </a:endParaRP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plein air, eau, ciel, lac&#10;&#10;Le contenu généré par l’IA peut être incorrect.">
            <a:extLst>
              <a:ext uri="{FF2B5EF4-FFF2-40B4-BE49-F238E27FC236}">
                <a16:creationId xmlns:a16="http://schemas.microsoft.com/office/drawing/2014/main" id="{B128CE97-0E91-B6DF-0F0C-FDD856EFA1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728" y="279000"/>
            <a:ext cx="8382528"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4F370B-A4D8-3442-D314-F3DFF98C5828}"/>
              </a:ext>
            </a:extLst>
          </p:cNvPr>
          <p:cNvSpPr txBox="1"/>
          <p:nvPr/>
        </p:nvSpPr>
        <p:spPr>
          <a:xfrm>
            <a:off x="9167751" y="3429000"/>
            <a:ext cx="2885704" cy="461665"/>
          </a:xfrm>
          <a:prstGeom prst="rect">
            <a:avLst/>
          </a:prstGeom>
          <a:noFill/>
        </p:spPr>
        <p:txBody>
          <a:bodyPr wrap="square" rtlCol="0">
            <a:spAutoFit/>
          </a:bodyPr>
          <a:lstStyle/>
          <a:p>
            <a:r>
              <a:rPr lang="fr-FR" sz="2400" b="1">
                <a:solidFill>
                  <a:srgbClr val="FFFF00"/>
                </a:solidFill>
              </a:rPr>
              <a:t> Inujima,</a:t>
            </a:r>
            <a:endParaRPr lang="fr-FR" sz="2400" b="1" dirty="0">
              <a:solidFill>
                <a:srgbClr val="FFFF00"/>
              </a:solidFill>
            </a:endParaRP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ciel, Roue de vélo, arbre&#10;&#10;Le contenu généré par l’IA peut être incorrect.">
            <a:extLst>
              <a:ext uri="{FF2B5EF4-FFF2-40B4-BE49-F238E27FC236}">
                <a16:creationId xmlns:a16="http://schemas.microsoft.com/office/drawing/2014/main" id="{DB7CF768-5089-BCED-2F34-CB123F5319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6104" y="513000"/>
            <a:ext cx="5184000" cy="291600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plein air, ciel, nuage, bâtiment&#10;&#10;Le contenu généré par l’IA peut être incorrect.">
            <a:extLst>
              <a:ext uri="{FF2B5EF4-FFF2-40B4-BE49-F238E27FC236}">
                <a16:creationId xmlns:a16="http://schemas.microsoft.com/office/drawing/2014/main" id="{64B6C6AD-C081-C815-80FD-BF7E56FA09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4539" y="3429000"/>
            <a:ext cx="5184000" cy="2916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59C58B7F-5BBE-5084-CC18-66DB12E1A6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094" y="3429000"/>
            <a:ext cx="5148000" cy="289575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mur, intérieur, éclairage, bâtiment&#10;&#10;Le contenu généré par l’IA peut être incorrect.">
            <a:extLst>
              <a:ext uri="{FF2B5EF4-FFF2-40B4-BE49-F238E27FC236}">
                <a16:creationId xmlns:a16="http://schemas.microsoft.com/office/drawing/2014/main" id="{56850276-53C3-7584-B7F0-A12CE04C86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0906" y="569765"/>
            <a:ext cx="5248000" cy="2952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arbre, ciel, plante&#10;&#10;Le contenu généré par l’IA peut être incorrect.">
            <a:extLst>
              <a:ext uri="{FF2B5EF4-FFF2-40B4-BE49-F238E27FC236}">
                <a16:creationId xmlns:a16="http://schemas.microsoft.com/office/drawing/2014/main" id="{B782FA99-2948-A495-6443-046C6CE6FB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835" y="513000"/>
            <a:ext cx="5184000" cy="291600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plein air, arbre, bâtiment, plante&#10;&#10;Le contenu généré par l’IA peut être incorrect.">
            <a:extLst>
              <a:ext uri="{FF2B5EF4-FFF2-40B4-BE49-F238E27FC236}">
                <a16:creationId xmlns:a16="http://schemas.microsoft.com/office/drawing/2014/main" id="{4E7BCE39-DCDA-ADB1-E04E-3D0CD319CF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7165" y="3429000"/>
            <a:ext cx="5148000" cy="289575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ciel, voyage, bâtiment&#10;&#10;Le contenu généré par l’IA peut être incorrect.">
            <a:extLst>
              <a:ext uri="{FF2B5EF4-FFF2-40B4-BE49-F238E27FC236}">
                <a16:creationId xmlns:a16="http://schemas.microsoft.com/office/drawing/2014/main" id="{490B739D-8F8A-6C9E-C551-25A5A00F00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8140" y="3524002"/>
            <a:ext cx="5184000" cy="291600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plein air, bâtiment, ciel, arbre&#10;&#10;Le contenu généré par l’IA peut être incorrect.">
            <a:extLst>
              <a:ext uri="{FF2B5EF4-FFF2-40B4-BE49-F238E27FC236}">
                <a16:creationId xmlns:a16="http://schemas.microsoft.com/office/drawing/2014/main" id="{21CCEBB8-358C-C840-3775-9F642A31FD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48301" y="513000"/>
            <a:ext cx="5184000" cy="2916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nuage, ciel, plante&#10;&#10;Le contenu généré par l’IA peut être incorrect.">
            <a:extLst>
              <a:ext uri="{FF2B5EF4-FFF2-40B4-BE49-F238E27FC236}">
                <a16:creationId xmlns:a16="http://schemas.microsoft.com/office/drawing/2014/main" id="{A50439AF-4871-06AA-1C07-96AA47CA95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3767" y="533250"/>
            <a:ext cx="5148000" cy="2895750"/>
          </a:xfrm>
          <a:prstGeom prst="rect">
            <a:avLst/>
          </a:prstGeom>
          <a:ln w="88900" cap="sq" cmpd="thickThin">
            <a:solidFill>
              <a:srgbClr val="FFC000"/>
            </a:solidFill>
            <a:prstDash val="solid"/>
            <a:miter lim="800000"/>
          </a:ln>
          <a:effectLst>
            <a:innerShdw blurRad="76200">
              <a:srgbClr val="000000"/>
            </a:innerShdw>
          </a:effectLst>
        </p:spPr>
      </p:pic>
      <p:pic>
        <p:nvPicPr>
          <p:cNvPr id="6" name="Image 5" descr="Une image contenant plein air, arbre, plante, ciel&#10;&#10;Le contenu généré par l’IA peut être incorrect.">
            <a:extLst>
              <a:ext uri="{FF2B5EF4-FFF2-40B4-BE49-F238E27FC236}">
                <a16:creationId xmlns:a16="http://schemas.microsoft.com/office/drawing/2014/main" id="{450D0722-C78A-A40D-8959-DCC31AB9EA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22233" y="3274621"/>
            <a:ext cx="5376000" cy="3024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5" name="Image 4" descr="Une image contenant plein air, arbre, statue, sculpture&#10;&#10;Le contenu généré par l’IA peut être incorrect.">
            <a:extLst>
              <a:ext uri="{FF2B5EF4-FFF2-40B4-BE49-F238E27FC236}">
                <a16:creationId xmlns:a16="http://schemas.microsoft.com/office/drawing/2014/main" id="{504F8375-2AC1-9D90-9B61-6691317C8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1891" y="3429000"/>
            <a:ext cx="5248000" cy="2952000"/>
          </a:xfrm>
          <a:prstGeom prst="rect">
            <a:avLst/>
          </a:prstGeom>
          <a:ln w="88900" cap="sq" cmpd="thickThin">
            <a:solidFill>
              <a:schemeClr val="tx1"/>
            </a:solidFill>
            <a:prstDash val="solid"/>
            <a:miter lim="800000"/>
          </a:ln>
          <a:effectLst>
            <a:innerShdw blurRad="76200">
              <a:srgbClr val="000000"/>
            </a:innerShdw>
          </a:effectLst>
        </p:spPr>
      </p:pic>
      <p:pic>
        <p:nvPicPr>
          <p:cNvPr id="7" name="Image 6" descr="Une image contenant bâtiment, plein air, plante, pierre&#10;&#10;Le contenu généré par l’IA peut être incorrect.">
            <a:extLst>
              <a:ext uri="{FF2B5EF4-FFF2-40B4-BE49-F238E27FC236}">
                <a16:creationId xmlns:a16="http://schemas.microsoft.com/office/drawing/2014/main" id="{F0708CAB-6BDC-E509-A8D9-941CDB0A90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2111" y="477000"/>
            <a:ext cx="5248000" cy="2952000"/>
          </a:xfrm>
          <a:prstGeom prst="rect">
            <a:avLst/>
          </a:prstGeom>
          <a:ln w="88900" cap="sq" cmpd="thickThin">
            <a:solidFill>
              <a:schemeClr val="tx1"/>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bâtiment, Roue de vélo, roue, Véhicule terrestre&#10;&#10;Le contenu généré par l’IA peut être incorrect.">
            <a:extLst>
              <a:ext uri="{FF2B5EF4-FFF2-40B4-BE49-F238E27FC236}">
                <a16:creationId xmlns:a16="http://schemas.microsoft.com/office/drawing/2014/main" id="{34EB4D2B-020E-1B85-B9DB-2249914AA8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200" y="405000"/>
            <a:ext cx="5376000" cy="3024000"/>
          </a:xfrm>
          <a:prstGeom prst="rect">
            <a:avLst/>
          </a:prstGeom>
          <a:ln w="88900" cap="sq" cmpd="thickThin">
            <a:solidFill>
              <a:schemeClr val="tx1"/>
            </a:solidFill>
            <a:prstDash val="solid"/>
            <a:miter lim="800000"/>
          </a:ln>
          <a:effectLst>
            <a:innerShdw blurRad="76200">
              <a:srgbClr val="000000"/>
            </a:innerShdw>
          </a:effectLst>
        </p:spPr>
      </p:pic>
      <p:pic>
        <p:nvPicPr>
          <p:cNvPr id="5" name="Image 4" descr="Une image contenant plein air, fontaine, ciel, nuage&#10;&#10;Le contenu généré par l’IA peut être incorrect.">
            <a:extLst>
              <a:ext uri="{FF2B5EF4-FFF2-40B4-BE49-F238E27FC236}">
                <a16:creationId xmlns:a16="http://schemas.microsoft.com/office/drawing/2014/main" id="{BBA12FD8-6CBB-4BA3-C098-C166E001A8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00802" y="3429000"/>
            <a:ext cx="5312000" cy="2988000"/>
          </a:xfrm>
          <a:prstGeom prst="rect">
            <a:avLst/>
          </a:prstGeom>
          <a:ln w="88900" cap="sq" cmpd="thickThin">
            <a:solidFill>
              <a:schemeClr val="tx1"/>
            </a:solidFill>
            <a:prstDash val="solid"/>
            <a:miter lim="800000"/>
          </a:ln>
          <a:effectLst>
            <a:innerShdw blurRad="76200">
              <a:srgbClr val="000000"/>
            </a:innerShdw>
          </a:effectLst>
        </p:spPr>
      </p:pic>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Roue de vélo, arbre&#10;&#10;Le contenu généré par l’IA peut être incorrect.">
            <a:extLst>
              <a:ext uri="{FF2B5EF4-FFF2-40B4-BE49-F238E27FC236}">
                <a16:creationId xmlns:a16="http://schemas.microsoft.com/office/drawing/2014/main" id="{08CA241A-018A-F8AD-69EE-64F9C55159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888" y="3429000"/>
            <a:ext cx="5120000" cy="288000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plein air, eau, arbre, ciel&#10;&#10;Le contenu généré par l’IA peut être incorrect.">
            <a:extLst>
              <a:ext uri="{FF2B5EF4-FFF2-40B4-BE49-F238E27FC236}">
                <a16:creationId xmlns:a16="http://schemas.microsoft.com/office/drawing/2014/main" id="{0473EE81-C0FC-62EC-E93F-BCEAC1C681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85112" y="549000"/>
            <a:ext cx="5120000" cy="2880000"/>
          </a:xfrm>
          <a:prstGeom prst="rect">
            <a:avLst/>
          </a:prstGeom>
          <a:ln w="889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6C6B405-C5DB-FC62-8FFC-B6E3B5EC9171}"/>
              </a:ext>
            </a:extLst>
          </p:cNvPr>
          <p:cNvSpPr txBox="1"/>
          <p:nvPr/>
        </p:nvSpPr>
        <p:spPr>
          <a:xfrm>
            <a:off x="1068779" y="1748407"/>
            <a:ext cx="5842659" cy="954107"/>
          </a:xfrm>
          <a:prstGeom prst="rect">
            <a:avLst/>
          </a:prstGeom>
          <a:noFill/>
        </p:spPr>
        <p:txBody>
          <a:bodyPr wrap="square" rtlCol="0">
            <a:spAutoFit/>
          </a:bodyPr>
          <a:lstStyle/>
          <a:p>
            <a:r>
              <a:rPr lang="fr-FR" sz="2800" b="1" dirty="0">
                <a:solidFill>
                  <a:srgbClr val="FFFF00"/>
                </a:solidFill>
              </a:rPr>
              <a:t>Lorient Vous A Présenté Ville D’Okayama - Japon -</a:t>
            </a:r>
          </a:p>
        </p:txBody>
      </p:sp>
      <p:sp>
        <p:nvSpPr>
          <p:cNvPr id="7" name="ZoneTexte 6">
            <a:extLst>
              <a:ext uri="{FF2B5EF4-FFF2-40B4-BE49-F238E27FC236}">
                <a16:creationId xmlns:a16="http://schemas.microsoft.com/office/drawing/2014/main" id="{F710A9A2-3DBA-C5D1-EFFF-49DEF123C748}"/>
              </a:ext>
            </a:extLst>
          </p:cNvPr>
          <p:cNvSpPr txBox="1"/>
          <p:nvPr/>
        </p:nvSpPr>
        <p:spPr>
          <a:xfrm>
            <a:off x="6585112" y="3901921"/>
            <a:ext cx="6840187" cy="1569660"/>
          </a:xfrm>
          <a:prstGeom prst="rect">
            <a:avLst/>
          </a:prstGeom>
          <a:noFill/>
        </p:spPr>
        <p:txBody>
          <a:bodyPr wrap="square" rtlCol="0">
            <a:spAutoFit/>
          </a:bodyPr>
          <a:lstStyle/>
          <a:p>
            <a:r>
              <a:rPr lang="fr-FR" sz="3200" b="1" dirty="0" err="1">
                <a:solidFill>
                  <a:srgbClr val="FFFF00"/>
                </a:solidFill>
              </a:rPr>
              <a:t>LesImages</a:t>
            </a:r>
            <a:r>
              <a:rPr lang="fr-FR" sz="3200" b="1" dirty="0">
                <a:solidFill>
                  <a:srgbClr val="FFFF00"/>
                </a:solidFill>
              </a:rPr>
              <a:t> Et Le Son Du Net</a:t>
            </a:r>
          </a:p>
          <a:p>
            <a:endParaRPr lang="fr-FR" sz="3200" b="1" dirty="0">
              <a:solidFill>
                <a:srgbClr val="FFFF00"/>
              </a:solidFill>
            </a:endParaRPr>
          </a:p>
          <a:p>
            <a:r>
              <a:rPr lang="fr-FR" sz="3200" b="1" dirty="0">
                <a:solidFill>
                  <a:srgbClr val="FFFF00"/>
                </a:solidFill>
              </a:rPr>
              <a:t>                       Daniel</a:t>
            </a:r>
          </a:p>
        </p:txBody>
      </p:sp>
    </p:spTree>
    <p:extLst>
      <p:ext uri="{BB962C8B-B14F-4D97-AF65-F5344CB8AC3E}">
        <p14:creationId xmlns:p14="http://schemas.microsoft.com/office/powerpoint/2010/main" val="2969477518"/>
      </p:ext>
    </p:extLst>
  </p:cSld>
  <p:clrMapOvr>
    <a:masterClrMapping/>
  </p:clrMapOvr>
  <mc:AlternateContent xmlns:mc="http://schemas.openxmlformats.org/markup-compatibility/2006">
    <mc:Choice xmlns:p14="http://schemas.microsoft.com/office/powerpoint/2010/main" Requires="p14">
      <p:transition spd="slow" p14:dur="5000" advClick="0" advTm="11000"/>
    </mc:Choice>
    <mc:Fallback>
      <p:transition spd="slow" advClick="0" advTm="11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99</TotalTime>
  <Words>268</Words>
  <Application>Microsoft Office PowerPoint</Application>
  <PresentationFormat>Grand écran</PresentationFormat>
  <Paragraphs>31</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2025-03-13T09:27:59Z</dcterms:created>
  <dcterms:modified xsi:type="dcterms:W3CDTF">2025-05-25T08:15:52Z</dcterms:modified>
</cp:coreProperties>
</file>