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59" r:id="rId3"/>
    <p:sldId id="319" r:id="rId4"/>
    <p:sldId id="313" r:id="rId5"/>
    <p:sldId id="314" r:id="rId6"/>
    <p:sldId id="261" r:id="rId7"/>
    <p:sldId id="262" r:id="rId8"/>
    <p:sldId id="315" r:id="rId9"/>
    <p:sldId id="263" r:id="rId10"/>
    <p:sldId id="265" r:id="rId11"/>
    <p:sldId id="266" r:id="rId12"/>
    <p:sldId id="307" r:id="rId13"/>
    <p:sldId id="306" r:id="rId14"/>
    <p:sldId id="304" r:id="rId15"/>
    <p:sldId id="303" r:id="rId16"/>
    <p:sldId id="268" r:id="rId17"/>
    <p:sldId id="267" r:id="rId18"/>
    <p:sldId id="269" r:id="rId19"/>
    <p:sldId id="300" r:id="rId20"/>
    <p:sldId id="320" r:id="rId21"/>
    <p:sldId id="289" r:id="rId22"/>
    <p:sldId id="311" r:id="rId23"/>
    <p:sldId id="301" r:id="rId24"/>
    <p:sldId id="271" r:id="rId25"/>
    <p:sldId id="270" r:id="rId26"/>
    <p:sldId id="302" r:id="rId27"/>
    <p:sldId id="272" r:id="rId28"/>
    <p:sldId id="274" r:id="rId29"/>
    <p:sldId id="276" r:id="rId30"/>
    <p:sldId id="275" r:id="rId31"/>
    <p:sldId id="277" r:id="rId32"/>
    <p:sldId id="312" r:id="rId33"/>
    <p:sldId id="279" r:id="rId34"/>
    <p:sldId id="278" r:id="rId35"/>
    <p:sldId id="280" r:id="rId36"/>
    <p:sldId id="281" r:id="rId37"/>
    <p:sldId id="282" r:id="rId38"/>
    <p:sldId id="283" r:id="rId39"/>
    <p:sldId id="284" r:id="rId40"/>
    <p:sldId id="285" r:id="rId41"/>
    <p:sldId id="287" r:id="rId42"/>
    <p:sldId id="288" r:id="rId43"/>
    <p:sldId id="297" r:id="rId44"/>
    <p:sldId id="299" r:id="rId45"/>
    <p:sldId id="308" r:id="rId46"/>
    <p:sldId id="309" r:id="rId47"/>
    <p:sldId id="290" r:id="rId48"/>
    <p:sldId id="310" r:id="rId49"/>
    <p:sldId id="293" r:id="rId50"/>
    <p:sldId id="317" r:id="rId51"/>
    <p:sldId id="318" r:id="rId52"/>
    <p:sldId id="321" r:id="rId53"/>
    <p:sldId id="260" r:id="rId54"/>
    <p:sldId id="316" r:id="rId55"/>
    <p:sldId id="296" r:id="rId56"/>
    <p:sldId id="292" r:id="rId57"/>
    <p:sldId id="295" r:id="rId58"/>
    <p:sldId id="294" r:id="rId59"/>
    <p:sldId id="298" r:id="rId6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33"/>
    <a:srgbClr val="ADF9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p:normalViewPr>
  <p:slideViewPr>
    <p:cSldViewPr snapToGrid="0">
      <p:cViewPr varScale="1">
        <p:scale>
          <a:sx n="92" d="100"/>
          <a:sy n="92" d="100"/>
        </p:scale>
        <p:origin x="137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D8E33EBC-2098-4246-B737-A7A73890DE05}" type="datetimeFigureOut">
              <a:rPr lang="fr-FR" smtClean="0"/>
              <a:t>27/05/2022</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54EEDF2-D95F-408D-86A8-77DC30C5BCE7}" type="slidenum">
              <a:rPr lang="fr-FR" smtClean="0"/>
              <a:t>‹N°›</a:t>
            </a:fld>
            <a:endParaRPr lang="fr-FR"/>
          </a:p>
        </p:txBody>
      </p:sp>
    </p:spTree>
    <p:extLst>
      <p:ext uri="{BB962C8B-B14F-4D97-AF65-F5344CB8AC3E}">
        <p14:creationId xmlns:p14="http://schemas.microsoft.com/office/powerpoint/2010/main" val="3501260504"/>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8E33EBC-2098-4246-B737-A7A73890DE05}" type="datetimeFigureOut">
              <a:rPr lang="fr-FR" smtClean="0"/>
              <a:t>27/05/2022</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54EEDF2-D95F-408D-86A8-77DC30C5BCE7}" type="slidenum">
              <a:rPr lang="fr-FR" smtClean="0"/>
              <a:t>‹N°›</a:t>
            </a:fld>
            <a:endParaRPr lang="fr-FR"/>
          </a:p>
        </p:txBody>
      </p:sp>
    </p:spTree>
    <p:extLst>
      <p:ext uri="{BB962C8B-B14F-4D97-AF65-F5344CB8AC3E}">
        <p14:creationId xmlns:p14="http://schemas.microsoft.com/office/powerpoint/2010/main" val="3025013973"/>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D8E33EBC-2098-4246-B737-A7A73890DE05}" type="datetimeFigureOut">
              <a:rPr lang="fr-FR" smtClean="0"/>
              <a:t>27/05/2022</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54EEDF2-D95F-408D-86A8-77DC30C5BCE7}" type="slidenum">
              <a:rPr lang="fr-FR" smtClean="0"/>
              <a:t>‹N°›</a:t>
            </a:fld>
            <a:endParaRPr lang="fr-FR"/>
          </a:p>
        </p:txBody>
      </p:sp>
    </p:spTree>
    <p:extLst>
      <p:ext uri="{BB962C8B-B14F-4D97-AF65-F5344CB8AC3E}">
        <p14:creationId xmlns:p14="http://schemas.microsoft.com/office/powerpoint/2010/main" val="3812042814"/>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D8E33EBC-2098-4246-B737-A7A73890DE05}" type="datetimeFigureOut">
              <a:rPr lang="fr-FR" smtClean="0"/>
              <a:t>27/05/2022</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54EEDF2-D95F-408D-86A8-77DC30C5BCE7}" type="slidenum">
              <a:rPr lang="fr-FR" smtClean="0"/>
              <a:t>‹N°›</a:t>
            </a:fld>
            <a:endParaRPr lang="fr-FR"/>
          </a:p>
        </p:txBody>
      </p:sp>
    </p:spTree>
    <p:extLst>
      <p:ext uri="{BB962C8B-B14F-4D97-AF65-F5344CB8AC3E}">
        <p14:creationId xmlns:p14="http://schemas.microsoft.com/office/powerpoint/2010/main" val="737483297"/>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629842" y="2505075"/>
            <a:ext cx="3868340"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29150" y="2505075"/>
            <a:ext cx="3887391"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D8E33EBC-2098-4246-B737-A7A73890DE05}" type="datetimeFigureOut">
              <a:rPr lang="fr-FR" smtClean="0"/>
              <a:t>27/05/2022</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254EEDF2-D95F-408D-86A8-77DC30C5BCE7}" type="slidenum">
              <a:rPr lang="fr-FR" smtClean="0"/>
              <a:t>‹N°›</a:t>
            </a:fld>
            <a:endParaRPr lang="fr-FR"/>
          </a:p>
        </p:txBody>
      </p:sp>
    </p:spTree>
    <p:extLst>
      <p:ext uri="{BB962C8B-B14F-4D97-AF65-F5344CB8AC3E}">
        <p14:creationId xmlns:p14="http://schemas.microsoft.com/office/powerpoint/2010/main" val="2799984289"/>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8E33EBC-2098-4246-B737-A7A73890DE05}" type="datetimeFigureOut">
              <a:rPr lang="fr-FR" smtClean="0"/>
              <a:t>27/05/2022</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254EEDF2-D95F-408D-86A8-77DC30C5BCE7}" type="slidenum">
              <a:rPr lang="fr-FR" smtClean="0"/>
              <a:t>‹N°›</a:t>
            </a:fld>
            <a:endParaRPr lang="fr-FR"/>
          </a:p>
        </p:txBody>
      </p:sp>
    </p:spTree>
    <p:extLst>
      <p:ext uri="{BB962C8B-B14F-4D97-AF65-F5344CB8AC3E}">
        <p14:creationId xmlns:p14="http://schemas.microsoft.com/office/powerpoint/2010/main" val="3302949850"/>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E33EBC-2098-4246-B737-A7A73890DE05}" type="datetimeFigureOut">
              <a:rPr lang="fr-FR" smtClean="0"/>
              <a:t>27/05/2022</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254EEDF2-D95F-408D-86A8-77DC30C5BCE7}" type="slidenum">
              <a:rPr lang="fr-FR" smtClean="0"/>
              <a:t>‹N°›</a:t>
            </a:fld>
            <a:endParaRPr lang="fr-FR"/>
          </a:p>
        </p:txBody>
      </p:sp>
    </p:spTree>
    <p:extLst>
      <p:ext uri="{BB962C8B-B14F-4D97-AF65-F5344CB8AC3E}">
        <p14:creationId xmlns:p14="http://schemas.microsoft.com/office/powerpoint/2010/main" val="3563875987"/>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D8E33EBC-2098-4246-B737-A7A73890DE05}" type="datetimeFigureOut">
              <a:rPr lang="fr-FR" smtClean="0"/>
              <a:t>27/05/2022</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54EEDF2-D95F-408D-86A8-77DC30C5BCE7}" type="slidenum">
              <a:rPr lang="fr-FR" smtClean="0"/>
              <a:t>‹N°›</a:t>
            </a:fld>
            <a:endParaRPr lang="fr-FR"/>
          </a:p>
        </p:txBody>
      </p:sp>
    </p:spTree>
    <p:extLst>
      <p:ext uri="{BB962C8B-B14F-4D97-AF65-F5344CB8AC3E}">
        <p14:creationId xmlns:p14="http://schemas.microsoft.com/office/powerpoint/2010/main" val="3554089202"/>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D8E33EBC-2098-4246-B737-A7A73890DE05}" type="datetimeFigureOut">
              <a:rPr lang="fr-FR" smtClean="0"/>
              <a:t>27/05/2022</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54EEDF2-D95F-408D-86A8-77DC30C5BCE7}" type="slidenum">
              <a:rPr lang="fr-FR" smtClean="0"/>
              <a:t>‹N°›</a:t>
            </a:fld>
            <a:endParaRPr lang="fr-FR"/>
          </a:p>
        </p:txBody>
      </p:sp>
    </p:spTree>
    <p:extLst>
      <p:ext uri="{BB962C8B-B14F-4D97-AF65-F5344CB8AC3E}">
        <p14:creationId xmlns:p14="http://schemas.microsoft.com/office/powerpoint/2010/main" val="1656395610"/>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8E33EBC-2098-4246-B737-A7A73890DE05}" type="datetimeFigureOut">
              <a:rPr lang="fr-FR" smtClean="0"/>
              <a:t>27/05/2022</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54EEDF2-D95F-408D-86A8-77DC30C5BCE7}" type="slidenum">
              <a:rPr lang="fr-FR" smtClean="0"/>
              <a:t>‹N°›</a:t>
            </a:fld>
            <a:endParaRPr lang="fr-FR"/>
          </a:p>
        </p:txBody>
      </p:sp>
    </p:spTree>
    <p:extLst>
      <p:ext uri="{BB962C8B-B14F-4D97-AF65-F5344CB8AC3E}">
        <p14:creationId xmlns:p14="http://schemas.microsoft.com/office/powerpoint/2010/main" val="2467599821"/>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8E33EBC-2098-4246-B737-A7A73890DE05}" type="datetimeFigureOut">
              <a:rPr lang="fr-FR" smtClean="0"/>
              <a:t>27/05/2022</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54EEDF2-D95F-408D-86A8-77DC30C5BCE7}" type="slidenum">
              <a:rPr lang="fr-FR" smtClean="0"/>
              <a:t>‹N°›</a:t>
            </a:fld>
            <a:endParaRPr lang="fr-FR"/>
          </a:p>
        </p:txBody>
      </p:sp>
    </p:spTree>
    <p:extLst>
      <p:ext uri="{BB962C8B-B14F-4D97-AF65-F5344CB8AC3E}">
        <p14:creationId xmlns:p14="http://schemas.microsoft.com/office/powerpoint/2010/main" val="2155708161"/>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E33EBC-2098-4246-B737-A7A73890DE05}" type="datetimeFigureOut">
              <a:rPr lang="fr-FR" smtClean="0"/>
              <a:t>27/05/2022</a:t>
            </a:fld>
            <a:endParaRPr lang="fr-F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4EEDF2-D95F-408D-86A8-77DC30C5BCE7}" type="slidenum">
              <a:rPr lang="fr-FR" smtClean="0"/>
              <a:t>‹N°›</a:t>
            </a:fld>
            <a:endParaRPr lang="fr-FR"/>
          </a:p>
        </p:txBody>
      </p:sp>
    </p:spTree>
    <p:extLst>
      <p:ext uri="{BB962C8B-B14F-4D97-AF65-F5344CB8AC3E}">
        <p14:creationId xmlns:p14="http://schemas.microsoft.com/office/powerpoint/2010/main" val="14942314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xml"/><Relationship Id="rId4" Type="http://schemas.openxmlformats.org/officeDocument/2006/relationships/image" Target="../media/image47.jpeg"/></Relationships>
</file>

<file path=ppt/slides/_rels/slide3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1.xml"/><Relationship Id="rId4" Type="http://schemas.openxmlformats.org/officeDocument/2006/relationships/image" Target="../media/image50.jpeg"/></Relationships>
</file>

<file path=ppt/slides/_rels/slide3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1.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1.xml"/><Relationship Id="rId5" Type="http://schemas.openxmlformats.org/officeDocument/2006/relationships/image" Target="../media/image59.jpeg"/><Relationship Id="rId4" Type="http://schemas.openxmlformats.org/officeDocument/2006/relationships/image" Target="../media/image58.jpeg"/></Relationships>
</file>

<file path=ppt/slides/_rels/slide3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image" Target="../media/image74.jp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200377" y="238991"/>
            <a:ext cx="7168950" cy="954107"/>
          </a:xfrm>
          <a:prstGeom prst="rect">
            <a:avLst/>
          </a:prstGeom>
        </p:spPr>
        <p:txBody>
          <a:bodyPr wrap="none">
            <a:spAutoFit/>
          </a:bodyPr>
          <a:lstStyle/>
          <a:p>
            <a:pPr algn="ctr"/>
            <a:r>
              <a:rPr lang="fr-FR" sz="2800" b="1" dirty="0" smtClean="0">
                <a:ln w="22225">
                  <a:solidFill>
                    <a:schemeClr val="accent2"/>
                  </a:solidFill>
                  <a:prstDash val="solid"/>
                </a:ln>
                <a:solidFill>
                  <a:srgbClr val="FFFF00"/>
                </a:solidFill>
                <a:latin typeface="Harlow Solid Italic" panose="04030604020F02020D02" pitchFamily="82" charset="0"/>
              </a:rPr>
              <a:t>Le </a:t>
            </a:r>
            <a:r>
              <a:rPr lang="fr-FR" sz="2800" b="1" dirty="0" smtClean="0">
                <a:ln w="22225">
                  <a:solidFill>
                    <a:schemeClr val="accent2"/>
                  </a:solidFill>
                  <a:prstDash val="solid"/>
                </a:ln>
                <a:solidFill>
                  <a:srgbClr val="FFFF00"/>
                </a:solidFill>
                <a:latin typeface="Harlow Solid Italic" panose="04030604020F02020D02" pitchFamily="82" charset="0"/>
              </a:rPr>
              <a:t>village Estaing </a:t>
            </a:r>
            <a:r>
              <a:rPr lang="fr-FR" sz="2800" b="1" dirty="0">
                <a:ln w="22225">
                  <a:solidFill>
                    <a:schemeClr val="accent2"/>
                  </a:solidFill>
                  <a:prstDash val="solid"/>
                </a:ln>
                <a:solidFill>
                  <a:srgbClr val="FFFF00"/>
                </a:solidFill>
                <a:latin typeface="Harlow Solid Italic" panose="04030604020F02020D02" pitchFamily="82" charset="0"/>
              </a:rPr>
              <a:t>cité médiévale </a:t>
            </a:r>
            <a:r>
              <a:rPr lang="fr-FR" sz="2800" b="1" dirty="0" smtClean="0">
                <a:ln w="22225">
                  <a:solidFill>
                    <a:schemeClr val="accent2"/>
                  </a:solidFill>
                  <a:prstDash val="solid"/>
                </a:ln>
                <a:solidFill>
                  <a:srgbClr val="FFFF00"/>
                </a:solidFill>
                <a:latin typeface="Harlow Solid Italic" panose="04030604020F02020D02" pitchFamily="82" charset="0"/>
              </a:rPr>
              <a:t>est situé à 12 km</a:t>
            </a:r>
          </a:p>
          <a:p>
            <a:pPr algn="ctr"/>
            <a:r>
              <a:rPr lang="fr-FR" sz="2800" b="1" dirty="0" smtClean="0">
                <a:ln w="22225">
                  <a:solidFill>
                    <a:schemeClr val="accent2"/>
                  </a:solidFill>
                  <a:prstDash val="solid"/>
                </a:ln>
                <a:solidFill>
                  <a:srgbClr val="FFFF00"/>
                </a:solidFill>
                <a:latin typeface="Harlow Solid Italic" panose="04030604020F02020D02" pitchFamily="82" charset="0"/>
              </a:rPr>
              <a:t>D’Espalion dans l’Aveyron et la vallée du Lot</a:t>
            </a:r>
            <a:endParaRPr lang="fr-FR" sz="2800" b="1" dirty="0">
              <a:ln w="22225">
                <a:solidFill>
                  <a:schemeClr val="accent2"/>
                </a:solidFill>
                <a:prstDash val="solid"/>
              </a:ln>
              <a:solidFill>
                <a:srgbClr val="FFFF00"/>
              </a:solidFill>
              <a:latin typeface="Harlow Solid Italic" panose="04030604020F02020D02" pitchFamily="82" charset="0"/>
            </a:endParaRPr>
          </a:p>
        </p:txBody>
      </p:sp>
      <p:sp>
        <p:nvSpPr>
          <p:cNvPr id="5" name="Rectangle 4"/>
          <p:cNvSpPr/>
          <p:nvPr/>
        </p:nvSpPr>
        <p:spPr>
          <a:xfrm>
            <a:off x="60689" y="4301835"/>
            <a:ext cx="9022622" cy="1815882"/>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Etape du </a:t>
            </a:r>
            <a:r>
              <a:rPr lang="fr-FR" sz="2800" b="1" dirty="0">
                <a:ln w="22225">
                  <a:solidFill>
                    <a:schemeClr val="accent2"/>
                  </a:solidFill>
                  <a:prstDash val="solid"/>
                </a:ln>
                <a:solidFill>
                  <a:srgbClr val="FFFF00"/>
                </a:solidFill>
                <a:latin typeface="Harlow Solid Italic" panose="04030604020F02020D02" pitchFamily="82" charset="0"/>
              </a:rPr>
              <a:t>chemin de saint Jacques de </a:t>
            </a:r>
            <a:r>
              <a:rPr lang="fr-FR" sz="2800" b="1" dirty="0" smtClean="0">
                <a:ln w="22225">
                  <a:solidFill>
                    <a:schemeClr val="accent2"/>
                  </a:solidFill>
                  <a:prstDash val="solid"/>
                </a:ln>
                <a:solidFill>
                  <a:srgbClr val="FFFF00"/>
                </a:solidFill>
                <a:latin typeface="Harlow Solid Italic" panose="04030604020F02020D02" pitchFamily="82" charset="0"/>
              </a:rPr>
              <a:t>Compostelle en </a:t>
            </a:r>
            <a:r>
              <a:rPr lang="fr-FR" sz="2800" b="1" dirty="0">
                <a:ln w="22225">
                  <a:solidFill>
                    <a:schemeClr val="accent2"/>
                  </a:solidFill>
                  <a:prstDash val="solid"/>
                </a:ln>
                <a:solidFill>
                  <a:srgbClr val="FFFF00"/>
                </a:solidFill>
                <a:latin typeface="Harlow Solid Italic" panose="04030604020F02020D02" pitchFamily="82" charset="0"/>
              </a:rPr>
              <a:t>Aveyron, au pied des Monts d'Aubrac à l'entrée des gorges du </a:t>
            </a:r>
            <a:r>
              <a:rPr lang="fr-FR" sz="2800" b="1" dirty="0" smtClean="0">
                <a:ln w="22225">
                  <a:solidFill>
                    <a:schemeClr val="accent2"/>
                  </a:solidFill>
                  <a:prstDash val="solid"/>
                </a:ln>
                <a:solidFill>
                  <a:srgbClr val="FFFF00"/>
                </a:solidFill>
                <a:latin typeface="Harlow Solid Italic" panose="04030604020F02020D02" pitchFamily="82" charset="0"/>
              </a:rPr>
              <a:t>Lot Véritable </a:t>
            </a:r>
            <a:r>
              <a:rPr lang="fr-FR" sz="2800" b="1" dirty="0">
                <a:ln w="22225">
                  <a:solidFill>
                    <a:schemeClr val="accent2"/>
                  </a:solidFill>
                  <a:prstDash val="solid"/>
                </a:ln>
                <a:solidFill>
                  <a:srgbClr val="FFFF00"/>
                </a:solidFill>
                <a:latin typeface="Harlow Solid Italic" panose="04030604020F02020D02" pitchFamily="82" charset="0"/>
              </a:rPr>
              <a:t>carte postale, ce bourg de 600 âmes, rendu illustre par la famille </a:t>
            </a:r>
            <a:r>
              <a:rPr lang="fr-FR" sz="2800" b="1" dirty="0" smtClean="0">
                <a:ln w="22225">
                  <a:solidFill>
                    <a:schemeClr val="accent2"/>
                  </a:solidFill>
                  <a:prstDash val="solid"/>
                </a:ln>
                <a:solidFill>
                  <a:srgbClr val="FFFF00"/>
                </a:solidFill>
                <a:latin typeface="Harlow Solid Italic" panose="04030604020F02020D02" pitchFamily="82" charset="0"/>
              </a:rPr>
              <a:t>d'Estaing</a:t>
            </a:r>
            <a:endParaRPr lang="fr-FR" sz="2800" b="1" dirty="0">
              <a:ln w="22225">
                <a:solidFill>
                  <a:schemeClr val="accent2"/>
                </a:solidFill>
                <a:prstDash val="solid"/>
              </a:ln>
              <a:solidFill>
                <a:srgbClr val="FFFF00"/>
              </a:solidFill>
              <a:latin typeface="Harlow Solid Italic" panose="04030604020F02020D02" pitchFamily="82" charset="0"/>
            </a:endParaRPr>
          </a:p>
        </p:txBody>
      </p:sp>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62643" y="238991"/>
            <a:ext cx="1359979" cy="1582016"/>
          </a:xfrm>
          <a:prstGeom prst="rect">
            <a:avLst/>
          </a:prstGeom>
        </p:spPr>
      </p:pic>
      <p:sp>
        <p:nvSpPr>
          <p:cNvPr id="7" name="Rectangle 6"/>
          <p:cNvSpPr/>
          <p:nvPr/>
        </p:nvSpPr>
        <p:spPr>
          <a:xfrm>
            <a:off x="2834463" y="6256252"/>
            <a:ext cx="5747279" cy="461665"/>
          </a:xfrm>
          <a:prstGeom prst="rect">
            <a:avLst/>
          </a:prstGeom>
          <a:noFill/>
        </p:spPr>
        <p:txBody>
          <a:bodyPr wrap="none" lIns="91440" tIns="45720" rIns="91440" bIns="45720">
            <a:spAutoFit/>
          </a:bodyPr>
          <a:lstStyle/>
          <a:p>
            <a:pPr algn="ctr"/>
            <a:r>
              <a:rPr lang="fr-FR" sz="2400" b="1" cap="none" spc="0" dirty="0" smtClean="0">
                <a:ln w="22225">
                  <a:solidFill>
                    <a:schemeClr val="accent2"/>
                  </a:solidFill>
                  <a:prstDash val="solid"/>
                </a:ln>
                <a:solidFill>
                  <a:schemeClr val="bg1"/>
                </a:solidFill>
                <a:effectLst/>
                <a:latin typeface="Harlow Solid Italic" panose="04030604020F02020D02" pitchFamily="82" charset="0"/>
              </a:rPr>
              <a:t>Escale dans ce magnifique village Avril 2022</a:t>
            </a:r>
            <a:endParaRPr lang="fr-FR" sz="2400" b="1" cap="none" spc="0" dirty="0">
              <a:ln w="22225">
                <a:solidFill>
                  <a:schemeClr val="accent2"/>
                </a:solidFill>
                <a:prstDash val="solid"/>
              </a:ln>
              <a:solidFill>
                <a:schemeClr val="bg1"/>
              </a:solidFill>
              <a:effectLst/>
              <a:latin typeface="Harlow Solid Italic" panose="04030604020F02020D02" pitchFamily="82" charset="0"/>
            </a:endParaRPr>
          </a:p>
        </p:txBody>
      </p:sp>
    </p:spTree>
    <p:extLst>
      <p:ext uri="{BB962C8B-B14F-4D97-AF65-F5344CB8AC3E}">
        <p14:creationId xmlns:p14="http://schemas.microsoft.com/office/powerpoint/2010/main" val="527141910"/>
      </p:ext>
    </p:extLst>
  </p:cSld>
  <p:clrMapOvr>
    <a:masterClrMapping/>
  </p:clrMapOvr>
  <mc:AlternateContent xmlns:mc="http://schemas.openxmlformats.org/markup-compatibility/2006" xmlns:p14="http://schemas.microsoft.com/office/powerpoint/2010/main">
    <mc:Choice Requires="p14">
      <p:transition spd="slow" p14:dur="2000" advTm="17000">
        <p:sndAc>
          <p:stSnd loop="1">
            <p:snd r:embed="rId2" name="pierre-bachelet-elle-est-dailleurs.wav"/>
          </p:stSnd>
        </p:sndAc>
      </p:transition>
    </mc:Choice>
    <mc:Fallback xmlns="">
      <p:transition spd="slow" advTm="17000">
        <p:sndAc>
          <p:stSnd loop="1">
            <p:snd r:embed="rId6" name="pierre-bachelet-elle-est-dailleurs.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3999" cy="6858000"/>
          </a:xfrm>
          <a:prstGeom prst="rect">
            <a:avLst/>
          </a:prstGeom>
        </p:spPr>
      </p:pic>
      <p:sp>
        <p:nvSpPr>
          <p:cNvPr id="2" name="Rectangle 1"/>
          <p:cNvSpPr/>
          <p:nvPr/>
        </p:nvSpPr>
        <p:spPr>
          <a:xfrm>
            <a:off x="408855" y="177193"/>
            <a:ext cx="8606843" cy="646331"/>
          </a:xfrm>
          <a:prstGeom prst="rect">
            <a:avLst/>
          </a:prstGeom>
        </p:spPr>
        <p:txBody>
          <a:bodyPr wrap="none">
            <a:spAutoFit/>
          </a:bodyPr>
          <a:lstStyle/>
          <a:p>
            <a:r>
              <a:rPr lang="fr-FR" sz="3600" b="1" dirty="0">
                <a:ln w="22225">
                  <a:solidFill>
                    <a:schemeClr val="accent2"/>
                  </a:solidFill>
                  <a:prstDash val="solid"/>
                </a:ln>
                <a:solidFill>
                  <a:srgbClr val="FFFF00"/>
                </a:solidFill>
                <a:latin typeface="Harlow Solid Italic" panose="04030604020F02020D02" pitchFamily="82" charset="0"/>
              </a:rPr>
              <a:t>Le château d'Estaing, </a:t>
            </a:r>
            <a:r>
              <a:rPr lang="fr-FR" sz="3600" b="1" dirty="0" smtClean="0">
                <a:ln w="22225">
                  <a:solidFill>
                    <a:schemeClr val="accent2"/>
                  </a:solidFill>
                  <a:prstDash val="solid"/>
                </a:ln>
                <a:solidFill>
                  <a:srgbClr val="FFFF00"/>
                </a:solidFill>
              </a:rPr>
              <a:t>XV</a:t>
            </a:r>
            <a:r>
              <a:rPr lang="fr-FR" sz="3600" b="1" baseline="30000" dirty="0" smtClean="0">
                <a:ln w="22225">
                  <a:solidFill>
                    <a:schemeClr val="accent2"/>
                  </a:solidFill>
                  <a:prstDash val="solid"/>
                </a:ln>
                <a:solidFill>
                  <a:srgbClr val="FFFF00"/>
                </a:solidFill>
                <a:latin typeface="Harlow Solid Italic" panose="04030604020F02020D02" pitchFamily="82" charset="0"/>
              </a:rPr>
              <a:t>e </a:t>
            </a:r>
            <a:r>
              <a:rPr lang="fr-FR" sz="3600" b="1" dirty="0" smtClean="0">
                <a:ln w="22225">
                  <a:solidFill>
                    <a:schemeClr val="accent2"/>
                  </a:solidFill>
                  <a:prstDash val="solid"/>
                </a:ln>
                <a:solidFill>
                  <a:srgbClr val="FFFF00"/>
                </a:solidFill>
                <a:latin typeface="Harlow Solid Italic" panose="04030604020F02020D02" pitchFamily="82" charset="0"/>
              </a:rPr>
              <a:t>, </a:t>
            </a:r>
            <a:r>
              <a:rPr lang="fr-FR" sz="3600" b="1" dirty="0" smtClean="0">
                <a:ln w="22225">
                  <a:solidFill>
                    <a:schemeClr val="accent2"/>
                  </a:solidFill>
                  <a:prstDash val="solid"/>
                </a:ln>
                <a:solidFill>
                  <a:srgbClr val="FFFF00"/>
                </a:solidFill>
              </a:rPr>
              <a:t>XVI</a:t>
            </a:r>
            <a:r>
              <a:rPr lang="fr-FR" sz="3600" b="1" baseline="30000" dirty="0" smtClean="0">
                <a:ln w="22225">
                  <a:solidFill>
                    <a:schemeClr val="accent2"/>
                  </a:solidFill>
                  <a:prstDash val="solid"/>
                </a:ln>
                <a:solidFill>
                  <a:srgbClr val="FFFF00"/>
                </a:solidFill>
                <a:latin typeface="Harlow Solid Italic" panose="04030604020F02020D02" pitchFamily="82" charset="0"/>
              </a:rPr>
              <a:t>e</a:t>
            </a:r>
            <a:r>
              <a:rPr lang="fr-FR" sz="3600" b="1" dirty="0" smtClean="0">
                <a:ln w="22225">
                  <a:solidFill>
                    <a:schemeClr val="accent2"/>
                  </a:solidFill>
                  <a:prstDash val="solid"/>
                </a:ln>
                <a:solidFill>
                  <a:srgbClr val="FFFF00"/>
                </a:solidFill>
                <a:latin typeface="Harlow Solid Italic" panose="04030604020F02020D02" pitchFamily="82" charset="0"/>
              </a:rPr>
              <a:t> et </a:t>
            </a:r>
            <a:r>
              <a:rPr lang="fr-FR" sz="3600" b="1" dirty="0" smtClean="0">
                <a:ln w="22225">
                  <a:solidFill>
                    <a:schemeClr val="accent2"/>
                  </a:solidFill>
                  <a:prstDash val="solid"/>
                </a:ln>
                <a:solidFill>
                  <a:srgbClr val="FFFF00"/>
                </a:solidFill>
              </a:rPr>
              <a:t>XVII</a:t>
            </a:r>
            <a:r>
              <a:rPr lang="fr-FR" sz="3600" b="1" baseline="30000" dirty="0" smtClean="0">
                <a:ln w="22225">
                  <a:solidFill>
                    <a:schemeClr val="accent2"/>
                  </a:solidFill>
                  <a:prstDash val="solid"/>
                </a:ln>
                <a:solidFill>
                  <a:srgbClr val="FFFF00"/>
                </a:solidFill>
                <a:latin typeface="Harlow Solid Italic" panose="04030604020F02020D02" pitchFamily="82" charset="0"/>
              </a:rPr>
              <a:t>e</a:t>
            </a:r>
            <a:r>
              <a:rPr lang="fr-FR" sz="3600" b="1" dirty="0" smtClean="0">
                <a:ln w="22225">
                  <a:solidFill>
                    <a:schemeClr val="accent2"/>
                  </a:solidFill>
                  <a:prstDash val="solid"/>
                </a:ln>
                <a:solidFill>
                  <a:srgbClr val="FFFF00"/>
                </a:solidFill>
                <a:latin typeface="Harlow Solid Italic" panose="04030604020F02020D02" pitchFamily="82" charset="0"/>
              </a:rPr>
              <a:t> siècle</a:t>
            </a:r>
            <a:endParaRPr lang="fr-FR" sz="3600" b="1" dirty="0">
              <a:ln w="22225">
                <a:solidFill>
                  <a:schemeClr val="accent2"/>
                </a:solidFill>
                <a:prstDash val="solid"/>
              </a:ln>
              <a:solidFill>
                <a:srgbClr val="FFFF00"/>
              </a:solidFill>
              <a:latin typeface="Harlow Solid Italic" panose="04030604020F02020D02" pitchFamily="82" charset="0"/>
            </a:endParaRPr>
          </a:p>
        </p:txBody>
      </p:sp>
      <p:sp>
        <p:nvSpPr>
          <p:cNvPr id="5" name="Rectangle 4"/>
          <p:cNvSpPr/>
          <p:nvPr/>
        </p:nvSpPr>
        <p:spPr>
          <a:xfrm>
            <a:off x="152252" y="5260327"/>
            <a:ext cx="8863446" cy="1384995"/>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un  riche patrimoine historique l</a:t>
            </a:r>
            <a:r>
              <a:rPr lang="fr-FR" sz="2800" b="1" dirty="0" smtClean="0">
                <a:ln w="22225">
                  <a:solidFill>
                    <a:schemeClr val="accent2"/>
                  </a:solidFill>
                  <a:prstDash val="solid"/>
                </a:ln>
                <a:solidFill>
                  <a:srgbClr val="FFFF00"/>
                </a:solidFill>
                <a:latin typeface="Harlow Solid Italic" panose="04030604020F02020D02" pitchFamily="82" charset="0"/>
              </a:rPr>
              <a:t>e </a:t>
            </a:r>
            <a:r>
              <a:rPr lang="fr-FR" sz="2800" b="1" dirty="0">
                <a:ln w="22225">
                  <a:solidFill>
                    <a:schemeClr val="accent2"/>
                  </a:solidFill>
                  <a:prstDash val="solid"/>
                </a:ln>
                <a:solidFill>
                  <a:srgbClr val="FFFF00"/>
                </a:solidFill>
                <a:latin typeface="Harlow Solid Italic" panose="04030604020F02020D02" pitchFamily="82" charset="0"/>
              </a:rPr>
              <a:t>pont gothique du </a:t>
            </a:r>
            <a:r>
              <a:rPr lang="fr-FR" sz="2800" b="1" dirty="0">
                <a:ln w="22225">
                  <a:solidFill>
                    <a:schemeClr val="accent2"/>
                  </a:solidFill>
                  <a:prstDash val="solid"/>
                </a:ln>
                <a:solidFill>
                  <a:srgbClr val="FFFF00"/>
                </a:solidFill>
              </a:rPr>
              <a:t>XVI</a:t>
            </a:r>
            <a:r>
              <a:rPr lang="fr-FR" sz="2800" b="1" dirty="0">
                <a:ln w="22225">
                  <a:solidFill>
                    <a:schemeClr val="accent2"/>
                  </a:solidFill>
                  <a:prstDash val="solid"/>
                </a:ln>
                <a:solidFill>
                  <a:srgbClr val="FFFF00"/>
                </a:solidFill>
                <a:latin typeface="Harlow Solid Italic" panose="04030604020F02020D02" pitchFamily="82" charset="0"/>
              </a:rPr>
              <a:t>ème siècle </a:t>
            </a:r>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le château, la mairie et l'église, classés à l'inventaire des monuments historiques témoignent de son riche passé. </a:t>
            </a:r>
          </a:p>
        </p:txBody>
      </p:sp>
    </p:spTree>
    <p:extLst>
      <p:ext uri="{BB962C8B-B14F-4D97-AF65-F5344CB8AC3E}">
        <p14:creationId xmlns:p14="http://schemas.microsoft.com/office/powerpoint/2010/main" val="2726595555"/>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5433" r="4233"/>
          <a:stretch/>
        </p:blipFill>
        <p:spPr>
          <a:xfrm>
            <a:off x="-93517" y="-2"/>
            <a:ext cx="9331036" cy="6858002"/>
          </a:xfrm>
          <a:prstGeom prst="rect">
            <a:avLst/>
          </a:prstGeom>
        </p:spPr>
      </p:pic>
      <p:sp>
        <p:nvSpPr>
          <p:cNvPr id="5" name="Rectangle 4"/>
          <p:cNvSpPr/>
          <p:nvPr/>
        </p:nvSpPr>
        <p:spPr>
          <a:xfrm>
            <a:off x="12357" y="4180344"/>
            <a:ext cx="5850082" cy="2677656"/>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L'ancien président de la République s'est implanté dans le Rouergue en 2005 avec le rachat du château du village d'Estaing. Signe de la fin de sa carrière politique, et d'un retour sur la terre de ses ancêtres originaires des environs.</a:t>
            </a:r>
          </a:p>
        </p:txBody>
      </p:sp>
    </p:spTree>
    <p:extLst>
      <p:ext uri="{BB962C8B-B14F-4D97-AF65-F5344CB8AC3E}">
        <p14:creationId xmlns:p14="http://schemas.microsoft.com/office/powerpoint/2010/main" val="3595197609"/>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812" y="0"/>
            <a:ext cx="9333812" cy="6858000"/>
          </a:xfrm>
          <a:prstGeom prst="rect">
            <a:avLst/>
          </a:prstGeom>
        </p:spPr>
      </p:pic>
      <p:sp>
        <p:nvSpPr>
          <p:cNvPr id="4" name="Rectangle 3"/>
          <p:cNvSpPr/>
          <p:nvPr/>
        </p:nvSpPr>
        <p:spPr>
          <a:xfrm>
            <a:off x="1757131" y="565303"/>
            <a:ext cx="6140976"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Le château et le pont gothique sur le Lot.</a:t>
            </a:r>
          </a:p>
        </p:txBody>
      </p:sp>
      <p:sp>
        <p:nvSpPr>
          <p:cNvPr id="3" name="Rectangle 2"/>
          <p:cNvSpPr/>
          <p:nvPr/>
        </p:nvSpPr>
        <p:spPr>
          <a:xfrm>
            <a:off x="-10391" y="4512438"/>
            <a:ext cx="9333812" cy="2677656"/>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a:t>
            </a:r>
            <a:r>
              <a:rPr lang="fr-FR" sz="2800" b="1" i="1" dirty="0">
                <a:ln w="22225">
                  <a:solidFill>
                    <a:schemeClr val="accent2"/>
                  </a:solidFill>
                  <a:prstDash val="solid"/>
                </a:ln>
                <a:solidFill>
                  <a:srgbClr val="FFFF00"/>
                </a:solidFill>
                <a:latin typeface="Harlow Solid Italic" panose="04030604020F02020D02" pitchFamily="82" charset="0"/>
              </a:rPr>
              <a:t>Je suis sûr que la postérité ne gardera aucune </a:t>
            </a:r>
            <a:r>
              <a:rPr lang="fr-FR" sz="2800" b="1" i="1" dirty="0" smtClean="0">
                <a:ln w="22225">
                  <a:solidFill>
                    <a:schemeClr val="accent2"/>
                  </a:solidFill>
                  <a:prstDash val="solid"/>
                </a:ln>
                <a:solidFill>
                  <a:srgbClr val="FFFF00"/>
                </a:solidFill>
                <a:latin typeface="Harlow Solid Italic" panose="04030604020F02020D02" pitchFamily="82" charset="0"/>
              </a:rPr>
              <a:t>‘’ image et trace </a:t>
            </a:r>
            <a:r>
              <a:rPr lang="fr-FR" sz="2800" b="1" i="1" dirty="0">
                <a:ln w="22225">
                  <a:solidFill>
                    <a:schemeClr val="accent2"/>
                  </a:solidFill>
                  <a:prstDash val="solid"/>
                </a:ln>
                <a:solidFill>
                  <a:srgbClr val="FFFF00"/>
                </a:solidFill>
                <a:latin typeface="Harlow Solid Italic" panose="04030604020F02020D02" pitchFamily="82" charset="0"/>
              </a:rPr>
              <a:t>de moi </a:t>
            </a:r>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déclarait Valéry Giscard d'Estaing </a:t>
            </a:r>
            <a:r>
              <a:rPr lang="fr-FR" sz="2800" b="1" dirty="0" smtClean="0">
                <a:ln w="22225">
                  <a:solidFill>
                    <a:schemeClr val="accent2"/>
                  </a:solidFill>
                  <a:prstDash val="solid"/>
                </a:ln>
                <a:solidFill>
                  <a:srgbClr val="FFFF00"/>
                </a:solidFill>
                <a:latin typeface="Harlow Solid Italic" panose="04030604020F02020D02" pitchFamily="82" charset="0"/>
              </a:rPr>
              <a:t>en </a:t>
            </a:r>
            <a:r>
              <a:rPr lang="fr-FR" sz="2800" b="1" dirty="0">
                <a:ln w="22225">
                  <a:solidFill>
                    <a:schemeClr val="accent2"/>
                  </a:solidFill>
                  <a:prstDash val="solid"/>
                </a:ln>
                <a:solidFill>
                  <a:srgbClr val="FFFF00"/>
                </a:solidFill>
                <a:latin typeface="Harlow Solid Italic" panose="04030604020F02020D02" pitchFamily="82" charset="0"/>
              </a:rPr>
              <a:t>1975.  </a:t>
            </a:r>
            <a:br>
              <a:rPr lang="fr-FR" sz="2800" b="1" dirty="0">
                <a:ln w="22225">
                  <a:solidFill>
                    <a:schemeClr val="accent2"/>
                  </a:solidFill>
                  <a:prstDash val="solid"/>
                </a:ln>
                <a:solidFill>
                  <a:srgbClr val="FFFF00"/>
                </a:solidFill>
                <a:latin typeface="Harlow Solid Italic" panose="04030604020F02020D02" pitchFamily="82" charset="0"/>
              </a:rPr>
            </a:br>
            <a:r>
              <a:rPr lang="fr-FR" sz="2800" b="1" dirty="0">
                <a:ln w="22225">
                  <a:solidFill>
                    <a:schemeClr val="accent2"/>
                  </a:solidFill>
                  <a:prstDash val="solid"/>
                </a:ln>
                <a:solidFill>
                  <a:srgbClr val="FFFF00"/>
                </a:solidFill>
                <a:latin typeface="Harlow Solid Italic" panose="04030604020F02020D02" pitchFamily="82" charset="0"/>
              </a:rPr>
              <a:t>Pourtant, en Aveyron, le village d'Estaing aura son image marquée à jamais par celle du vingtième président de </a:t>
            </a:r>
            <a:r>
              <a:rPr lang="fr-FR" sz="2800" b="1" dirty="0" smtClean="0">
                <a:ln w="22225">
                  <a:solidFill>
                    <a:schemeClr val="accent2"/>
                  </a:solidFill>
                  <a:prstDash val="solid"/>
                </a:ln>
                <a:solidFill>
                  <a:srgbClr val="FFFF00"/>
                </a:solidFill>
                <a:latin typeface="Harlow Solid Italic" panose="04030604020F02020D02" pitchFamily="82" charset="0"/>
              </a:rPr>
              <a:t>la </a:t>
            </a:r>
          </a:p>
          <a:p>
            <a:r>
              <a:rPr lang="fr-FR" sz="2800" b="1" dirty="0">
                <a:ln w="22225">
                  <a:solidFill>
                    <a:schemeClr val="accent2"/>
                  </a:solidFill>
                  <a:prstDash val="solid"/>
                </a:ln>
                <a:solidFill>
                  <a:srgbClr val="FFFF00"/>
                </a:solidFill>
                <a:latin typeface="Harlow Solid Italic" panose="04030604020F02020D02" pitchFamily="82" charset="0"/>
              </a:rPr>
              <a:t> </a:t>
            </a:r>
            <a:r>
              <a:rPr lang="fr-FR" sz="2800" b="1" dirty="0" smtClean="0">
                <a:ln w="22225">
                  <a:solidFill>
                    <a:schemeClr val="accent2"/>
                  </a:solidFill>
                  <a:prstDash val="solid"/>
                </a:ln>
                <a:solidFill>
                  <a:srgbClr val="FFFF00"/>
                </a:solidFill>
                <a:latin typeface="Harlow Solid Italic" panose="04030604020F02020D02" pitchFamily="82" charset="0"/>
              </a:rPr>
              <a:t>                        République </a:t>
            </a:r>
            <a:r>
              <a:rPr lang="fr-FR" sz="2800" b="1" dirty="0">
                <a:ln w="22225">
                  <a:solidFill>
                    <a:schemeClr val="accent2"/>
                  </a:solidFill>
                  <a:prstDash val="solid"/>
                </a:ln>
                <a:solidFill>
                  <a:srgbClr val="FFFF00"/>
                </a:solidFill>
                <a:latin typeface="Harlow Solid Italic" panose="04030604020F02020D02" pitchFamily="82" charset="0"/>
              </a:rPr>
              <a:t>française. </a:t>
            </a:r>
            <a:br>
              <a:rPr lang="fr-FR" sz="2800" b="1" dirty="0">
                <a:ln w="22225">
                  <a:solidFill>
                    <a:schemeClr val="accent2"/>
                  </a:solidFill>
                  <a:prstDash val="solid"/>
                </a:ln>
                <a:solidFill>
                  <a:srgbClr val="FFFF00"/>
                </a:solidFill>
                <a:latin typeface="Harlow Solid Italic" panose="04030604020F02020D02" pitchFamily="82" charset="0"/>
              </a:rPr>
            </a:b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2537091891"/>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 y="0"/>
            <a:ext cx="9143998" cy="6858000"/>
          </a:xfrm>
          <a:prstGeom prst="rect">
            <a:avLst/>
          </a:prstGeom>
        </p:spPr>
      </p:pic>
      <p:sp>
        <p:nvSpPr>
          <p:cNvPr id="2" name="Rectangle 1"/>
          <p:cNvSpPr/>
          <p:nvPr/>
        </p:nvSpPr>
        <p:spPr>
          <a:xfrm>
            <a:off x="150669" y="4744595"/>
            <a:ext cx="8842664" cy="1815882"/>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le </a:t>
            </a:r>
            <a:r>
              <a:rPr lang="fr-FR" sz="2800" b="1" dirty="0">
                <a:ln w="22225">
                  <a:solidFill>
                    <a:schemeClr val="accent2"/>
                  </a:solidFill>
                  <a:prstDash val="solid"/>
                </a:ln>
                <a:solidFill>
                  <a:srgbClr val="FFFF00"/>
                </a:solidFill>
                <a:latin typeface="Harlow Solid Italic" panose="04030604020F02020D02" pitchFamily="82" charset="0"/>
              </a:rPr>
              <a:t>village s’organise autour du Château, racheté en 2005 par la </a:t>
            </a:r>
            <a:r>
              <a:rPr lang="fr-FR" sz="2800" b="1" dirty="0">
                <a:ln w="22225">
                  <a:solidFill>
                    <a:schemeClr val="accent2"/>
                  </a:solidFill>
                  <a:prstDash val="solid"/>
                </a:ln>
                <a:solidFill>
                  <a:srgbClr val="FFFF00"/>
                </a:solidFill>
              </a:rPr>
              <a:t>SCI</a:t>
            </a:r>
            <a:r>
              <a:rPr lang="fr-FR" sz="2800" b="1" dirty="0">
                <a:ln w="22225">
                  <a:solidFill>
                    <a:schemeClr val="accent2"/>
                  </a:solidFill>
                  <a:prstDash val="solid"/>
                </a:ln>
                <a:solidFill>
                  <a:srgbClr val="FFFF00"/>
                </a:solidFill>
                <a:latin typeface="Harlow Solid Italic" panose="04030604020F02020D02" pitchFamily="82" charset="0"/>
              </a:rPr>
              <a:t> du Château </a:t>
            </a:r>
            <a:r>
              <a:rPr lang="fr-FR" sz="2800" b="1" dirty="0" smtClean="0">
                <a:ln w="22225">
                  <a:solidFill>
                    <a:schemeClr val="accent2"/>
                  </a:solidFill>
                  <a:prstDash val="solid"/>
                </a:ln>
                <a:solidFill>
                  <a:srgbClr val="FFFF00"/>
                </a:solidFill>
                <a:latin typeface="Harlow Solid Italic" panose="04030604020F02020D02" pitchFamily="82" charset="0"/>
              </a:rPr>
              <a:t>d'Estaing, composée </a:t>
            </a:r>
            <a:r>
              <a:rPr lang="fr-FR" sz="2800" b="1" dirty="0">
                <a:ln w="22225">
                  <a:solidFill>
                    <a:schemeClr val="accent2"/>
                  </a:solidFill>
                  <a:prstDash val="solid"/>
                </a:ln>
                <a:solidFill>
                  <a:srgbClr val="FFFF00"/>
                </a:solidFill>
                <a:latin typeface="Harlow Solid Italic" panose="04030604020F02020D02" pitchFamily="82" charset="0"/>
              </a:rPr>
              <a:t>notamment de Valéry Giscard d'Estaing (Président de la République de 1974 à</a:t>
            </a:r>
            <a:br>
              <a:rPr lang="fr-FR" sz="2800" b="1" dirty="0">
                <a:ln w="22225">
                  <a:solidFill>
                    <a:schemeClr val="accent2"/>
                  </a:solidFill>
                  <a:prstDash val="solid"/>
                </a:ln>
                <a:solidFill>
                  <a:srgbClr val="FFFF00"/>
                </a:solidFill>
                <a:latin typeface="Harlow Solid Italic" panose="04030604020F02020D02" pitchFamily="82" charset="0"/>
              </a:rPr>
            </a:br>
            <a:r>
              <a:rPr lang="fr-FR" sz="2800" b="1" dirty="0">
                <a:ln w="22225">
                  <a:solidFill>
                    <a:schemeClr val="accent2"/>
                  </a:solidFill>
                  <a:prstDash val="solid"/>
                </a:ln>
                <a:solidFill>
                  <a:srgbClr val="FFFF00"/>
                </a:solidFill>
                <a:latin typeface="Harlow Solid Italic" panose="04030604020F02020D02" pitchFamily="82" charset="0"/>
              </a:rPr>
              <a:t>1981) et propriété de sa fondation depuis 2012. </a:t>
            </a:r>
          </a:p>
        </p:txBody>
      </p:sp>
    </p:spTree>
    <p:extLst>
      <p:ext uri="{BB962C8B-B14F-4D97-AF65-F5344CB8AC3E}">
        <p14:creationId xmlns:p14="http://schemas.microsoft.com/office/powerpoint/2010/main" val="2250154322"/>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3999" cy="6858000"/>
          </a:xfrm>
          <a:prstGeom prst="rect">
            <a:avLst/>
          </a:prstGeom>
        </p:spPr>
      </p:pic>
    </p:spTree>
    <p:extLst>
      <p:ext uri="{BB962C8B-B14F-4D97-AF65-F5344CB8AC3E}">
        <p14:creationId xmlns:p14="http://schemas.microsoft.com/office/powerpoint/2010/main" val="4085797611"/>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2" name="Rectangle 1"/>
          <p:cNvSpPr/>
          <p:nvPr/>
        </p:nvSpPr>
        <p:spPr>
          <a:xfrm>
            <a:off x="2814029" y="5999293"/>
            <a:ext cx="3195105" cy="523220"/>
          </a:xfrm>
          <a:prstGeom prst="rect">
            <a:avLst/>
          </a:prstGeom>
          <a:noFill/>
        </p:spPr>
        <p:txBody>
          <a:bodyPr wrap="none" lIns="91440" tIns="45720" rIns="91440" bIns="45720">
            <a:spAutoFit/>
          </a:bodyPr>
          <a:lstStyle/>
          <a:p>
            <a:pPr algn="ctr"/>
            <a:r>
              <a:rPr lang="fr-FR" sz="2800" b="1" cap="none" spc="0" dirty="0" smtClean="0">
                <a:ln w="22225">
                  <a:solidFill>
                    <a:schemeClr val="accent2"/>
                  </a:solidFill>
                  <a:prstDash val="solid"/>
                </a:ln>
                <a:solidFill>
                  <a:srgbClr val="66FF33"/>
                </a:solidFill>
                <a:effectLst/>
                <a:latin typeface="Harlow Solid Italic" panose="04030604020F02020D02" pitchFamily="82" charset="0"/>
              </a:rPr>
              <a:t>Monument aux morts</a:t>
            </a:r>
            <a:endParaRPr lang="fr-FR" sz="2800" b="1" cap="none" spc="0" dirty="0">
              <a:ln w="22225">
                <a:solidFill>
                  <a:schemeClr val="accent2"/>
                </a:solidFill>
                <a:prstDash val="solid"/>
              </a:ln>
              <a:solidFill>
                <a:srgbClr val="66FF33"/>
              </a:solidFill>
              <a:effectLst/>
              <a:latin typeface="Harlow Solid Italic" panose="04030604020F02020D02" pitchFamily="82" charset="0"/>
            </a:endParaRPr>
          </a:p>
        </p:txBody>
      </p:sp>
    </p:spTree>
    <p:extLst>
      <p:ext uri="{BB962C8B-B14F-4D97-AF65-F5344CB8AC3E}">
        <p14:creationId xmlns:p14="http://schemas.microsoft.com/office/powerpoint/2010/main" val="3752156812"/>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227127" cy="6858000"/>
          </a:xfrm>
          <a:prstGeom prst="rect">
            <a:avLst/>
          </a:prstGeom>
        </p:spPr>
      </p:pic>
      <p:sp>
        <p:nvSpPr>
          <p:cNvPr id="4" name="Rectangle 3"/>
          <p:cNvSpPr/>
          <p:nvPr/>
        </p:nvSpPr>
        <p:spPr>
          <a:xfrm>
            <a:off x="1670233" y="5778987"/>
            <a:ext cx="4802918" cy="523220"/>
          </a:xfrm>
          <a:prstGeom prst="rect">
            <a:avLst/>
          </a:prstGeom>
        </p:spPr>
        <p:txBody>
          <a:bodyPr wrap="none">
            <a:spAutoFit/>
          </a:bodyPr>
          <a:lstStyle/>
          <a:p>
            <a:r>
              <a:rPr lang="fr-FR" sz="2800" dirty="0">
                <a:solidFill>
                  <a:srgbClr val="66FF33"/>
                </a:solidFill>
                <a:latin typeface="Harlow Solid Italic" panose="04030604020F02020D02" pitchFamily="82" charset="0"/>
              </a:rPr>
              <a:t>Statue de la Vierge </a:t>
            </a:r>
            <a:r>
              <a:rPr lang="fr-FR" sz="2800" dirty="0" smtClean="0">
                <a:solidFill>
                  <a:srgbClr val="66FF33"/>
                </a:solidFill>
                <a:latin typeface="Harlow Solid Italic" panose="04030604020F02020D02" pitchFamily="82" charset="0"/>
              </a:rPr>
              <a:t>et </a:t>
            </a:r>
            <a:r>
              <a:rPr lang="fr-FR" sz="2800" dirty="0">
                <a:solidFill>
                  <a:srgbClr val="66FF33"/>
                </a:solidFill>
                <a:latin typeface="Harlow Solid Italic" panose="04030604020F02020D02" pitchFamily="82" charset="0"/>
              </a:rPr>
              <a:t>l'Enfant.</a:t>
            </a:r>
          </a:p>
        </p:txBody>
      </p:sp>
    </p:spTree>
    <p:extLst>
      <p:ext uri="{BB962C8B-B14F-4D97-AF65-F5344CB8AC3E}">
        <p14:creationId xmlns:p14="http://schemas.microsoft.com/office/powerpoint/2010/main" val="2655965721"/>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3999" cy="6858000"/>
          </a:xfrm>
          <a:prstGeom prst="rect">
            <a:avLst/>
          </a:prstGeom>
        </p:spPr>
      </p:pic>
      <p:sp>
        <p:nvSpPr>
          <p:cNvPr id="2" name="Rectangle 1"/>
          <p:cNvSpPr/>
          <p:nvPr/>
        </p:nvSpPr>
        <p:spPr>
          <a:xfrm>
            <a:off x="2997523" y="5305290"/>
            <a:ext cx="3855544" cy="523220"/>
          </a:xfrm>
          <a:prstGeom prst="rect">
            <a:avLst/>
          </a:prstGeom>
          <a:noFill/>
        </p:spPr>
        <p:txBody>
          <a:bodyPr wrap="none" lIns="91440" tIns="45720" rIns="91440" bIns="45720">
            <a:spAutoFit/>
          </a:bodyPr>
          <a:lstStyle/>
          <a:p>
            <a:pPr algn="ctr"/>
            <a:r>
              <a:rPr lang="fr-FR" sz="2800" b="1" cap="none" spc="0" dirty="0" smtClean="0">
                <a:ln w="22225">
                  <a:solidFill>
                    <a:schemeClr val="accent2"/>
                  </a:solidFill>
                  <a:prstDash val="solid"/>
                </a:ln>
                <a:solidFill>
                  <a:schemeClr val="accent2">
                    <a:lumMod val="40000"/>
                    <a:lumOff val="60000"/>
                  </a:schemeClr>
                </a:solidFill>
                <a:effectLst/>
                <a:latin typeface="Harlow Solid Italic" panose="04030604020F02020D02" pitchFamily="82" charset="0"/>
              </a:rPr>
              <a:t>Quelques ruelles du village</a:t>
            </a:r>
            <a:endParaRPr lang="fr-FR" sz="2800" b="1" cap="none" spc="0" dirty="0">
              <a:ln w="22225">
                <a:solidFill>
                  <a:schemeClr val="accent2"/>
                </a:solidFill>
                <a:prstDash val="solid"/>
              </a:ln>
              <a:solidFill>
                <a:schemeClr val="accent2">
                  <a:lumMod val="40000"/>
                  <a:lumOff val="60000"/>
                </a:schemeClr>
              </a:solidFill>
              <a:effectLst/>
              <a:latin typeface="Harlow Solid Italic" panose="04030604020F02020D02" pitchFamily="82" charset="0"/>
            </a:endParaRPr>
          </a:p>
        </p:txBody>
      </p:sp>
    </p:spTree>
    <p:extLst>
      <p:ext uri="{BB962C8B-B14F-4D97-AF65-F5344CB8AC3E}">
        <p14:creationId xmlns:p14="http://schemas.microsoft.com/office/powerpoint/2010/main" val="148457544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43116" y="0"/>
            <a:ext cx="4600885" cy="6858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481081" cy="6858000"/>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81081" y="-32084"/>
            <a:ext cx="4662919" cy="6814084"/>
          </a:xfrm>
          <a:prstGeom prst="rect">
            <a:avLst/>
          </a:prstGeom>
        </p:spPr>
      </p:pic>
    </p:spTree>
    <p:extLst>
      <p:ext uri="{BB962C8B-B14F-4D97-AF65-F5344CB8AC3E}">
        <p14:creationId xmlns:p14="http://schemas.microsoft.com/office/powerpoint/2010/main" val="296741160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3999" cy="6858000"/>
          </a:xfrm>
          <a:prstGeom prst="rect">
            <a:avLst/>
          </a:prstGeom>
        </p:spPr>
      </p:pic>
    </p:spTree>
    <p:extLst>
      <p:ext uri="{BB962C8B-B14F-4D97-AF65-F5344CB8AC3E}">
        <p14:creationId xmlns:p14="http://schemas.microsoft.com/office/powerpoint/2010/main" val="4284386908"/>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
            <a:ext cx="4662917" cy="6868391"/>
          </a:xfrm>
          <a:prstGeom prst="rect">
            <a:avLst/>
          </a:prstGeom>
        </p:spPr>
      </p:pic>
      <p:sp>
        <p:nvSpPr>
          <p:cNvPr id="5" name="Rectangle 4"/>
          <p:cNvSpPr/>
          <p:nvPr/>
        </p:nvSpPr>
        <p:spPr>
          <a:xfrm>
            <a:off x="722060" y="208587"/>
            <a:ext cx="3908442" cy="646331"/>
          </a:xfrm>
          <a:prstGeom prst="rect">
            <a:avLst/>
          </a:prstGeom>
        </p:spPr>
        <p:txBody>
          <a:bodyPr wrap="none">
            <a:spAutoFit/>
          </a:bodyPr>
          <a:lstStyle/>
          <a:p>
            <a:r>
              <a:rPr lang="fr-FR" sz="3600" b="1" dirty="0">
                <a:ln w="22225">
                  <a:solidFill>
                    <a:schemeClr val="accent2"/>
                  </a:solidFill>
                  <a:prstDash val="solid"/>
                </a:ln>
                <a:solidFill>
                  <a:srgbClr val="66FF33"/>
                </a:solidFill>
                <a:latin typeface="Harlow Solid Italic" panose="04030604020F02020D02" pitchFamily="82" charset="0"/>
              </a:rPr>
              <a:t>La </a:t>
            </a:r>
            <a:r>
              <a:rPr lang="fr-FR" sz="3600" b="1" dirty="0" smtClean="0">
                <a:ln w="22225">
                  <a:solidFill>
                    <a:schemeClr val="accent2"/>
                  </a:solidFill>
                  <a:prstDash val="solid"/>
                </a:ln>
                <a:solidFill>
                  <a:srgbClr val="66FF33"/>
                </a:solidFill>
                <a:latin typeface="Harlow Solid Italic" panose="04030604020F02020D02" pitchFamily="82" charset="0"/>
              </a:rPr>
              <a:t>mairie d’Estaing</a:t>
            </a:r>
            <a:endParaRPr lang="fr-FR" sz="3600" b="1" dirty="0">
              <a:ln w="22225">
                <a:solidFill>
                  <a:schemeClr val="accent2"/>
                </a:solidFill>
                <a:prstDash val="solid"/>
              </a:ln>
              <a:solidFill>
                <a:srgbClr val="66FF33"/>
              </a:solidFill>
              <a:latin typeface="Harlow Solid Italic" panose="04030604020F02020D02" pitchFamily="82" charset="0"/>
            </a:endParaRPr>
          </a:p>
        </p:txBody>
      </p:sp>
      <p:pic>
        <p:nvPicPr>
          <p:cNvPr id="7" name="Image 6"/>
          <p:cNvPicPr>
            <a:picLocks noChangeAspect="1"/>
          </p:cNvPicPr>
          <p:nvPr/>
        </p:nvPicPr>
        <p:blipFill rotWithShape="1">
          <a:blip r:embed="rId3" cstate="print">
            <a:extLst>
              <a:ext uri="{28A0092B-C50C-407E-A947-70E740481C1C}">
                <a14:useLocalDpi xmlns:a14="http://schemas.microsoft.com/office/drawing/2010/main" val="0"/>
              </a:ext>
            </a:extLst>
          </a:blip>
          <a:srcRect l="37778" r="13216"/>
          <a:stretch/>
        </p:blipFill>
        <p:spPr>
          <a:xfrm>
            <a:off x="4662919" y="0"/>
            <a:ext cx="4481081" cy="6858000"/>
          </a:xfrm>
          <a:prstGeom prst="rect">
            <a:avLst/>
          </a:prstGeom>
        </p:spPr>
      </p:pic>
      <p:sp>
        <p:nvSpPr>
          <p:cNvPr id="9" name="Rectangle 8"/>
          <p:cNvSpPr/>
          <p:nvPr/>
        </p:nvSpPr>
        <p:spPr>
          <a:xfrm>
            <a:off x="4900346" y="5502717"/>
            <a:ext cx="4006225" cy="523220"/>
          </a:xfrm>
          <a:prstGeom prst="rect">
            <a:avLst/>
          </a:prstGeom>
          <a:noFill/>
        </p:spPr>
        <p:txBody>
          <a:bodyPr wrap="none" lIns="91440" tIns="45720" rIns="91440" bIns="45720">
            <a:spAutoFit/>
          </a:bodyPr>
          <a:lstStyle/>
          <a:p>
            <a:pPr algn="ctr"/>
            <a:r>
              <a:rPr lang="fr-FR" sz="2800" b="1" cap="none" spc="0" dirty="0" smtClean="0">
                <a:ln w="22225">
                  <a:solidFill>
                    <a:schemeClr val="accent2"/>
                  </a:solidFill>
                  <a:prstDash val="solid"/>
                </a:ln>
                <a:solidFill>
                  <a:srgbClr val="66FF33"/>
                </a:solidFill>
                <a:effectLst/>
                <a:latin typeface="Harlow Solid Italic" panose="04030604020F02020D02" pitchFamily="82" charset="0"/>
              </a:rPr>
              <a:t>La mairie sous surveillance</a:t>
            </a:r>
            <a:endParaRPr lang="fr-FR" sz="2800" b="1" cap="none" spc="0" dirty="0">
              <a:ln w="22225">
                <a:solidFill>
                  <a:schemeClr val="accent2"/>
                </a:solidFill>
                <a:prstDash val="solid"/>
              </a:ln>
              <a:solidFill>
                <a:srgbClr val="66FF33"/>
              </a:solidFill>
              <a:effectLst/>
              <a:latin typeface="Harlow Solid Italic" panose="04030604020F02020D02" pitchFamily="82" charset="0"/>
            </a:endParaRPr>
          </a:p>
        </p:txBody>
      </p:sp>
    </p:spTree>
    <p:extLst>
      <p:ext uri="{BB962C8B-B14F-4D97-AF65-F5344CB8AC3E}">
        <p14:creationId xmlns:p14="http://schemas.microsoft.com/office/powerpoint/2010/main" val="128366843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b="2576"/>
          <a:stretch/>
        </p:blipFill>
        <p:spPr>
          <a:xfrm>
            <a:off x="0" y="0"/>
            <a:ext cx="9144000" cy="6864109"/>
          </a:xfrm>
          <a:prstGeom prst="rect">
            <a:avLst/>
          </a:prstGeom>
        </p:spPr>
      </p:pic>
    </p:spTree>
    <p:extLst>
      <p:ext uri="{BB962C8B-B14F-4D97-AF65-F5344CB8AC3E}">
        <p14:creationId xmlns:p14="http://schemas.microsoft.com/office/powerpoint/2010/main" val="219472772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567874" cy="6858000"/>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r="13590"/>
          <a:stretch/>
        </p:blipFill>
        <p:spPr>
          <a:xfrm>
            <a:off x="4567874" y="0"/>
            <a:ext cx="4669644" cy="6858000"/>
          </a:xfrm>
          <a:prstGeom prst="rect">
            <a:avLst/>
          </a:prstGeom>
        </p:spPr>
      </p:pic>
      <p:sp>
        <p:nvSpPr>
          <p:cNvPr id="2" name="Rectangle 1"/>
          <p:cNvSpPr/>
          <p:nvPr/>
        </p:nvSpPr>
        <p:spPr>
          <a:xfrm>
            <a:off x="2370670" y="5769325"/>
            <a:ext cx="4394408" cy="523220"/>
          </a:xfrm>
          <a:prstGeom prst="rect">
            <a:avLst/>
          </a:prstGeom>
        </p:spPr>
        <p:txBody>
          <a:bodyPr wrap="none">
            <a:spAutoFit/>
          </a:bodyPr>
          <a:lstStyle/>
          <a:p>
            <a:r>
              <a:rPr lang="fr-FR" sz="2800" dirty="0">
                <a:solidFill>
                  <a:srgbClr val="66FF33"/>
                </a:solidFill>
                <a:latin typeface="Harlow Solid Italic" panose="04030604020F02020D02" pitchFamily="82" charset="0"/>
              </a:rPr>
              <a:t>Tourelle dans la rue d'</a:t>
            </a:r>
            <a:r>
              <a:rPr lang="fr-FR" sz="2800" dirty="0" err="1">
                <a:solidFill>
                  <a:srgbClr val="66FF33"/>
                </a:solidFill>
                <a:latin typeface="Harlow Solid Italic" panose="04030604020F02020D02" pitchFamily="82" charset="0"/>
              </a:rPr>
              <a:t>Oultre</a:t>
            </a:r>
            <a:r>
              <a:rPr lang="fr-FR" sz="2800" dirty="0">
                <a:solidFill>
                  <a:srgbClr val="66FF33"/>
                </a:solidFill>
                <a:latin typeface="Harlow Solid Italic" panose="04030604020F02020D02" pitchFamily="82" charset="0"/>
              </a:rPr>
              <a:t>.</a:t>
            </a:r>
          </a:p>
        </p:txBody>
      </p:sp>
    </p:spTree>
    <p:extLst>
      <p:ext uri="{BB962C8B-B14F-4D97-AF65-F5344CB8AC3E}">
        <p14:creationId xmlns:p14="http://schemas.microsoft.com/office/powerpoint/2010/main" val="1398236062"/>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6127" y="0"/>
            <a:ext cx="4567874" cy="6858000"/>
          </a:xfrm>
          <a:prstGeom prst="rect">
            <a:avLst/>
          </a:prstGeom>
        </p:spPr>
      </p:pic>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l="15075"/>
          <a:stretch/>
        </p:blipFill>
        <p:spPr>
          <a:xfrm>
            <a:off x="0" y="0"/>
            <a:ext cx="4576127" cy="6858000"/>
          </a:xfrm>
          <a:prstGeom prst="rect">
            <a:avLst/>
          </a:prstGeom>
        </p:spPr>
      </p:pic>
    </p:spTree>
    <p:extLst>
      <p:ext uri="{BB962C8B-B14F-4D97-AF65-F5344CB8AC3E}">
        <p14:creationId xmlns:p14="http://schemas.microsoft.com/office/powerpoint/2010/main" val="258787848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 y="0"/>
            <a:ext cx="9143998" cy="6858000"/>
          </a:xfrm>
          <a:prstGeom prst="rect">
            <a:avLst/>
          </a:prstGeom>
        </p:spPr>
      </p:pic>
      <p:sp>
        <p:nvSpPr>
          <p:cNvPr id="3" name="Rectangle 2"/>
          <p:cNvSpPr/>
          <p:nvPr/>
        </p:nvSpPr>
        <p:spPr>
          <a:xfrm>
            <a:off x="270164" y="5849035"/>
            <a:ext cx="9008918" cy="584775"/>
          </a:xfrm>
          <a:prstGeom prst="rect">
            <a:avLst/>
          </a:prstGeom>
        </p:spPr>
        <p:txBody>
          <a:bodyPr wrap="square">
            <a:spAutoFit/>
          </a:bodyPr>
          <a:lstStyle/>
          <a:p>
            <a:r>
              <a:rPr lang="fr-FR" sz="3200" b="1" dirty="0">
                <a:ln w="22225">
                  <a:solidFill>
                    <a:schemeClr val="accent2"/>
                  </a:solidFill>
                  <a:prstDash val="solid"/>
                </a:ln>
                <a:solidFill>
                  <a:srgbClr val="FFFF00"/>
                </a:solidFill>
                <a:latin typeface="Harlow Solid Italic" panose="04030604020F02020D02" pitchFamily="82" charset="0"/>
              </a:rPr>
              <a:t>Église Saint-Fleuret d'Estaing, Aveyron, Occitanie</a:t>
            </a:r>
          </a:p>
        </p:txBody>
      </p:sp>
    </p:spTree>
    <p:extLst>
      <p:ext uri="{BB962C8B-B14F-4D97-AF65-F5344CB8AC3E}">
        <p14:creationId xmlns:p14="http://schemas.microsoft.com/office/powerpoint/2010/main" val="77586953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3999" cy="6858000"/>
          </a:xfrm>
          <a:prstGeom prst="rect">
            <a:avLst/>
          </a:prstGeom>
        </p:spPr>
      </p:pic>
      <p:sp>
        <p:nvSpPr>
          <p:cNvPr id="3" name="Rectangle 2"/>
          <p:cNvSpPr/>
          <p:nvPr/>
        </p:nvSpPr>
        <p:spPr>
          <a:xfrm>
            <a:off x="1516691" y="5643722"/>
            <a:ext cx="8192994" cy="523220"/>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Le lanternon de la tour d'escalier et le clocher.</a:t>
            </a:r>
          </a:p>
        </p:txBody>
      </p:sp>
      <p:sp>
        <p:nvSpPr>
          <p:cNvPr id="2" name="Rectangle 1"/>
          <p:cNvSpPr/>
          <p:nvPr/>
        </p:nvSpPr>
        <p:spPr>
          <a:xfrm>
            <a:off x="730628" y="272399"/>
            <a:ext cx="4406976" cy="646331"/>
          </a:xfrm>
          <a:prstGeom prst="rect">
            <a:avLst/>
          </a:prstGeom>
        </p:spPr>
        <p:txBody>
          <a:bodyPr wrap="none">
            <a:spAutoFit/>
          </a:bodyPr>
          <a:lstStyle/>
          <a:p>
            <a:r>
              <a:rPr lang="fr-FR" sz="3600" b="1" dirty="0">
                <a:ln w="22225">
                  <a:solidFill>
                    <a:schemeClr val="accent2"/>
                  </a:solidFill>
                  <a:prstDash val="solid"/>
                </a:ln>
                <a:solidFill>
                  <a:srgbClr val="66FF33"/>
                </a:solidFill>
                <a:latin typeface="Harlow Solid Italic" panose="04030604020F02020D02" pitchFamily="82" charset="0"/>
              </a:rPr>
              <a:t>L'église Saint-Fleuret.</a:t>
            </a:r>
          </a:p>
        </p:txBody>
      </p:sp>
    </p:spTree>
    <p:extLst>
      <p:ext uri="{BB962C8B-B14F-4D97-AF65-F5344CB8AC3E}">
        <p14:creationId xmlns:p14="http://schemas.microsoft.com/office/powerpoint/2010/main" val="408558628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444081" cy="6858000"/>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4081" y="0"/>
            <a:ext cx="4699919" cy="6860187"/>
          </a:xfrm>
          <a:prstGeom prst="rect">
            <a:avLst/>
          </a:prstGeom>
        </p:spPr>
      </p:pic>
      <p:sp>
        <p:nvSpPr>
          <p:cNvPr id="7" name="Rectangle 6"/>
          <p:cNvSpPr/>
          <p:nvPr/>
        </p:nvSpPr>
        <p:spPr>
          <a:xfrm>
            <a:off x="114300" y="5042118"/>
            <a:ext cx="8956963" cy="1815882"/>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L'église actuelle a été édifiée au </a:t>
            </a:r>
            <a:r>
              <a:rPr lang="fr-FR" sz="2800" b="1" dirty="0">
                <a:ln w="22225">
                  <a:solidFill>
                    <a:schemeClr val="accent2"/>
                  </a:solidFill>
                  <a:prstDash val="solid"/>
                </a:ln>
                <a:solidFill>
                  <a:srgbClr val="FFFF00"/>
                </a:solidFill>
              </a:rPr>
              <a:t>XV</a:t>
            </a:r>
            <a:r>
              <a:rPr lang="fr-FR" sz="2800" b="1" dirty="0">
                <a:ln w="22225">
                  <a:solidFill>
                    <a:schemeClr val="accent2"/>
                  </a:solidFill>
                  <a:prstDash val="solid"/>
                </a:ln>
                <a:solidFill>
                  <a:srgbClr val="FFFF00"/>
                </a:solidFill>
                <a:latin typeface="Harlow Solid Italic" panose="04030604020F02020D02" pitchFamily="82" charset="0"/>
              </a:rPr>
              <a:t>ème siècle et  d'abord consacrée à Saint-Amans, premier évêque de Rodez (au </a:t>
            </a:r>
            <a:r>
              <a:rPr lang="fr-FR" sz="2800" b="1" dirty="0">
                <a:ln w="22225">
                  <a:solidFill>
                    <a:schemeClr val="accent2"/>
                  </a:solidFill>
                  <a:prstDash val="solid"/>
                </a:ln>
                <a:solidFill>
                  <a:srgbClr val="FFFF00"/>
                </a:solidFill>
              </a:rPr>
              <a:t>V</a:t>
            </a:r>
            <a:r>
              <a:rPr lang="fr-FR" sz="2800" b="1" dirty="0" smtClean="0">
                <a:ln w="22225">
                  <a:solidFill>
                    <a:schemeClr val="accent2"/>
                  </a:solidFill>
                  <a:prstDash val="solid"/>
                </a:ln>
                <a:solidFill>
                  <a:srgbClr val="FFFF00"/>
                </a:solidFill>
              </a:rPr>
              <a:t> </a:t>
            </a:r>
            <a:r>
              <a:rPr lang="fr-FR" sz="2800" b="1" dirty="0" err="1" smtClean="0">
                <a:ln w="22225">
                  <a:solidFill>
                    <a:schemeClr val="accent2"/>
                  </a:solidFill>
                  <a:prstDash val="solid"/>
                </a:ln>
                <a:solidFill>
                  <a:srgbClr val="FFFF00"/>
                </a:solidFill>
                <a:latin typeface="Harlow Solid Italic" panose="04030604020F02020D02" pitchFamily="82" charset="0"/>
              </a:rPr>
              <a:t>ème</a:t>
            </a:r>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siècle). Elle a ensuite été placée sous le patronage de Saint-Fleuret, évêque mort à Estaing au </a:t>
            </a:r>
            <a:r>
              <a:rPr lang="fr-FR" sz="2800" b="1" dirty="0">
                <a:ln w="22225">
                  <a:solidFill>
                    <a:schemeClr val="accent2"/>
                  </a:solidFill>
                  <a:prstDash val="solid"/>
                </a:ln>
                <a:solidFill>
                  <a:srgbClr val="FFFF00"/>
                </a:solidFill>
              </a:rPr>
              <a:t>VII</a:t>
            </a:r>
            <a:r>
              <a:rPr lang="fr-FR" sz="2800" b="1" dirty="0">
                <a:ln w="22225">
                  <a:solidFill>
                    <a:schemeClr val="accent2"/>
                  </a:solidFill>
                  <a:prstDash val="solid"/>
                </a:ln>
                <a:solidFill>
                  <a:srgbClr val="FFFF00"/>
                </a:solidFill>
                <a:latin typeface="Harlow Solid Italic" panose="04030604020F02020D02" pitchFamily="82" charset="0"/>
              </a:rPr>
              <a:t>ème </a:t>
            </a:r>
            <a:r>
              <a:rPr lang="fr-FR" sz="2800" b="1" dirty="0" smtClean="0">
                <a:ln w="22225">
                  <a:solidFill>
                    <a:schemeClr val="accent2"/>
                  </a:solidFill>
                  <a:prstDash val="solid"/>
                </a:ln>
                <a:solidFill>
                  <a:srgbClr val="FFFF00"/>
                </a:solidFill>
                <a:latin typeface="Harlow Solid Italic" panose="04030604020F02020D02" pitchFamily="82" charset="0"/>
              </a:rPr>
              <a:t>siècle</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2954251746"/>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4499265" cy="6858000"/>
          </a:xfrm>
          <a:prstGeom prst="rect">
            <a:avLst/>
          </a:prstGeom>
        </p:spPr>
      </p:pic>
      <p:pic>
        <p:nvPicPr>
          <p:cNvPr id="5" name="Image 4"/>
          <p:cNvPicPr>
            <a:picLocks noChangeAspect="1"/>
          </p:cNvPicPr>
          <p:nvPr/>
        </p:nvPicPr>
        <p:blipFill rotWithShape="1">
          <a:blip r:embed="rId3" cstate="print">
            <a:extLst>
              <a:ext uri="{28A0092B-C50C-407E-A947-70E740481C1C}">
                <a14:useLocalDpi xmlns:a14="http://schemas.microsoft.com/office/drawing/2010/main" val="0"/>
              </a:ext>
            </a:extLst>
          </a:blip>
          <a:srcRect l="21313" t="7564" r="15677" b="28633"/>
          <a:stretch/>
        </p:blipFill>
        <p:spPr>
          <a:xfrm>
            <a:off x="4499265" y="-1"/>
            <a:ext cx="4644736" cy="6861795"/>
          </a:xfrm>
          <a:prstGeom prst="rect">
            <a:avLst/>
          </a:prstGeom>
        </p:spPr>
      </p:pic>
      <p:sp>
        <p:nvSpPr>
          <p:cNvPr id="6" name="Rectangle 5"/>
          <p:cNvSpPr/>
          <p:nvPr/>
        </p:nvSpPr>
        <p:spPr>
          <a:xfrm>
            <a:off x="2249631" y="5473005"/>
            <a:ext cx="5896842" cy="954107"/>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La face représente une mise au tombeau surmontée d'un Christ en croix, </a:t>
            </a:r>
          </a:p>
        </p:txBody>
      </p:sp>
      <p:sp>
        <p:nvSpPr>
          <p:cNvPr id="3" name="Rectangle 2"/>
          <p:cNvSpPr/>
          <p:nvPr/>
        </p:nvSpPr>
        <p:spPr>
          <a:xfrm>
            <a:off x="2936977" y="0"/>
            <a:ext cx="4277966"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La croix de pierre du parvis. </a:t>
            </a:r>
          </a:p>
        </p:txBody>
      </p:sp>
    </p:spTree>
    <p:extLst>
      <p:ext uri="{BB962C8B-B14F-4D97-AF65-F5344CB8AC3E}">
        <p14:creationId xmlns:p14="http://schemas.microsoft.com/office/powerpoint/2010/main" val="95360704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2893960" y="210188"/>
            <a:ext cx="3666388"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La nef et ses collatéraux.</a:t>
            </a:r>
          </a:p>
        </p:txBody>
      </p:sp>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24750" y="733408"/>
            <a:ext cx="952500" cy="1200150"/>
          </a:xfrm>
          <a:prstGeom prst="rect">
            <a:avLst/>
          </a:prstGeom>
        </p:spPr>
      </p:pic>
    </p:spTree>
    <p:extLst>
      <p:ext uri="{BB962C8B-B14F-4D97-AF65-F5344CB8AC3E}">
        <p14:creationId xmlns:p14="http://schemas.microsoft.com/office/powerpoint/2010/main" val="43627242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3999" cy="6858000"/>
          </a:xfrm>
          <a:prstGeom prst="rect">
            <a:avLst/>
          </a:prstGeom>
        </p:spPr>
      </p:pic>
      <p:sp>
        <p:nvSpPr>
          <p:cNvPr id="3" name="Rectangle 2"/>
          <p:cNvSpPr/>
          <p:nvPr/>
        </p:nvSpPr>
        <p:spPr>
          <a:xfrm>
            <a:off x="2082953" y="116670"/>
            <a:ext cx="6274475" cy="523220"/>
          </a:xfrm>
          <a:prstGeom prst="rect">
            <a:avLst/>
          </a:prstGeom>
        </p:spPr>
        <p:txBody>
          <a:bodyPr wrap="non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La beauté du </a:t>
            </a:r>
            <a:r>
              <a:rPr lang="fr-FR" sz="2800" b="1" dirty="0">
                <a:ln w="22225">
                  <a:solidFill>
                    <a:schemeClr val="accent2"/>
                  </a:solidFill>
                  <a:prstDash val="solid"/>
                </a:ln>
                <a:solidFill>
                  <a:srgbClr val="FFFF00"/>
                </a:solidFill>
                <a:latin typeface="Harlow Solid Italic" panose="04030604020F02020D02" pitchFamily="82" charset="0"/>
              </a:rPr>
              <a:t>plafond de la nef et du chœur.</a:t>
            </a:r>
          </a:p>
        </p:txBody>
      </p:sp>
    </p:spTree>
    <p:extLst>
      <p:ext uri="{BB962C8B-B14F-4D97-AF65-F5344CB8AC3E}">
        <p14:creationId xmlns:p14="http://schemas.microsoft.com/office/powerpoint/2010/main" val="361644736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60505" cy="6858000"/>
          </a:xfrm>
          <a:prstGeom prst="rect">
            <a:avLst/>
          </a:prstGeom>
        </p:spPr>
      </p:pic>
      <p:sp>
        <p:nvSpPr>
          <p:cNvPr id="4" name="Rectangle 3"/>
          <p:cNvSpPr/>
          <p:nvPr/>
        </p:nvSpPr>
        <p:spPr>
          <a:xfrm>
            <a:off x="1426893" y="6039488"/>
            <a:ext cx="6756850"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Clé de voûte aux armes de la famille d'Estain</a:t>
            </a:r>
            <a:r>
              <a:rPr lang="fr-FR" sz="2800" b="1" dirty="0">
                <a:ln w="22225">
                  <a:solidFill>
                    <a:schemeClr val="accent2"/>
                  </a:solidFill>
                  <a:prstDash val="solid"/>
                </a:ln>
                <a:solidFill>
                  <a:srgbClr val="FFFF00"/>
                </a:solidFill>
              </a:rPr>
              <a:t>g</a:t>
            </a:r>
          </a:p>
        </p:txBody>
      </p:sp>
    </p:spTree>
    <p:extLst>
      <p:ext uri="{BB962C8B-B14F-4D97-AF65-F5344CB8AC3E}">
        <p14:creationId xmlns:p14="http://schemas.microsoft.com/office/powerpoint/2010/main" val="1690632670"/>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8947" r="7251"/>
          <a:stretch/>
        </p:blipFill>
        <p:spPr>
          <a:xfrm>
            <a:off x="0" y="0"/>
            <a:ext cx="3990109"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92550" y="0"/>
            <a:ext cx="5151450" cy="6858000"/>
          </a:xfrm>
          <a:prstGeom prst="rect">
            <a:avLst/>
          </a:prstGeom>
        </p:spPr>
      </p:pic>
      <p:sp>
        <p:nvSpPr>
          <p:cNvPr id="2" name="Rectangle 1"/>
          <p:cNvSpPr/>
          <p:nvPr/>
        </p:nvSpPr>
        <p:spPr>
          <a:xfrm>
            <a:off x="226024" y="5970308"/>
            <a:ext cx="8172430" cy="523220"/>
          </a:xfrm>
          <a:prstGeom prst="rect">
            <a:avLst/>
          </a:prstGeom>
          <a:noFill/>
        </p:spPr>
        <p:txBody>
          <a:bodyPr wrap="none" lIns="91440" tIns="45720" rIns="91440" bIns="45720">
            <a:spAutoFit/>
          </a:bodyPr>
          <a:lstStyle/>
          <a:p>
            <a:pPr algn="ctr"/>
            <a:r>
              <a:rPr lang="fr-FR" sz="2800" b="1" cap="none" spc="0" dirty="0" smtClean="0">
                <a:ln w="22225">
                  <a:solidFill>
                    <a:schemeClr val="accent2"/>
                  </a:solidFill>
                  <a:prstDash val="solid"/>
                </a:ln>
                <a:solidFill>
                  <a:srgbClr val="FFFF00"/>
                </a:solidFill>
                <a:effectLst/>
                <a:latin typeface="Harlow Solid Italic" panose="04030604020F02020D02" pitchFamily="82" charset="0"/>
              </a:rPr>
              <a:t>Il y a de magnifiques vitraux, belle harmonie des couleurs</a:t>
            </a:r>
            <a:endParaRPr lang="fr-FR" sz="2800" b="1" cap="none" spc="0" dirty="0">
              <a:ln w="22225">
                <a:solidFill>
                  <a:schemeClr val="accent2"/>
                </a:solidFill>
                <a:prstDash val="solid"/>
              </a:ln>
              <a:solidFill>
                <a:srgbClr val="FFFF00"/>
              </a:solidFill>
              <a:effectLst/>
              <a:latin typeface="Harlow Solid Italic" panose="04030604020F02020D02" pitchFamily="82" charset="0"/>
            </a:endParaRPr>
          </a:p>
        </p:txBody>
      </p:sp>
    </p:spTree>
    <p:extLst>
      <p:ext uri="{BB962C8B-B14F-4D97-AF65-F5344CB8AC3E}">
        <p14:creationId xmlns:p14="http://schemas.microsoft.com/office/powerpoint/2010/main" val="259135603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 y="0"/>
            <a:ext cx="9143999" cy="6858000"/>
          </a:xfrm>
          <a:prstGeom prst="rect">
            <a:avLst/>
          </a:prstGeom>
        </p:spPr>
      </p:pic>
      <p:sp>
        <p:nvSpPr>
          <p:cNvPr id="3" name="Rectangle 2"/>
          <p:cNvSpPr/>
          <p:nvPr/>
        </p:nvSpPr>
        <p:spPr>
          <a:xfrm>
            <a:off x="1488837" y="418007"/>
            <a:ext cx="5753306"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Le retable de la chapelle Saint-Fleuret.</a:t>
            </a:r>
          </a:p>
        </p:txBody>
      </p:sp>
      <p:sp>
        <p:nvSpPr>
          <p:cNvPr id="2" name="Rectangle 1"/>
          <p:cNvSpPr/>
          <p:nvPr/>
        </p:nvSpPr>
        <p:spPr>
          <a:xfrm>
            <a:off x="93520" y="5270975"/>
            <a:ext cx="9143998"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Dans la chapelle Saint-Fleuret, se trouve un retable classé en </a:t>
            </a:r>
            <a:r>
              <a:rPr lang="fr-FR" sz="2800" b="1" dirty="0" smtClean="0">
                <a:ln w="22225">
                  <a:solidFill>
                    <a:schemeClr val="accent2"/>
                  </a:solidFill>
                  <a:prstDash val="solid"/>
                </a:ln>
                <a:solidFill>
                  <a:srgbClr val="FFFF00"/>
                </a:solidFill>
                <a:latin typeface="Harlow Solid Italic" panose="04030604020F02020D02" pitchFamily="82" charset="0"/>
              </a:rPr>
              <a:t>1981 </a:t>
            </a:r>
            <a:r>
              <a:rPr lang="fr-FR" sz="2800" b="1" dirty="0">
                <a:ln w="22225">
                  <a:solidFill>
                    <a:schemeClr val="accent2"/>
                  </a:solidFill>
                  <a:prstDash val="solid"/>
                </a:ln>
                <a:solidFill>
                  <a:srgbClr val="FFFF00"/>
                </a:solidFill>
                <a:latin typeface="Harlow Solid Italic" panose="04030604020F02020D02" pitchFamily="82" charset="0"/>
              </a:rPr>
              <a:t>le panneau central montre saint Fleuret en habits d'évêque, entouré de sculptures </a:t>
            </a:r>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en haut le buste de Dieu le Père, </a:t>
            </a:r>
          </a:p>
        </p:txBody>
      </p:sp>
    </p:spTree>
    <p:extLst>
      <p:ext uri="{BB962C8B-B14F-4D97-AF65-F5344CB8AC3E}">
        <p14:creationId xmlns:p14="http://schemas.microsoft.com/office/powerpoint/2010/main" val="2032717756"/>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2" name="Rectangle 1"/>
          <p:cNvSpPr/>
          <p:nvPr/>
        </p:nvSpPr>
        <p:spPr>
          <a:xfrm>
            <a:off x="789710" y="5156399"/>
            <a:ext cx="7917872" cy="1384995"/>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une statue de chaque côté représentant saint Fleuret et saint Antoine ; faisant partie de l'autel, un buste-reliquaire représentant saint Fleuret y est posé.</a:t>
            </a:r>
          </a:p>
        </p:txBody>
      </p:sp>
      <p:sp>
        <p:nvSpPr>
          <p:cNvPr id="4" name="Bulle ronde 3"/>
          <p:cNvSpPr/>
          <p:nvPr/>
        </p:nvSpPr>
        <p:spPr>
          <a:xfrm>
            <a:off x="6639791" y="3584864"/>
            <a:ext cx="2067791" cy="727363"/>
          </a:xfrm>
          <a:prstGeom prst="wedgeEllipseCallout">
            <a:avLst>
              <a:gd name="adj1" fmla="val -75672"/>
              <a:gd name="adj2" fmla="val 86786"/>
            </a:avLst>
          </a:prstGeom>
          <a:no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smtClean="0">
                <a:ln w="22225">
                  <a:solidFill>
                    <a:schemeClr val="accent2"/>
                  </a:solidFill>
                  <a:prstDash val="solid"/>
                </a:ln>
                <a:solidFill>
                  <a:srgbClr val="FFFF00"/>
                </a:solidFill>
                <a:latin typeface="Harlow Solid Italic" panose="04030604020F02020D02" pitchFamily="82" charset="0"/>
              </a:rPr>
              <a:t>buste </a:t>
            </a:r>
            <a:r>
              <a:rPr lang="fr-FR" b="1" dirty="0">
                <a:ln w="22225">
                  <a:solidFill>
                    <a:schemeClr val="accent2"/>
                  </a:solidFill>
                  <a:prstDash val="solid"/>
                </a:ln>
                <a:solidFill>
                  <a:srgbClr val="FFFF00"/>
                </a:solidFill>
                <a:latin typeface="Harlow Solid Italic" panose="04030604020F02020D02" pitchFamily="82" charset="0"/>
              </a:rPr>
              <a:t>de saint Fleuret</a:t>
            </a:r>
            <a:endParaRPr lang="fr-FR" dirty="0"/>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6314" y="698789"/>
            <a:ext cx="952500" cy="1200150"/>
          </a:xfrm>
          <a:prstGeom prst="rect">
            <a:avLst/>
          </a:prstGeom>
        </p:spPr>
      </p:pic>
    </p:spTree>
    <p:extLst>
      <p:ext uri="{BB962C8B-B14F-4D97-AF65-F5344CB8AC3E}">
        <p14:creationId xmlns:p14="http://schemas.microsoft.com/office/powerpoint/2010/main" val="3841406442"/>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print">
            <a:extLst>
              <a:ext uri="{28A0092B-C50C-407E-A947-70E740481C1C}">
                <a14:useLocalDpi xmlns:a14="http://schemas.microsoft.com/office/drawing/2010/main" val="0"/>
              </a:ext>
            </a:extLst>
          </a:blip>
          <a:srcRect l="7012" r="6018"/>
          <a:stretch/>
        </p:blipFill>
        <p:spPr>
          <a:xfrm>
            <a:off x="0" y="0"/>
            <a:ext cx="4769427" cy="6858000"/>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l="23954" r="27773"/>
          <a:stretch/>
        </p:blipFill>
        <p:spPr>
          <a:xfrm>
            <a:off x="4709878" y="-31174"/>
            <a:ext cx="4434122" cy="6889173"/>
          </a:xfrm>
          <a:prstGeom prst="rect">
            <a:avLst/>
          </a:prstGeom>
        </p:spPr>
      </p:pic>
      <p:sp>
        <p:nvSpPr>
          <p:cNvPr id="5" name="Rectangle 4"/>
          <p:cNvSpPr/>
          <p:nvPr/>
        </p:nvSpPr>
        <p:spPr>
          <a:xfrm>
            <a:off x="0" y="6073170"/>
            <a:ext cx="5341399" cy="523220"/>
          </a:xfrm>
          <a:prstGeom prst="rect">
            <a:avLst/>
          </a:prstGeom>
        </p:spPr>
        <p:txBody>
          <a:bodyPr wrap="non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Le buste-reliquaire de saint Fleuret.</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164249038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l="21604" r="16266"/>
          <a:stretch/>
        </p:blipFill>
        <p:spPr>
          <a:xfrm>
            <a:off x="0" y="1"/>
            <a:ext cx="5683827" cy="6857999"/>
          </a:xfrm>
          <a:prstGeom prst="rect">
            <a:avLst/>
          </a:prstGeom>
        </p:spPr>
      </p:pic>
      <p:pic>
        <p:nvPicPr>
          <p:cNvPr id="3" name="Image 2"/>
          <p:cNvPicPr>
            <a:picLocks noChangeAspect="1"/>
          </p:cNvPicPr>
          <p:nvPr/>
        </p:nvPicPr>
        <p:blipFill rotWithShape="1">
          <a:blip r:embed="rId3" cstate="print">
            <a:extLst>
              <a:ext uri="{28A0092B-C50C-407E-A947-70E740481C1C}">
                <a14:useLocalDpi xmlns:a14="http://schemas.microsoft.com/office/drawing/2010/main" val="0"/>
              </a:ext>
            </a:extLst>
          </a:blip>
          <a:srcRect l="32743" r="29425"/>
          <a:stretch/>
        </p:blipFill>
        <p:spPr>
          <a:xfrm>
            <a:off x="5683827" y="0"/>
            <a:ext cx="3460173" cy="6856455"/>
          </a:xfrm>
          <a:prstGeom prst="rect">
            <a:avLst/>
          </a:prstGeom>
        </p:spPr>
      </p:pic>
    </p:spTree>
    <p:extLst>
      <p:ext uri="{BB962C8B-B14F-4D97-AF65-F5344CB8AC3E}">
        <p14:creationId xmlns:p14="http://schemas.microsoft.com/office/powerpoint/2010/main" val="3971088980"/>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5149689" cy="6858000"/>
          </a:xfrm>
          <a:prstGeom prst="rect">
            <a:avLst/>
          </a:prstGeom>
        </p:spPr>
      </p:pic>
      <p:pic>
        <p:nvPicPr>
          <p:cNvPr id="3" name="Image 2"/>
          <p:cNvPicPr>
            <a:picLocks noChangeAspect="1"/>
          </p:cNvPicPr>
          <p:nvPr/>
        </p:nvPicPr>
        <p:blipFill rotWithShape="1">
          <a:blip r:embed="rId3" cstate="print">
            <a:extLst>
              <a:ext uri="{28A0092B-C50C-407E-A947-70E740481C1C}">
                <a14:useLocalDpi xmlns:a14="http://schemas.microsoft.com/office/drawing/2010/main" val="0"/>
              </a:ext>
            </a:extLst>
          </a:blip>
          <a:srcRect l="9981"/>
          <a:stretch/>
        </p:blipFill>
        <p:spPr>
          <a:xfrm>
            <a:off x="5143500" y="0"/>
            <a:ext cx="4000500" cy="6858000"/>
          </a:xfrm>
          <a:prstGeom prst="rect">
            <a:avLst/>
          </a:prstGeom>
        </p:spPr>
      </p:pic>
    </p:spTree>
    <p:extLst>
      <p:ext uri="{BB962C8B-B14F-4D97-AF65-F5344CB8AC3E}">
        <p14:creationId xmlns:p14="http://schemas.microsoft.com/office/powerpoint/2010/main" val="2856951950"/>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3" name="Rectangle 2"/>
          <p:cNvSpPr/>
          <p:nvPr/>
        </p:nvSpPr>
        <p:spPr>
          <a:xfrm>
            <a:off x="1734449" y="308629"/>
            <a:ext cx="6014852"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Le retable de la chapelle du Saint-Esprit.</a:t>
            </a:r>
          </a:p>
        </p:txBody>
      </p:sp>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49301" y="831849"/>
            <a:ext cx="952500" cy="1200150"/>
          </a:xfrm>
          <a:prstGeom prst="rect">
            <a:avLst/>
          </a:prstGeom>
        </p:spPr>
      </p:pic>
    </p:spTree>
    <p:extLst>
      <p:ext uri="{BB962C8B-B14F-4D97-AF65-F5344CB8AC3E}">
        <p14:creationId xmlns:p14="http://schemas.microsoft.com/office/powerpoint/2010/main" val="349285810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444081"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44081" y="0"/>
            <a:ext cx="4699919" cy="6885917"/>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
            <a:ext cx="4447309" cy="6857087"/>
          </a:xfrm>
          <a:prstGeom prst="rect">
            <a:avLst/>
          </a:prstGeom>
        </p:spPr>
      </p:pic>
    </p:spTree>
    <p:extLst>
      <p:ext uri="{BB962C8B-B14F-4D97-AF65-F5344CB8AC3E}">
        <p14:creationId xmlns:p14="http://schemas.microsoft.com/office/powerpoint/2010/main" val="41718174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5720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0" y="0"/>
            <a:ext cx="4572001" cy="68580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4447901" cy="6858000"/>
          </a:xfrm>
          <a:prstGeom prst="rect">
            <a:avLst/>
          </a:prstGeom>
        </p:spPr>
      </p:pic>
    </p:spTree>
    <p:extLst>
      <p:ext uri="{BB962C8B-B14F-4D97-AF65-F5344CB8AC3E}">
        <p14:creationId xmlns:p14="http://schemas.microsoft.com/office/powerpoint/2010/main" val="417486133"/>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9148126" cy="6858000"/>
          </a:xfrm>
          <a:prstGeom prst="rect">
            <a:avLst/>
          </a:prstGeom>
        </p:spPr>
      </p:pic>
      <p:sp>
        <p:nvSpPr>
          <p:cNvPr id="4" name="Rectangle 3"/>
          <p:cNvSpPr/>
          <p:nvPr/>
        </p:nvSpPr>
        <p:spPr>
          <a:xfrm>
            <a:off x="3613598" y="5971857"/>
            <a:ext cx="2492414"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Le maître-autel.</a:t>
            </a:r>
          </a:p>
        </p:txBody>
      </p:sp>
    </p:spTree>
    <p:extLst>
      <p:ext uri="{BB962C8B-B14F-4D97-AF65-F5344CB8AC3E}">
        <p14:creationId xmlns:p14="http://schemas.microsoft.com/office/powerpoint/2010/main" val="312706791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62" y="1545"/>
            <a:ext cx="9146062" cy="6856455"/>
          </a:xfrm>
          <a:prstGeom prst="rect">
            <a:avLst/>
          </a:prstGeom>
        </p:spPr>
      </p:pic>
    </p:spTree>
    <p:extLst>
      <p:ext uri="{BB962C8B-B14F-4D97-AF65-F5344CB8AC3E}">
        <p14:creationId xmlns:p14="http://schemas.microsoft.com/office/powerpoint/2010/main" val="3806717691"/>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23" y="0"/>
            <a:ext cx="9148123" cy="6858000"/>
          </a:xfrm>
          <a:prstGeom prst="rect">
            <a:avLst/>
          </a:prstGeom>
        </p:spPr>
      </p:pic>
    </p:spTree>
    <p:extLst>
      <p:ext uri="{BB962C8B-B14F-4D97-AF65-F5344CB8AC3E}">
        <p14:creationId xmlns:p14="http://schemas.microsoft.com/office/powerpoint/2010/main" val="1223132440"/>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23" y="0"/>
            <a:ext cx="9148123" cy="6858000"/>
          </a:xfrm>
          <a:prstGeom prst="rect">
            <a:avLst/>
          </a:prstGeom>
        </p:spPr>
      </p:pic>
    </p:spTree>
    <p:extLst>
      <p:ext uri="{BB962C8B-B14F-4D97-AF65-F5344CB8AC3E}">
        <p14:creationId xmlns:p14="http://schemas.microsoft.com/office/powerpoint/2010/main" val="835408230"/>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62" y="1545"/>
            <a:ext cx="9146062" cy="6856455"/>
          </a:xfrm>
          <a:prstGeom prst="rect">
            <a:avLst/>
          </a:prstGeom>
        </p:spPr>
      </p:pic>
      <p:sp>
        <p:nvSpPr>
          <p:cNvPr id="3" name="Rectangle 2"/>
          <p:cNvSpPr/>
          <p:nvPr/>
        </p:nvSpPr>
        <p:spPr>
          <a:xfrm>
            <a:off x="2843533" y="6334780"/>
            <a:ext cx="5733814"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Le retable de la chapelle de la Vierge.</a:t>
            </a: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5141" y="532534"/>
            <a:ext cx="952500" cy="1200150"/>
          </a:xfrm>
          <a:prstGeom prst="rect">
            <a:avLst/>
          </a:prstGeom>
        </p:spPr>
      </p:pic>
    </p:spTree>
    <p:extLst>
      <p:ext uri="{BB962C8B-B14F-4D97-AF65-F5344CB8AC3E}">
        <p14:creationId xmlns:p14="http://schemas.microsoft.com/office/powerpoint/2010/main" val="167047566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592782" cy="6862981"/>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92783" y="0"/>
            <a:ext cx="4551218" cy="6895052"/>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4696098" cy="6858000"/>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96098" y="0"/>
            <a:ext cx="4447902" cy="6858000"/>
          </a:xfrm>
          <a:prstGeom prst="rect">
            <a:avLst/>
          </a:prstGeom>
        </p:spPr>
      </p:pic>
    </p:spTree>
    <p:extLst>
      <p:ext uri="{BB962C8B-B14F-4D97-AF65-F5344CB8AC3E}">
        <p14:creationId xmlns:p14="http://schemas.microsoft.com/office/powerpoint/2010/main" val="380337180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21" y="0"/>
            <a:ext cx="9148122" cy="6858000"/>
          </a:xfrm>
          <a:prstGeom prst="rect">
            <a:avLst/>
          </a:prstGeom>
        </p:spPr>
      </p:pic>
      <p:sp>
        <p:nvSpPr>
          <p:cNvPr id="3" name="Rectangle 2"/>
          <p:cNvSpPr/>
          <p:nvPr/>
        </p:nvSpPr>
        <p:spPr>
          <a:xfrm>
            <a:off x="1739165" y="175188"/>
            <a:ext cx="5661550"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Le retable de la chapelle Sainte-Anne.</a:t>
            </a:r>
          </a:p>
        </p:txBody>
      </p:sp>
      <p:sp>
        <p:nvSpPr>
          <p:cNvPr id="4" name="Rectangle 3"/>
          <p:cNvSpPr/>
          <p:nvPr/>
        </p:nvSpPr>
        <p:spPr>
          <a:xfrm>
            <a:off x="527877" y="5731455"/>
            <a:ext cx="7847238" cy="954107"/>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Dans la chapelle Sainte-Anne (ou de la Pietà), se trouve un retable inscrit en 1981, avec trois sculptures </a:t>
            </a:r>
          </a:p>
        </p:txBody>
      </p:sp>
    </p:spTree>
    <p:extLst>
      <p:ext uri="{BB962C8B-B14F-4D97-AF65-F5344CB8AC3E}">
        <p14:creationId xmlns:p14="http://schemas.microsoft.com/office/powerpoint/2010/main" val="4172721500"/>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3999" cy="6858000"/>
          </a:xfrm>
          <a:prstGeom prst="rect">
            <a:avLst/>
          </a:prstGeom>
        </p:spPr>
      </p:pic>
      <p:sp>
        <p:nvSpPr>
          <p:cNvPr id="2" name="Rectangle 1"/>
          <p:cNvSpPr/>
          <p:nvPr/>
        </p:nvSpPr>
        <p:spPr>
          <a:xfrm>
            <a:off x="207818" y="5596235"/>
            <a:ext cx="8728364" cy="954107"/>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la Vierge de Pitié au centre, avec une statue de chaque côté, pouvant représenter Sainte Anne et Saint Joachim.</a:t>
            </a: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7095" y="324716"/>
            <a:ext cx="952500" cy="1200150"/>
          </a:xfrm>
          <a:prstGeom prst="rect">
            <a:avLst/>
          </a:prstGeom>
        </p:spPr>
      </p:pic>
    </p:spTree>
    <p:extLst>
      <p:ext uri="{BB962C8B-B14F-4D97-AF65-F5344CB8AC3E}">
        <p14:creationId xmlns:p14="http://schemas.microsoft.com/office/powerpoint/2010/main" val="736200839"/>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086" y="0"/>
            <a:ext cx="9245145" cy="6930735"/>
          </a:xfrm>
          <a:prstGeom prst="rect">
            <a:avLst/>
          </a:prstGeom>
        </p:spPr>
      </p:pic>
    </p:spTree>
    <p:extLst>
      <p:ext uri="{BB962C8B-B14F-4D97-AF65-F5344CB8AC3E}">
        <p14:creationId xmlns:p14="http://schemas.microsoft.com/office/powerpoint/2010/main" val="797777273"/>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2" name="Rectangle 1"/>
          <p:cNvSpPr/>
          <p:nvPr/>
        </p:nvSpPr>
        <p:spPr>
          <a:xfrm>
            <a:off x="176644" y="5504849"/>
            <a:ext cx="8967355" cy="954107"/>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Dans la chapelle du Saint-Esprit, se trouve un autre retable classé en 1981 dont le panneau central </a:t>
            </a:r>
            <a:r>
              <a:rPr lang="fr-FR" sz="2800" b="1" dirty="0" smtClean="0">
                <a:ln w="22225">
                  <a:solidFill>
                    <a:schemeClr val="accent2"/>
                  </a:solidFill>
                  <a:prstDash val="solid"/>
                </a:ln>
                <a:solidFill>
                  <a:srgbClr val="FFFF00"/>
                </a:solidFill>
                <a:latin typeface="Harlow Solid Italic" panose="04030604020F02020D02" pitchFamily="82" charset="0"/>
              </a:rPr>
              <a:t>représente </a:t>
            </a:r>
            <a:r>
              <a:rPr lang="fr-FR" sz="2800" b="1" dirty="0">
                <a:ln w="22225">
                  <a:solidFill>
                    <a:schemeClr val="accent2"/>
                  </a:solidFill>
                  <a:prstDash val="solid"/>
                </a:ln>
                <a:solidFill>
                  <a:srgbClr val="FFFF00"/>
                </a:solidFill>
                <a:latin typeface="Harlow Solid Italic" panose="04030604020F02020D02" pitchFamily="82" charset="0"/>
              </a:rPr>
              <a:t>la Pentecôte, </a:t>
            </a:r>
          </a:p>
        </p:txBody>
      </p:sp>
    </p:spTree>
    <p:extLst>
      <p:ext uri="{BB962C8B-B14F-4D97-AF65-F5344CB8AC3E}">
        <p14:creationId xmlns:p14="http://schemas.microsoft.com/office/powerpoint/2010/main" val="191296585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60" y="0"/>
            <a:ext cx="9148120" cy="6857999"/>
          </a:xfrm>
          <a:prstGeom prst="rect">
            <a:avLst/>
          </a:prstGeom>
        </p:spPr>
      </p:pic>
      <p:sp>
        <p:nvSpPr>
          <p:cNvPr id="3" name="Rectangle 2"/>
          <p:cNvSpPr/>
          <p:nvPr/>
        </p:nvSpPr>
        <p:spPr>
          <a:xfrm>
            <a:off x="259771" y="5903892"/>
            <a:ext cx="8437419" cy="954107"/>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avec le buste de Dieu le Père en haut, et de chaque côté les statues de Saint Roch et d'un pèlerin de Compostelle.</a:t>
            </a:r>
          </a:p>
        </p:txBody>
      </p:sp>
      <p:sp>
        <p:nvSpPr>
          <p:cNvPr id="4" name="Bulle ronde 3"/>
          <p:cNvSpPr/>
          <p:nvPr/>
        </p:nvSpPr>
        <p:spPr>
          <a:xfrm>
            <a:off x="5881255" y="176645"/>
            <a:ext cx="2078181" cy="592282"/>
          </a:xfrm>
          <a:prstGeom prst="wedgeEllipseCallout">
            <a:avLst>
              <a:gd name="adj1" fmla="val -91833"/>
              <a:gd name="adj2" fmla="val 58991"/>
            </a:avLst>
          </a:prstGeom>
          <a:no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000" b="1" dirty="0" smtClean="0">
                <a:ln w="22225">
                  <a:solidFill>
                    <a:schemeClr val="accent2"/>
                  </a:solidFill>
                  <a:prstDash val="solid"/>
                </a:ln>
                <a:solidFill>
                  <a:srgbClr val="FFFF00"/>
                </a:solidFill>
                <a:latin typeface="Harlow Solid Italic" panose="04030604020F02020D02" pitchFamily="82" charset="0"/>
              </a:rPr>
              <a:t>Dieu le père</a:t>
            </a:r>
            <a:endParaRPr lang="fr-FR" sz="2000" b="1" dirty="0">
              <a:ln w="22225">
                <a:solidFill>
                  <a:schemeClr val="accent2"/>
                </a:solidFill>
                <a:prstDash val="solid"/>
              </a:ln>
              <a:solidFill>
                <a:srgbClr val="FFFF00"/>
              </a:solidFill>
              <a:latin typeface="Harlow Solid Italic" panose="04030604020F02020D02" pitchFamily="82" charset="0"/>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78041" y="636444"/>
            <a:ext cx="952500" cy="1200150"/>
          </a:xfrm>
          <a:prstGeom prst="rect">
            <a:avLst/>
          </a:prstGeom>
        </p:spPr>
      </p:pic>
    </p:spTree>
    <p:extLst>
      <p:ext uri="{BB962C8B-B14F-4D97-AF65-F5344CB8AC3E}">
        <p14:creationId xmlns:p14="http://schemas.microsoft.com/office/powerpoint/2010/main" val="4246220519"/>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4765937" cy="6858000"/>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r="13970"/>
          <a:stretch/>
        </p:blipFill>
        <p:spPr>
          <a:xfrm>
            <a:off x="4765936" y="0"/>
            <a:ext cx="4419628" cy="6858000"/>
          </a:xfrm>
          <a:prstGeom prst="rect">
            <a:avLst/>
          </a:prstGeom>
        </p:spPr>
      </p:pic>
      <p:sp>
        <p:nvSpPr>
          <p:cNvPr id="5" name="Rectangle 4"/>
          <p:cNvSpPr/>
          <p:nvPr/>
        </p:nvSpPr>
        <p:spPr>
          <a:xfrm>
            <a:off x="5363096" y="6101834"/>
            <a:ext cx="3225307"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La croix de grès rose.</a:t>
            </a:r>
          </a:p>
        </p:txBody>
      </p:sp>
    </p:spTree>
    <p:extLst>
      <p:ext uri="{BB962C8B-B14F-4D97-AF65-F5344CB8AC3E}">
        <p14:creationId xmlns:p14="http://schemas.microsoft.com/office/powerpoint/2010/main" val="126247519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1108758" y="6178126"/>
            <a:ext cx="5617243" cy="523220"/>
          </a:xfrm>
          <a:prstGeom prst="rect">
            <a:avLst/>
          </a:prstGeom>
          <a:noFill/>
        </p:spPr>
        <p:txBody>
          <a:bodyPr wrap="none" lIns="91440" tIns="45720" rIns="91440" bIns="45720">
            <a:spAutoFit/>
          </a:bodyPr>
          <a:lstStyle/>
          <a:p>
            <a:pPr algn="ctr"/>
            <a:r>
              <a:rPr lang="fr-FR" sz="2800" b="1" dirty="0" smtClean="0">
                <a:ln w="22225">
                  <a:solidFill>
                    <a:schemeClr val="accent2"/>
                  </a:solidFill>
                  <a:prstDash val="solid"/>
                </a:ln>
                <a:solidFill>
                  <a:srgbClr val="FFFF00"/>
                </a:solidFill>
                <a:latin typeface="Harlow Solid Italic" panose="04030604020F02020D02" pitchFamily="82" charset="0"/>
              </a:rPr>
              <a:t>Il y à toujours un bar à côté de l’église </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352335500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4655127" cy="6860187"/>
          </a:xfrm>
          <a:prstGeom prst="rect">
            <a:avLst/>
          </a:prstGeom>
        </p:spPr>
      </p:pic>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l="12420"/>
          <a:stretch/>
        </p:blipFill>
        <p:spPr>
          <a:xfrm>
            <a:off x="4644735" y="0"/>
            <a:ext cx="4499265" cy="6858000"/>
          </a:xfrm>
          <a:prstGeom prst="rect">
            <a:avLst/>
          </a:prstGeom>
        </p:spPr>
      </p:pic>
      <p:sp>
        <p:nvSpPr>
          <p:cNvPr id="6" name="Rectangle 5"/>
          <p:cNvSpPr/>
          <p:nvPr/>
        </p:nvSpPr>
        <p:spPr>
          <a:xfrm>
            <a:off x="4223935" y="5945970"/>
            <a:ext cx="4657044"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Le chevet au-dessus de la crypte.</a:t>
            </a:r>
          </a:p>
        </p:txBody>
      </p:sp>
    </p:spTree>
    <p:extLst>
      <p:ext uri="{BB962C8B-B14F-4D97-AF65-F5344CB8AC3E}">
        <p14:creationId xmlns:p14="http://schemas.microsoft.com/office/powerpoint/2010/main" val="224806949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6127" y="0"/>
            <a:ext cx="4567874" cy="6858000"/>
          </a:xfrm>
          <a:prstGeom prst="rect">
            <a:avLst/>
          </a:prstGeom>
        </p:spPr>
      </p:pic>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r="11683"/>
          <a:stretch/>
        </p:blipFill>
        <p:spPr>
          <a:xfrm>
            <a:off x="0" y="0"/>
            <a:ext cx="4576126" cy="6858000"/>
          </a:xfrm>
          <a:prstGeom prst="rect">
            <a:avLst/>
          </a:prstGeom>
        </p:spPr>
      </p:pic>
      <p:sp>
        <p:nvSpPr>
          <p:cNvPr id="2" name="Bulle ronde 1"/>
          <p:cNvSpPr/>
          <p:nvPr/>
        </p:nvSpPr>
        <p:spPr>
          <a:xfrm>
            <a:off x="4044128" y="1848852"/>
            <a:ext cx="2815936" cy="1859973"/>
          </a:xfrm>
          <a:prstGeom prst="wedgeEllipseCallout">
            <a:avLst>
              <a:gd name="adj1" fmla="val -68803"/>
              <a:gd name="adj2" fmla="val 39036"/>
            </a:avLst>
          </a:prstGeom>
          <a:noFill/>
          <a:ln>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b="1" dirty="0" smtClean="0">
                <a:ln w="22225">
                  <a:solidFill>
                    <a:schemeClr val="accent2"/>
                  </a:solidFill>
                  <a:prstDash val="solid"/>
                </a:ln>
                <a:solidFill>
                  <a:srgbClr val="FFFF00"/>
                </a:solidFill>
                <a:latin typeface="Harlow Solid Italic" panose="04030604020F02020D02" pitchFamily="82" charset="0"/>
              </a:rPr>
              <a:t>Énigme  !!!!!!</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87823485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3999" cy="6858000"/>
          </a:xfrm>
          <a:prstGeom prst="rect">
            <a:avLst/>
          </a:prstGeom>
        </p:spPr>
      </p:pic>
      <p:sp>
        <p:nvSpPr>
          <p:cNvPr id="2" name="Rectangle 1"/>
          <p:cNvSpPr/>
          <p:nvPr/>
        </p:nvSpPr>
        <p:spPr>
          <a:xfrm>
            <a:off x="1881174" y="5959917"/>
            <a:ext cx="4238661" cy="523220"/>
          </a:xfrm>
          <a:prstGeom prst="rect">
            <a:avLst/>
          </a:prstGeom>
          <a:noFill/>
        </p:spPr>
        <p:txBody>
          <a:bodyPr wrap="none" lIns="91440" tIns="45720" rIns="91440" bIns="45720">
            <a:spAutoFit/>
          </a:bodyPr>
          <a:lstStyle/>
          <a:p>
            <a:pPr algn="ctr"/>
            <a:r>
              <a:rPr lang="fr-FR" sz="2800" b="1" dirty="0" smtClean="0">
                <a:ln w="22225">
                  <a:solidFill>
                    <a:schemeClr val="accent2"/>
                  </a:solidFill>
                  <a:prstDash val="solid"/>
                </a:ln>
                <a:solidFill>
                  <a:srgbClr val="FFFF00"/>
                </a:solidFill>
                <a:latin typeface="Harlow Solid Italic" panose="04030604020F02020D02" pitchFamily="82" charset="0"/>
              </a:rPr>
              <a:t>Entrée du château d’Estaing</a:t>
            </a:r>
            <a:endParaRPr lang="fr-FR" sz="2800" b="1" dirty="0">
              <a:ln w="22225">
                <a:solidFill>
                  <a:schemeClr val="accent2"/>
                </a:solidFill>
                <a:prstDash val="solid"/>
              </a:ln>
              <a:solidFill>
                <a:srgbClr val="FFFF00"/>
              </a:solidFill>
              <a:latin typeface="Harlow Solid Italic" panose="04030604020F02020D02" pitchFamily="82" charset="0"/>
            </a:endParaRPr>
          </a:p>
        </p:txBody>
      </p:sp>
      <p:cxnSp>
        <p:nvCxnSpPr>
          <p:cNvPr id="5" name="Connecteur droit avec flèche 4"/>
          <p:cNvCxnSpPr/>
          <p:nvPr/>
        </p:nvCxnSpPr>
        <p:spPr>
          <a:xfrm flipV="1">
            <a:off x="6224155" y="5715000"/>
            <a:ext cx="727363" cy="446809"/>
          </a:xfrm>
          <a:prstGeom prst="straightConnector1">
            <a:avLst/>
          </a:prstGeom>
          <a:ln>
            <a:solidFill>
              <a:srgbClr val="66FF33"/>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642785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ectangle 1"/>
          <p:cNvSpPr/>
          <p:nvPr/>
        </p:nvSpPr>
        <p:spPr>
          <a:xfrm>
            <a:off x="1936342" y="5717370"/>
            <a:ext cx="4051109"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La croix du pont d'Estaing.</a:t>
            </a:r>
          </a:p>
        </p:txBody>
      </p:sp>
    </p:spTree>
    <p:extLst>
      <p:ext uri="{BB962C8B-B14F-4D97-AF65-F5344CB8AC3E}">
        <p14:creationId xmlns:p14="http://schemas.microsoft.com/office/powerpoint/2010/main" val="342814242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216735" cy="6912552"/>
          </a:xfrm>
          <a:prstGeom prst="rect">
            <a:avLst/>
          </a:prstGeom>
        </p:spPr>
      </p:pic>
      <p:sp>
        <p:nvSpPr>
          <p:cNvPr id="2" name="Rectangle 1"/>
          <p:cNvSpPr/>
          <p:nvPr/>
        </p:nvSpPr>
        <p:spPr>
          <a:xfrm>
            <a:off x="987023" y="5720926"/>
            <a:ext cx="7242687" cy="954107"/>
          </a:xfrm>
          <a:prstGeom prst="rect">
            <a:avLst/>
          </a:prstGeom>
          <a:noFill/>
        </p:spPr>
        <p:txBody>
          <a:bodyPr wrap="none" lIns="91440" tIns="45720" rIns="91440" bIns="45720">
            <a:spAutoFit/>
          </a:bodyPr>
          <a:lstStyle/>
          <a:p>
            <a:pPr algn="ctr"/>
            <a:r>
              <a:rPr lang="fr-FR" sz="2800" b="1" cap="none" spc="0" dirty="0" smtClean="0">
                <a:ln w="22225">
                  <a:solidFill>
                    <a:schemeClr val="accent2"/>
                  </a:solidFill>
                  <a:prstDash val="solid"/>
                </a:ln>
                <a:solidFill>
                  <a:srgbClr val="FFFF00"/>
                </a:solidFill>
                <a:effectLst/>
                <a:latin typeface="Harlow Solid Italic" panose="04030604020F02020D02" pitchFamily="82" charset="0"/>
              </a:rPr>
              <a:t>A l’entré du pont</a:t>
            </a:r>
          </a:p>
          <a:p>
            <a:pPr algn="ctr"/>
            <a:r>
              <a:rPr lang="fr-FR" sz="2800" b="1" cap="none" spc="0" dirty="0" smtClean="0">
                <a:ln w="22225">
                  <a:solidFill>
                    <a:schemeClr val="accent2"/>
                  </a:solidFill>
                  <a:prstDash val="solid"/>
                </a:ln>
                <a:solidFill>
                  <a:srgbClr val="FFFF00"/>
                </a:solidFill>
                <a:effectLst/>
                <a:latin typeface="Harlow Solid Italic" panose="04030604020F02020D02" pitchFamily="82" charset="0"/>
              </a:rPr>
              <a:t>Un bon restau pour déguster une spécialité du pays</a:t>
            </a:r>
            <a:endParaRPr lang="fr-FR" sz="2800" b="1" cap="none" spc="0" dirty="0">
              <a:ln w="22225">
                <a:solidFill>
                  <a:schemeClr val="accent2"/>
                </a:solidFill>
                <a:prstDash val="solid"/>
              </a:ln>
              <a:solidFill>
                <a:srgbClr val="FFFF00"/>
              </a:solidFill>
              <a:effectLst/>
              <a:latin typeface="Harlow Solid Italic" panose="04030604020F02020D02" pitchFamily="82" charset="0"/>
            </a:endParaRPr>
          </a:p>
        </p:txBody>
      </p:sp>
    </p:spTree>
    <p:extLst>
      <p:ext uri="{BB962C8B-B14F-4D97-AF65-F5344CB8AC3E}">
        <p14:creationId xmlns:p14="http://schemas.microsoft.com/office/powerpoint/2010/main" val="297597408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944135" y="581344"/>
            <a:ext cx="4001416" cy="523220"/>
          </a:xfrm>
          <a:prstGeom prst="rect">
            <a:avLst/>
          </a:prstGeom>
        </p:spPr>
        <p:txBody>
          <a:bodyPr wrap="none">
            <a:spAutoFit/>
          </a:bodyPr>
          <a:lstStyle/>
          <a:p>
            <a:r>
              <a:rPr lang="fr-FR" sz="2800" b="1" dirty="0">
                <a:ln w="22225">
                  <a:solidFill>
                    <a:schemeClr val="accent2"/>
                  </a:solidFill>
                  <a:prstDash val="solid"/>
                </a:ln>
                <a:solidFill>
                  <a:srgbClr val="66FF33"/>
                </a:solidFill>
                <a:latin typeface="Harlow Solid Italic" panose="04030604020F02020D02" pitchFamily="82" charset="0"/>
              </a:rPr>
              <a:t>La fontaine Saint-Fleuret.</a:t>
            </a:r>
          </a:p>
        </p:txBody>
      </p:sp>
    </p:spTree>
    <p:extLst>
      <p:ext uri="{BB962C8B-B14F-4D97-AF65-F5344CB8AC3E}">
        <p14:creationId xmlns:p14="http://schemas.microsoft.com/office/powerpoint/2010/main" val="363122553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3053" t="-3333" r="13189" b="3333"/>
          <a:stretch/>
        </p:blipFill>
        <p:spPr>
          <a:xfrm>
            <a:off x="-1" y="-342900"/>
            <a:ext cx="9288379" cy="7200900"/>
          </a:xfrm>
          <a:prstGeom prst="rect">
            <a:avLst/>
          </a:prstGeom>
        </p:spPr>
      </p:pic>
      <p:sp>
        <p:nvSpPr>
          <p:cNvPr id="4" name="Rectangle 3"/>
          <p:cNvSpPr/>
          <p:nvPr/>
        </p:nvSpPr>
        <p:spPr>
          <a:xfrm>
            <a:off x="174128" y="5862843"/>
            <a:ext cx="8223726" cy="523220"/>
          </a:xfrm>
          <a:prstGeom prst="rect">
            <a:avLst/>
          </a:prstGeom>
        </p:spPr>
        <p:txBody>
          <a:bodyPr wrap="none">
            <a:spAutoFit/>
          </a:bodyPr>
          <a:lstStyle/>
          <a:p>
            <a:r>
              <a:rPr lang="fr-FR" sz="2800" b="1" dirty="0">
                <a:ln w="22225">
                  <a:solidFill>
                    <a:schemeClr val="accent2"/>
                  </a:solidFill>
                  <a:prstDash val="solid"/>
                </a:ln>
                <a:solidFill>
                  <a:srgbClr val="66FF33"/>
                </a:solidFill>
                <a:latin typeface="Harlow Solid Italic" panose="04030604020F02020D02" pitchFamily="82" charset="0"/>
              </a:rPr>
              <a:t>La chapelle </a:t>
            </a:r>
            <a:r>
              <a:rPr lang="fr-FR" sz="2800" b="1" dirty="0" smtClean="0">
                <a:ln w="22225">
                  <a:solidFill>
                    <a:schemeClr val="accent2"/>
                  </a:solidFill>
                  <a:prstDash val="solid"/>
                </a:ln>
                <a:solidFill>
                  <a:srgbClr val="66FF33"/>
                </a:solidFill>
                <a:latin typeface="Harlow Solid Italic" panose="04030604020F02020D02" pitchFamily="82" charset="0"/>
              </a:rPr>
              <a:t>Saint-Fleuret et gîte d’étape pour les pèlerins</a:t>
            </a:r>
            <a:endParaRPr lang="fr-FR" sz="2800" b="1" dirty="0">
              <a:ln w="22225">
                <a:solidFill>
                  <a:schemeClr val="accent2"/>
                </a:solidFill>
                <a:prstDash val="solid"/>
              </a:ln>
              <a:solidFill>
                <a:srgbClr val="66FF33"/>
              </a:solidFill>
              <a:latin typeface="Harlow Solid Italic" panose="04030604020F02020D02" pitchFamily="82" charset="0"/>
            </a:endParaRPr>
          </a:p>
        </p:txBody>
      </p:sp>
      <p:cxnSp>
        <p:nvCxnSpPr>
          <p:cNvPr id="6" name="Connecteur droit avec flèche 5"/>
          <p:cNvCxnSpPr/>
          <p:nvPr/>
        </p:nvCxnSpPr>
        <p:spPr>
          <a:xfrm flipV="1">
            <a:off x="5101936" y="4696691"/>
            <a:ext cx="2441864" cy="1288473"/>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23002" y="0"/>
            <a:ext cx="1865376" cy="1243584"/>
          </a:xfrm>
          <a:prstGeom prst="rect">
            <a:avLst/>
          </a:prstGeom>
        </p:spPr>
      </p:pic>
    </p:spTree>
    <p:extLst>
      <p:ext uri="{BB962C8B-B14F-4D97-AF65-F5344CB8AC3E}">
        <p14:creationId xmlns:p14="http://schemas.microsoft.com/office/powerpoint/2010/main" val="179923352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9292" r="15015"/>
          <a:stretch/>
        </p:blipFill>
        <p:spPr>
          <a:xfrm>
            <a:off x="0" y="0"/>
            <a:ext cx="9235528" cy="6858000"/>
          </a:xfrm>
          <a:prstGeom prst="rect">
            <a:avLst/>
          </a:prstGeom>
        </p:spPr>
      </p:pic>
      <p:sp>
        <p:nvSpPr>
          <p:cNvPr id="5" name="Rectangle 4"/>
          <p:cNvSpPr/>
          <p:nvPr/>
        </p:nvSpPr>
        <p:spPr>
          <a:xfrm>
            <a:off x="1848587" y="5277536"/>
            <a:ext cx="5538354" cy="954107"/>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Un symbole indiquant la direction à suivre sur le chemin de Compostelle</a:t>
            </a:r>
            <a:r>
              <a:rPr lang="fr-FR" dirty="0"/>
              <a:t>. </a:t>
            </a:r>
          </a:p>
        </p:txBody>
      </p:sp>
    </p:spTree>
    <p:extLst>
      <p:ext uri="{BB962C8B-B14F-4D97-AF65-F5344CB8AC3E}">
        <p14:creationId xmlns:p14="http://schemas.microsoft.com/office/powerpoint/2010/main" val="316378996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3999" cy="6858000"/>
          </a:xfrm>
          <a:prstGeom prst="rect">
            <a:avLst/>
          </a:prstGeom>
        </p:spPr>
      </p:pic>
      <p:sp>
        <p:nvSpPr>
          <p:cNvPr id="2" name="Rectangle 1"/>
          <p:cNvSpPr/>
          <p:nvPr/>
        </p:nvSpPr>
        <p:spPr>
          <a:xfrm>
            <a:off x="3728101" y="721713"/>
            <a:ext cx="2614818"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Le pont gothique.</a:t>
            </a:r>
          </a:p>
        </p:txBody>
      </p:sp>
    </p:spTree>
    <p:extLst>
      <p:ext uri="{BB962C8B-B14F-4D97-AF65-F5344CB8AC3E}">
        <p14:creationId xmlns:p14="http://schemas.microsoft.com/office/powerpoint/2010/main" val="82267491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Rectangle 4"/>
          <p:cNvSpPr/>
          <p:nvPr/>
        </p:nvSpPr>
        <p:spPr>
          <a:xfrm>
            <a:off x="2960499" y="1110734"/>
            <a:ext cx="3781805" cy="523220"/>
          </a:xfrm>
          <a:prstGeom prst="rect">
            <a:avLst/>
          </a:prstGeom>
        </p:spPr>
        <p:txBody>
          <a:bodyPr wrap="none">
            <a:spAutoFit/>
          </a:bodyPr>
          <a:lstStyle/>
          <a:p>
            <a:r>
              <a:rPr lang="fr-FR" sz="2800" dirty="0">
                <a:solidFill>
                  <a:srgbClr val="66FF33"/>
                </a:solidFill>
                <a:latin typeface="Harlow Solid Italic" panose="04030604020F02020D02" pitchFamily="82" charset="0"/>
              </a:rPr>
              <a:t>Maisons au bord du </a:t>
            </a:r>
            <a:r>
              <a:rPr lang="fr-FR" sz="2800" dirty="0" smtClean="0">
                <a:solidFill>
                  <a:srgbClr val="66FF33"/>
                </a:solidFill>
                <a:latin typeface="Harlow Solid Italic" panose="04030604020F02020D02" pitchFamily="82" charset="0"/>
              </a:rPr>
              <a:t>Lot .</a:t>
            </a:r>
            <a:endParaRPr lang="fr-FR" sz="2800" dirty="0">
              <a:solidFill>
                <a:srgbClr val="66FF33"/>
              </a:solidFill>
              <a:latin typeface="Harlow Solid Italic" panose="04030604020F02020D02" pitchFamily="82" charset="0"/>
            </a:endParaRPr>
          </a:p>
        </p:txBody>
      </p:sp>
    </p:spTree>
    <p:extLst>
      <p:ext uri="{BB962C8B-B14F-4D97-AF65-F5344CB8AC3E}">
        <p14:creationId xmlns:p14="http://schemas.microsoft.com/office/powerpoint/2010/main" val="38586713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3999" cy="6858000"/>
          </a:xfrm>
          <a:prstGeom prst="rect">
            <a:avLst/>
          </a:prstGeom>
        </p:spPr>
      </p:pic>
    </p:spTree>
    <p:extLst>
      <p:ext uri="{BB962C8B-B14F-4D97-AF65-F5344CB8AC3E}">
        <p14:creationId xmlns:p14="http://schemas.microsoft.com/office/powerpoint/2010/main" val="265499760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3999" cy="6858000"/>
          </a:xfrm>
          <a:prstGeom prst="rect">
            <a:avLst/>
          </a:prstGeom>
        </p:spPr>
      </p:pic>
      <p:sp>
        <p:nvSpPr>
          <p:cNvPr id="4" name="Rectangle 3"/>
          <p:cNvSpPr/>
          <p:nvPr/>
        </p:nvSpPr>
        <p:spPr>
          <a:xfrm>
            <a:off x="236755" y="191776"/>
            <a:ext cx="8507457"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Le pont </a:t>
            </a:r>
            <a:r>
              <a:rPr lang="fr-FR" sz="2800" b="1" dirty="0" smtClean="0">
                <a:ln w="22225">
                  <a:solidFill>
                    <a:schemeClr val="accent2"/>
                  </a:solidFill>
                  <a:prstDash val="solid"/>
                </a:ln>
                <a:solidFill>
                  <a:srgbClr val="FFFF00"/>
                </a:solidFill>
                <a:latin typeface="Harlow Solid Italic" panose="04030604020F02020D02" pitchFamily="82" charset="0"/>
              </a:rPr>
              <a:t>gothique ou il est impossible de se croiser en voiture.</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4286543911"/>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3999" cy="6858000"/>
          </a:xfrm>
          <a:prstGeom prst="rect">
            <a:avLst/>
          </a:prstGeom>
        </p:spPr>
      </p:pic>
      <p:sp>
        <p:nvSpPr>
          <p:cNvPr id="2" name="Rectangle 1"/>
          <p:cNvSpPr/>
          <p:nvPr/>
        </p:nvSpPr>
        <p:spPr>
          <a:xfrm>
            <a:off x="1117015" y="418918"/>
            <a:ext cx="6909969" cy="523220"/>
          </a:xfrm>
          <a:prstGeom prst="rect">
            <a:avLst/>
          </a:prstGeom>
        </p:spPr>
        <p:txBody>
          <a:bodyPr wrap="non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Statue de </a:t>
            </a:r>
            <a:r>
              <a:rPr lang="fr-FR" sz="2800" b="1" dirty="0">
                <a:ln w="22225">
                  <a:solidFill>
                    <a:schemeClr val="accent2"/>
                  </a:solidFill>
                  <a:prstDash val="solid"/>
                </a:ln>
                <a:solidFill>
                  <a:srgbClr val="FFFF00"/>
                </a:solidFill>
                <a:latin typeface="Harlow Solid Italic" panose="04030604020F02020D02" pitchFamily="82" charset="0"/>
              </a:rPr>
              <a:t>François </a:t>
            </a:r>
            <a:r>
              <a:rPr lang="fr-FR" sz="2800" b="1" dirty="0" smtClean="0">
                <a:ln w="22225">
                  <a:solidFill>
                    <a:schemeClr val="accent2"/>
                  </a:solidFill>
                  <a:prstDash val="solid"/>
                </a:ln>
                <a:solidFill>
                  <a:srgbClr val="FFFF00"/>
                </a:solidFill>
                <a:latin typeface="Harlow Solid Italic" panose="04030604020F02020D02" pitchFamily="82" charset="0"/>
              </a:rPr>
              <a:t>d'Estaing  sur </a:t>
            </a:r>
            <a:r>
              <a:rPr lang="fr-FR" sz="2800" b="1" dirty="0">
                <a:ln w="22225">
                  <a:solidFill>
                    <a:schemeClr val="accent2"/>
                  </a:solidFill>
                  <a:prstDash val="solid"/>
                </a:ln>
                <a:solidFill>
                  <a:srgbClr val="FFFF00"/>
                </a:solidFill>
                <a:latin typeface="Harlow Solid Italic" panose="04030604020F02020D02" pitchFamily="82" charset="0"/>
              </a:rPr>
              <a:t>le vieux </a:t>
            </a:r>
            <a:r>
              <a:rPr lang="fr-FR" sz="2800" b="1" dirty="0" smtClean="0">
                <a:ln w="22225">
                  <a:solidFill>
                    <a:schemeClr val="accent2"/>
                  </a:solidFill>
                  <a:prstDash val="solid"/>
                </a:ln>
                <a:solidFill>
                  <a:srgbClr val="FFFF00"/>
                </a:solidFill>
                <a:latin typeface="Harlow Solid Italic" panose="04030604020F02020D02" pitchFamily="82" charset="0"/>
              </a:rPr>
              <a:t>pont.</a:t>
            </a:r>
            <a:endParaRPr lang="fr-FR" sz="2800" b="1" dirty="0">
              <a:ln w="22225">
                <a:solidFill>
                  <a:schemeClr val="accent2"/>
                </a:solidFill>
                <a:prstDash val="solid"/>
              </a:ln>
              <a:solidFill>
                <a:srgbClr val="FFFF00"/>
              </a:solidFill>
              <a:latin typeface="Harlow Solid Italic" panose="04030604020F02020D02" pitchFamily="82" charset="0"/>
            </a:endParaRPr>
          </a:p>
        </p:txBody>
      </p:sp>
      <p:sp>
        <p:nvSpPr>
          <p:cNvPr id="4" name="Rectangle 3"/>
          <p:cNvSpPr/>
          <p:nvPr/>
        </p:nvSpPr>
        <p:spPr>
          <a:xfrm>
            <a:off x="67541" y="4772625"/>
            <a:ext cx="8827078" cy="1815882"/>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l'église Saint-Fleuret, </a:t>
            </a:r>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dédiée à St-Fleuret </a:t>
            </a:r>
            <a:r>
              <a:rPr lang="fr-FR" sz="2800" b="1" dirty="0" smtClean="0">
                <a:ln w="22225">
                  <a:solidFill>
                    <a:schemeClr val="accent2"/>
                  </a:solidFill>
                  <a:prstDash val="solid"/>
                </a:ln>
                <a:solidFill>
                  <a:srgbClr val="FFFF00"/>
                </a:solidFill>
                <a:latin typeface="Harlow Solid Italic" panose="04030604020F02020D02" pitchFamily="82" charset="0"/>
              </a:rPr>
              <a:t>qui </a:t>
            </a:r>
            <a:r>
              <a:rPr lang="fr-FR" sz="2800" b="1" dirty="0">
                <a:ln w="22225">
                  <a:solidFill>
                    <a:schemeClr val="accent2"/>
                  </a:solidFill>
                  <a:prstDash val="solid"/>
                </a:ln>
                <a:solidFill>
                  <a:srgbClr val="FFFF00"/>
                </a:solidFill>
                <a:latin typeface="Harlow Solid Italic" panose="04030604020F02020D02" pitchFamily="82" charset="0"/>
              </a:rPr>
              <a:t>renferme ses </a:t>
            </a:r>
            <a:r>
              <a:rPr lang="fr-FR" sz="2800" b="1" dirty="0" smtClean="0">
                <a:ln w="22225">
                  <a:solidFill>
                    <a:schemeClr val="accent2"/>
                  </a:solidFill>
                  <a:prstDash val="solid"/>
                </a:ln>
                <a:solidFill>
                  <a:srgbClr val="FFFF00"/>
                </a:solidFill>
                <a:latin typeface="Harlow Solid Italic" panose="04030604020F02020D02" pitchFamily="82" charset="0"/>
              </a:rPr>
              <a:t>reliques . Depuis </a:t>
            </a:r>
            <a:r>
              <a:rPr lang="fr-FR" sz="2800" b="1" dirty="0">
                <a:ln w="22225">
                  <a:solidFill>
                    <a:schemeClr val="accent2"/>
                  </a:solidFill>
                  <a:prstDash val="solid"/>
                </a:ln>
                <a:solidFill>
                  <a:srgbClr val="FFFF00"/>
                </a:solidFill>
                <a:latin typeface="Harlow Solid Italic" panose="04030604020F02020D02" pitchFamily="82" charset="0"/>
              </a:rPr>
              <a:t>plus d'un millénaire, Estaing s'est donnée </a:t>
            </a:r>
            <a:r>
              <a:rPr lang="fr-FR" sz="2800" b="1" dirty="0">
                <a:ln w="22225">
                  <a:solidFill>
                    <a:schemeClr val="accent2"/>
                  </a:solidFill>
                  <a:prstDash val="solid"/>
                </a:ln>
                <a:solidFill>
                  <a:srgbClr val="FF0000"/>
                </a:solidFill>
                <a:latin typeface="Harlow Solid Italic" panose="04030604020F02020D02" pitchFamily="82" charset="0"/>
              </a:rPr>
              <a:t>St-Fleuret pour patron de la </a:t>
            </a:r>
            <a:r>
              <a:rPr lang="fr-FR" sz="2800" b="1" dirty="0" smtClean="0">
                <a:ln w="22225">
                  <a:solidFill>
                    <a:schemeClr val="accent2"/>
                  </a:solidFill>
                  <a:prstDash val="solid"/>
                </a:ln>
                <a:solidFill>
                  <a:srgbClr val="FF0000"/>
                </a:solidFill>
                <a:latin typeface="Harlow Solid Italic" panose="04030604020F02020D02" pitchFamily="82" charset="0"/>
              </a:rPr>
              <a:t>paroisse et </a:t>
            </a:r>
            <a:r>
              <a:rPr lang="fr-FR" sz="2800" b="1" dirty="0">
                <a:ln w="22225">
                  <a:solidFill>
                    <a:schemeClr val="accent2"/>
                  </a:solidFill>
                  <a:prstDash val="solid"/>
                </a:ln>
                <a:solidFill>
                  <a:srgbClr val="FF0000"/>
                </a:solidFill>
                <a:latin typeface="Harlow Solid Italic" panose="04030604020F02020D02" pitchFamily="82" charset="0"/>
              </a:rPr>
              <a:t>en </a:t>
            </a:r>
            <a:r>
              <a:rPr lang="fr-FR" sz="2800" b="1" dirty="0" smtClean="0">
                <a:ln w="22225">
                  <a:solidFill>
                    <a:schemeClr val="accent2"/>
                  </a:solidFill>
                  <a:prstDash val="solid"/>
                </a:ln>
                <a:solidFill>
                  <a:srgbClr val="FF0000"/>
                </a:solidFill>
                <a:latin typeface="Harlow Solid Italic" panose="04030604020F02020D02" pitchFamily="82" charset="0"/>
              </a:rPr>
              <a:t>620 il </a:t>
            </a:r>
            <a:r>
              <a:rPr lang="fr-FR" sz="2800" b="1" dirty="0">
                <a:ln w="22225">
                  <a:solidFill>
                    <a:schemeClr val="accent2"/>
                  </a:solidFill>
                  <a:prstDash val="solid"/>
                </a:ln>
                <a:solidFill>
                  <a:srgbClr val="FF0000"/>
                </a:solidFill>
                <a:latin typeface="Harlow Solid Italic" panose="04030604020F02020D02" pitchFamily="82" charset="0"/>
              </a:rPr>
              <a:t>y mourut en </a:t>
            </a:r>
            <a:r>
              <a:rPr lang="fr-FR" sz="2800" b="1" dirty="0" smtClean="0">
                <a:ln w="22225">
                  <a:solidFill>
                    <a:schemeClr val="accent2"/>
                  </a:solidFill>
                  <a:prstDash val="solid"/>
                </a:ln>
                <a:solidFill>
                  <a:srgbClr val="FF0000"/>
                </a:solidFill>
                <a:latin typeface="Harlow Solid Italic" panose="04030604020F02020D02" pitchFamily="82" charset="0"/>
              </a:rPr>
              <a:t> </a:t>
            </a:r>
            <a:r>
              <a:rPr lang="fr-FR" sz="2800" b="1" dirty="0">
                <a:ln w="22225">
                  <a:solidFill>
                    <a:schemeClr val="accent2"/>
                  </a:solidFill>
                  <a:prstDash val="solid"/>
                </a:ln>
                <a:solidFill>
                  <a:srgbClr val="FF0000"/>
                </a:solidFill>
                <a:latin typeface="Harlow Solid Italic" panose="04030604020F02020D02" pitchFamily="82" charset="0"/>
              </a:rPr>
              <a:t>sainteté, après avoir fait plusieurs miracles.</a:t>
            </a:r>
          </a:p>
        </p:txBody>
      </p:sp>
    </p:spTree>
    <p:extLst>
      <p:ext uri="{BB962C8B-B14F-4D97-AF65-F5344CB8AC3E}">
        <p14:creationId xmlns:p14="http://schemas.microsoft.com/office/powerpoint/2010/main" val="621141359"/>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ectangle 1"/>
          <p:cNvSpPr/>
          <p:nvPr/>
        </p:nvSpPr>
        <p:spPr>
          <a:xfrm>
            <a:off x="45760" y="4045263"/>
            <a:ext cx="9052479" cy="2677656"/>
          </a:xfrm>
          <a:prstGeom prst="rect">
            <a:avLst/>
          </a:prstGeom>
          <a:noFill/>
        </p:spPr>
        <p:txBody>
          <a:bodyPr wrap="none" lIns="91440" tIns="45720" rIns="91440" bIns="45720">
            <a:spAutoFit/>
          </a:bodyPr>
          <a:lstStyle/>
          <a:p>
            <a:pPr algn="ctr"/>
            <a:r>
              <a:rPr lang="fr-FR" sz="2800" b="1" dirty="0" smtClean="0">
                <a:ln w="22225">
                  <a:solidFill>
                    <a:schemeClr val="accent2"/>
                  </a:solidFill>
                  <a:prstDash val="solid"/>
                </a:ln>
                <a:solidFill>
                  <a:srgbClr val="FFFF00"/>
                </a:solidFill>
                <a:latin typeface="Harlow Solid Italic" panose="04030604020F02020D02" pitchFamily="82" charset="0"/>
              </a:rPr>
              <a:t>Un dernier coup d’œil sur ce magnifique Village dominé par </a:t>
            </a:r>
          </a:p>
          <a:p>
            <a:pPr algn="ctr"/>
            <a:r>
              <a:rPr lang="fr-FR" sz="2800" b="1" dirty="0" smtClean="0">
                <a:ln w="22225">
                  <a:solidFill>
                    <a:schemeClr val="accent2"/>
                  </a:solidFill>
                  <a:prstDash val="solid"/>
                </a:ln>
                <a:solidFill>
                  <a:srgbClr val="FFFF00"/>
                </a:solidFill>
                <a:latin typeface="Harlow Solid Italic" panose="04030604020F02020D02" pitchFamily="82" charset="0"/>
              </a:rPr>
              <a:t>son majestueux château ,Et dire que l’on va ailleurs chercher ce </a:t>
            </a:r>
          </a:p>
          <a:p>
            <a:pPr algn="ctr"/>
            <a:r>
              <a:rPr lang="fr-FR" sz="2800" b="1" dirty="0" smtClean="0">
                <a:ln w="22225">
                  <a:solidFill>
                    <a:schemeClr val="accent2"/>
                  </a:solidFill>
                  <a:prstDash val="solid"/>
                </a:ln>
                <a:solidFill>
                  <a:srgbClr val="FFFF00"/>
                </a:solidFill>
                <a:latin typeface="Harlow Solid Italic" panose="04030604020F02020D02" pitchFamily="82" charset="0"/>
              </a:rPr>
              <a:t>qu’il y a de magnifique dans nos régions</a:t>
            </a:r>
          </a:p>
          <a:p>
            <a:pPr algn="ctr"/>
            <a:r>
              <a:rPr lang="fr-FR" sz="2800" b="1" dirty="0" smtClean="0">
                <a:ln w="22225">
                  <a:solidFill>
                    <a:schemeClr val="accent2"/>
                  </a:solidFill>
                  <a:prstDash val="solid"/>
                </a:ln>
                <a:solidFill>
                  <a:srgbClr val="FFFF00"/>
                </a:solidFill>
                <a:latin typeface="Harlow Solid Italic" panose="04030604020F02020D02" pitchFamily="82" charset="0"/>
              </a:rPr>
              <a:t>‘’  que notre France est belle ‘’</a:t>
            </a:r>
          </a:p>
          <a:p>
            <a:pPr algn="ctr"/>
            <a:r>
              <a:rPr lang="fr-FR" sz="2800" b="1" dirty="0" smtClean="0">
                <a:ln w="22225">
                  <a:solidFill>
                    <a:schemeClr val="accent2"/>
                  </a:solidFill>
                  <a:prstDash val="solid"/>
                </a:ln>
                <a:solidFill>
                  <a:srgbClr val="FFFF00"/>
                </a:solidFill>
                <a:latin typeface="Harlow Solid Italic" panose="04030604020F02020D02" pitchFamily="82" charset="0"/>
              </a:rPr>
              <a:t>Consacrer un </a:t>
            </a:r>
            <a:r>
              <a:rPr lang="fr-FR" sz="2800" b="1" dirty="0" err="1">
                <a:ln w="22225">
                  <a:solidFill>
                    <a:schemeClr val="accent2"/>
                  </a:solidFill>
                  <a:prstDash val="solid"/>
                </a:ln>
                <a:solidFill>
                  <a:srgbClr val="FFFF00"/>
                </a:solidFill>
                <a:latin typeface="Harlow Solid Italic" panose="04030604020F02020D02" pitchFamily="82" charset="0"/>
              </a:rPr>
              <a:t>W</a:t>
            </a:r>
            <a:r>
              <a:rPr lang="fr-FR" sz="2800" b="1" dirty="0" err="1" smtClean="0">
                <a:ln w="22225">
                  <a:solidFill>
                    <a:schemeClr val="accent2"/>
                  </a:solidFill>
                  <a:prstDash val="solid"/>
                </a:ln>
                <a:solidFill>
                  <a:srgbClr val="FFFF00"/>
                </a:solidFill>
                <a:latin typeface="Harlow Solid Italic" panose="04030604020F02020D02" pitchFamily="82" charset="0"/>
              </a:rPr>
              <a:t>eek</a:t>
            </a:r>
            <a:r>
              <a:rPr lang="fr-FR" sz="2800" b="1" dirty="0" smtClean="0">
                <a:ln w="22225">
                  <a:solidFill>
                    <a:schemeClr val="accent2"/>
                  </a:solidFill>
                  <a:prstDash val="solid"/>
                </a:ln>
                <a:solidFill>
                  <a:srgbClr val="FFFF00"/>
                </a:solidFill>
                <a:latin typeface="Harlow Solid Italic" panose="04030604020F02020D02" pitchFamily="82" charset="0"/>
              </a:rPr>
              <a:t> end pour tout voir</a:t>
            </a:r>
          </a:p>
          <a:p>
            <a:pPr algn="ctr"/>
            <a:r>
              <a:rPr lang="fr-FR" sz="2800" b="1" dirty="0" smtClean="0">
                <a:ln w="22225">
                  <a:solidFill>
                    <a:schemeClr val="accent2"/>
                  </a:solidFill>
                  <a:prstDash val="solid"/>
                </a:ln>
                <a:solidFill>
                  <a:srgbClr val="FFFF00"/>
                </a:solidFill>
                <a:latin typeface="Harlow Solid Italic" panose="04030604020F02020D02" pitchFamily="82" charset="0"/>
              </a:rPr>
              <a:t> </a:t>
            </a:r>
            <a:endParaRPr lang="fr-FR" sz="2800" b="1" dirty="0">
              <a:ln w="22225">
                <a:solidFill>
                  <a:schemeClr val="accent2"/>
                </a:solidFill>
                <a:prstDash val="solid"/>
              </a:ln>
              <a:solidFill>
                <a:srgbClr val="FFFF00"/>
              </a:solidFill>
              <a:latin typeface="Harlow Solid Italic" panose="04030604020F02020D02" pitchFamily="82" charset="0"/>
            </a:endParaRPr>
          </a:p>
        </p:txBody>
      </p:sp>
      <p:sp>
        <p:nvSpPr>
          <p:cNvPr id="4" name="Rectangle 3"/>
          <p:cNvSpPr/>
          <p:nvPr/>
        </p:nvSpPr>
        <p:spPr>
          <a:xfrm>
            <a:off x="5145073" y="6328794"/>
            <a:ext cx="3841501" cy="461665"/>
          </a:xfrm>
          <a:prstGeom prst="rect">
            <a:avLst/>
          </a:prstGeom>
          <a:noFill/>
        </p:spPr>
        <p:txBody>
          <a:bodyPr wrap="none" lIns="91440" tIns="45720" rIns="91440" bIns="45720">
            <a:spAutoFit/>
          </a:bodyPr>
          <a:lstStyle/>
          <a:p>
            <a:pPr algn="ctr"/>
            <a:r>
              <a:rPr lang="fr-FR" sz="2400" b="1" cap="none" spc="0" dirty="0" smtClean="0">
                <a:ln w="22225">
                  <a:solidFill>
                    <a:schemeClr val="accent2"/>
                  </a:solidFill>
                  <a:prstDash val="solid"/>
                </a:ln>
                <a:solidFill>
                  <a:schemeClr val="bg1"/>
                </a:solidFill>
                <a:effectLst/>
                <a:latin typeface="Harlow Solid Italic" panose="04030604020F02020D02" pitchFamily="82" charset="0"/>
              </a:rPr>
              <a:t>Création </a:t>
            </a:r>
            <a:r>
              <a:rPr lang="fr-FR" sz="2400" b="1" cap="none" spc="0" dirty="0" err="1" smtClean="0">
                <a:ln w="22225">
                  <a:solidFill>
                    <a:schemeClr val="accent2"/>
                  </a:solidFill>
                  <a:prstDash val="solid"/>
                </a:ln>
                <a:solidFill>
                  <a:schemeClr val="bg1"/>
                </a:solidFill>
                <a:effectLst/>
                <a:latin typeface="Harlow Solid Italic" panose="04030604020F02020D02" pitchFamily="82" charset="0"/>
              </a:rPr>
              <a:t>PapyRi</a:t>
            </a:r>
            <a:r>
              <a:rPr lang="fr-FR" sz="2400" b="1" cap="none" spc="0" dirty="0" smtClean="0">
                <a:ln w="22225">
                  <a:solidFill>
                    <a:schemeClr val="accent2"/>
                  </a:solidFill>
                  <a:prstDash val="solid"/>
                </a:ln>
                <a:solidFill>
                  <a:schemeClr val="bg1"/>
                </a:solidFill>
                <a:effectLst/>
                <a:latin typeface="Harlow Solid Italic" panose="04030604020F02020D02" pitchFamily="82" charset="0"/>
              </a:rPr>
              <a:t> :26mai 2022</a:t>
            </a:r>
            <a:endParaRPr lang="fr-FR" sz="2400" b="1" cap="none" spc="0" dirty="0">
              <a:ln w="22225">
                <a:solidFill>
                  <a:schemeClr val="accent2"/>
                </a:solidFill>
                <a:prstDash val="solid"/>
              </a:ln>
              <a:solidFill>
                <a:schemeClr val="bg1"/>
              </a:solidFill>
              <a:effectLst/>
              <a:latin typeface="Harlow Solid Italic" panose="04030604020F02020D02" pitchFamily="82" charset="0"/>
            </a:endParaRPr>
          </a:p>
        </p:txBody>
      </p:sp>
    </p:spTree>
    <p:extLst>
      <p:ext uri="{BB962C8B-B14F-4D97-AF65-F5344CB8AC3E}">
        <p14:creationId xmlns:p14="http://schemas.microsoft.com/office/powerpoint/2010/main" val="2762762756"/>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1134590"/>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423</TotalTime>
  <Words>664</Words>
  <Application>Microsoft Office PowerPoint</Application>
  <PresentationFormat>Affichage à l'écran (4:3)</PresentationFormat>
  <Paragraphs>64</Paragraphs>
  <Slides>59</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59</vt:i4>
      </vt:variant>
    </vt:vector>
  </HeadingPairs>
  <TitlesOfParts>
    <vt:vector size="64" baseType="lpstr">
      <vt:lpstr>Arial</vt:lpstr>
      <vt:lpstr>Calibri</vt:lpstr>
      <vt:lpstr>Calibri Light</vt:lpstr>
      <vt:lpstr>Harlow Solid Italic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jatocha.richard@sfr.fr</dc:creator>
  <cp:lastModifiedBy>jatocha.richard@sfr.fr</cp:lastModifiedBy>
  <cp:revision>60</cp:revision>
  <dcterms:created xsi:type="dcterms:W3CDTF">2022-05-22T15:36:55Z</dcterms:created>
  <dcterms:modified xsi:type="dcterms:W3CDTF">2022-05-27T07:03:58Z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