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72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57" r:id="rId18"/>
    <p:sldId id="273" r:id="rId19"/>
    <p:sldId id="274" r:id="rId20"/>
    <p:sldId id="275" r:id="rId21"/>
    <p:sldId id="277" r:id="rId22"/>
    <p:sldId id="278" r:id="rId23"/>
    <p:sldId id="279" r:id="rId24"/>
    <p:sldId id="280" r:id="rId25"/>
    <p:sldId id="282" r:id="rId26"/>
    <p:sldId id="281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42" autoAdjust="0"/>
    <p:restoredTop sz="94660"/>
  </p:normalViewPr>
  <p:slideViewPr>
    <p:cSldViewPr snapToGrid="0">
      <p:cViewPr varScale="1">
        <p:scale>
          <a:sx n="63" d="100"/>
          <a:sy n="63" d="100"/>
        </p:scale>
        <p:origin x="605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06/05/2025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pull/>
      </p:transition>
    </mc:Choice>
    <mc:Fallback xmlns="">
      <p:transition spd="slow" advClick="0" advTm="9000">
        <p:pull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06/05/2025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pull/>
      </p:transition>
    </mc:Choice>
    <mc:Fallback xmlns="">
      <p:transition spd="slow" advClick="0" advTm="9000">
        <p:pull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06/05/2025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pull/>
      </p:transition>
    </mc:Choice>
    <mc:Fallback xmlns="">
      <p:transition spd="slow" advClick="0" advTm="9000">
        <p:pull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06/05/2025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pull/>
      </p:transition>
    </mc:Choice>
    <mc:Fallback xmlns="">
      <p:transition spd="slow" advClick="0" advTm="9000">
        <p:pull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06/05/2025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pull/>
      </p:transition>
    </mc:Choice>
    <mc:Fallback xmlns="">
      <p:transition spd="slow" advClick="0" advTm="9000">
        <p:pull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06/05/2025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pull/>
      </p:transition>
    </mc:Choice>
    <mc:Fallback xmlns="">
      <p:transition spd="slow" advClick="0" advTm="9000">
        <p:pull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06/05/2025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pull/>
      </p:transition>
    </mc:Choice>
    <mc:Fallback xmlns="">
      <p:transition spd="slow" advClick="0" advTm="9000">
        <p:pull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06/05/2025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pull/>
      </p:transition>
    </mc:Choice>
    <mc:Fallback xmlns="">
      <p:transition spd="slow" advClick="0" advTm="9000">
        <p:pull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06/05/2025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pull/>
      </p:transition>
    </mc:Choice>
    <mc:Fallback xmlns="">
      <p:transition spd="slow" advClick="0" advTm="9000">
        <p:pull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06/05/2025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pull/>
      </p:transition>
    </mc:Choice>
    <mc:Fallback xmlns="">
      <p:transition spd="slow" advClick="0" advTm="9000">
        <p:pull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06/05/2025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pull/>
      </p:transition>
    </mc:Choice>
    <mc:Fallback xmlns="">
      <p:transition spd="slow" advClick="0" advTm="9000">
        <p:pull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06/05/2025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pull/>
      </p:transition>
    </mc:Choice>
    <mc:Fallback xmlns="">
      <p:transition spd="slow" advClick="0" advTm="9000">
        <p:pull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plante&#10;&#10;Le contenu généré par l’IA peut être incorrect.">
            <a:extLst>
              <a:ext uri="{FF2B5EF4-FFF2-40B4-BE49-F238E27FC236}">
                <a16:creationId xmlns:a16="http://schemas.microsoft.com/office/drawing/2014/main" id="{C93FB9F3-0C7E-6EEF-DB76-6A79F38BF34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792" y="283500"/>
            <a:ext cx="8388000" cy="6291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ADFDBF5-35E1-DF08-8D86-0DE4EFC9EDC0}"/>
              </a:ext>
            </a:extLst>
          </p:cNvPr>
          <p:cNvSpPr txBox="1"/>
          <p:nvPr/>
        </p:nvSpPr>
        <p:spPr>
          <a:xfrm>
            <a:off x="3913632" y="283500"/>
            <a:ext cx="21701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 </a:t>
            </a:r>
            <a:r>
              <a:rPr lang="fr-FR" sz="2800" b="1" dirty="0"/>
              <a:t>Monastère de Batalha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AD763F8-C8E8-6BBA-880D-950C7B59F2E5}"/>
              </a:ext>
            </a:extLst>
          </p:cNvPr>
          <p:cNvSpPr txBox="1"/>
          <p:nvPr/>
        </p:nvSpPr>
        <p:spPr>
          <a:xfrm>
            <a:off x="9241536" y="760553"/>
            <a:ext cx="295046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 monastère de Santa Maria da Vitória, plus connu sous le nom de monastère de Batalha (portugais : </a:t>
            </a:r>
            <a:r>
              <a:rPr lang="fr-FR" sz="2800" b="1" dirty="0" err="1">
                <a:solidFill>
                  <a:schemeClr val="bg1"/>
                </a:solidFill>
              </a:rPr>
              <a:t>Mosteiro</a:t>
            </a:r>
            <a:r>
              <a:rPr lang="fr-FR" sz="2800" b="1" dirty="0">
                <a:solidFill>
                  <a:schemeClr val="bg1"/>
                </a:solidFill>
              </a:rPr>
              <a:t> da Batalha), se trouve à Batalha au Portugal.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pull/>
        <p:sndAc>
          <p:stSnd loop="1">
            <p:snd r:embed="rId2" name="La Schola des moines de l’abbaye de Kergonan - Ave Maria.wav"/>
          </p:stSnd>
        </p:sndAc>
      </p:transition>
    </mc:Choice>
    <mc:Fallback xmlns="">
      <p:transition spd="slow" advClick="0" advTm="9000">
        <p:pull/>
        <p:sndAc>
          <p:stSnd loop="1">
            <p:snd r:embed="rId4" name="La Schola des moines de l’abbaye de Kergonan - Ave Mari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2F8801FE-AAF3-CB42-EBB1-0DEF84A275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090" y="369000"/>
            <a:ext cx="11463819" cy="612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01766E-0F79-E380-794D-F603DCBAA0AA}"/>
              </a:ext>
            </a:extLst>
          </p:cNvPr>
          <p:cNvSpPr txBox="1"/>
          <p:nvPr/>
        </p:nvSpPr>
        <p:spPr>
          <a:xfrm>
            <a:off x="3669792" y="369000"/>
            <a:ext cx="5852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Façade principale du monastère.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chitecture&#10;&#10;Le contenu généré par l’IA peut être incorrect.">
            <a:extLst>
              <a:ext uri="{FF2B5EF4-FFF2-40B4-BE49-F238E27FC236}">
                <a16:creationId xmlns:a16="http://schemas.microsoft.com/office/drawing/2014/main" id="{0E581633-3813-090A-85AE-E5BD4BF450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9147" y="279000"/>
            <a:ext cx="4710287" cy="6300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C978A9-DA5F-1D85-6486-77F8DBA96A7A}"/>
              </a:ext>
            </a:extLst>
          </p:cNvPr>
          <p:cNvSpPr txBox="1"/>
          <p:nvPr/>
        </p:nvSpPr>
        <p:spPr>
          <a:xfrm>
            <a:off x="694944" y="3779520"/>
            <a:ext cx="32064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</a:rPr>
              <a:t>: Claustro do Mosteiro de Santa Maria da Vitória, Batalha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476C64F-6D7C-499B-8F99-47A12967D327}"/>
              </a:ext>
            </a:extLst>
          </p:cNvPr>
          <p:cNvSpPr txBox="1"/>
          <p:nvPr/>
        </p:nvSpPr>
        <p:spPr>
          <a:xfrm>
            <a:off x="914400" y="3317855"/>
            <a:ext cx="2767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cloitre.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église, coffre, Symétrie&#10;&#10;Le contenu généré par l’IA peut être incorrect.">
            <a:extLst>
              <a:ext uri="{FF2B5EF4-FFF2-40B4-BE49-F238E27FC236}">
                <a16:creationId xmlns:a16="http://schemas.microsoft.com/office/drawing/2014/main" id="{2C8BE3F7-54E9-6C08-90C9-2818F0EA31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137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539AEC-9849-E943-A50A-2DDFEAE6D15C}"/>
              </a:ext>
            </a:extLst>
          </p:cNvPr>
          <p:cNvSpPr txBox="1"/>
          <p:nvPr/>
        </p:nvSpPr>
        <p:spPr>
          <a:xfrm>
            <a:off x="9046464" y="3291840"/>
            <a:ext cx="29748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Chapelle du fondateur, monastère de Batalha, Portugal.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église, Symétrie, coffre&#10;&#10;Le contenu généré par l’IA peut être incorrect.">
            <a:extLst>
              <a:ext uri="{FF2B5EF4-FFF2-40B4-BE49-F238E27FC236}">
                <a16:creationId xmlns:a16="http://schemas.microsoft.com/office/drawing/2014/main" id="{8E0B3B78-8512-4B4B-3D1F-552828B00F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1286" y="279000"/>
            <a:ext cx="9509428" cy="6300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39E45D-3194-6351-C9CC-85E609FD2584}"/>
              </a:ext>
            </a:extLst>
          </p:cNvPr>
          <p:cNvSpPr txBox="1"/>
          <p:nvPr/>
        </p:nvSpPr>
        <p:spPr>
          <a:xfrm>
            <a:off x="1914144" y="215808"/>
            <a:ext cx="8753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Coupole en style gothique tardif à la chapelle du fondateur.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AF8F0113-E81B-E000-8C57-1BCD676744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077" y="369000"/>
            <a:ext cx="10849845" cy="612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C530B3-6CFF-5C2D-D5A1-BCBB927CC71E}"/>
              </a:ext>
            </a:extLst>
          </p:cNvPr>
          <p:cNvSpPr txBox="1"/>
          <p:nvPr/>
        </p:nvSpPr>
        <p:spPr>
          <a:xfrm>
            <a:off x="3718560" y="369000"/>
            <a:ext cx="8180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Façade principale du monastère.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plante&#10;&#10;Le contenu généré par l’IA peut être incorrect.">
            <a:extLst>
              <a:ext uri="{FF2B5EF4-FFF2-40B4-BE49-F238E27FC236}">
                <a16:creationId xmlns:a16="http://schemas.microsoft.com/office/drawing/2014/main" id="{D41BD9EB-077E-A97E-2F6E-C0342B3F19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2FFB28D-E11D-5404-D917-098445CC4779}"/>
              </a:ext>
            </a:extLst>
          </p:cNvPr>
          <p:cNvSpPr txBox="1"/>
          <p:nvPr/>
        </p:nvSpPr>
        <p:spPr>
          <a:xfrm>
            <a:off x="2072640" y="6117335"/>
            <a:ext cx="4145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Monastère de Batalha</a:t>
            </a: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416160E5-1BB7-0AE7-088E-AFEA5AB6BD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2418" y="625729"/>
            <a:ext cx="10587164" cy="5652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06C6DB-7BFE-121C-3141-B78305E8395A}"/>
              </a:ext>
            </a:extLst>
          </p:cNvPr>
          <p:cNvSpPr txBox="1"/>
          <p:nvPr/>
        </p:nvSpPr>
        <p:spPr>
          <a:xfrm>
            <a:off x="4547616" y="6277729"/>
            <a:ext cx="7437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Batalha septembre 2021-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Le contenu généré par l’IA peut être incorrect.">
            <a:extLst>
              <a:ext uri="{FF2B5EF4-FFF2-40B4-BE49-F238E27FC236}">
                <a16:creationId xmlns:a16="http://schemas.microsoft.com/office/drawing/2014/main" id="{6DA013F5-C947-6382-BB0D-99D419009B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5636" y="279000"/>
            <a:ext cx="8888783" cy="6300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6EF124-2D9D-96E8-AA31-87BF35BFDD68}"/>
              </a:ext>
            </a:extLst>
          </p:cNvPr>
          <p:cNvSpPr txBox="1"/>
          <p:nvPr/>
        </p:nvSpPr>
        <p:spPr>
          <a:xfrm>
            <a:off x="1745636" y="248413"/>
            <a:ext cx="59618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Monastère de Batalha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statue, ciel, sculpture&#10;&#10;Le contenu généré par l’IA peut être incorrect.">
            <a:extLst>
              <a:ext uri="{FF2B5EF4-FFF2-40B4-BE49-F238E27FC236}">
                <a16:creationId xmlns:a16="http://schemas.microsoft.com/office/drawing/2014/main" id="{33738D74-6054-4AB3-9FB3-CAB87F7B25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201" y="367272"/>
            <a:ext cx="5247999" cy="2952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 6" descr="Une image contenant bâtiment, chapelle, cathédrale, intérieur&#10;&#10;Le contenu généré par l’IA peut être incorrect.">
            <a:extLst>
              <a:ext uri="{FF2B5EF4-FFF2-40B4-BE49-F238E27FC236}">
                <a16:creationId xmlns:a16="http://schemas.microsoft.com/office/drawing/2014/main" id="{650560BD-78EE-D8CD-3CF5-E2213E8EE2D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00800" y="3429000"/>
            <a:ext cx="5439999" cy="306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tx2">
                <a:lumMod val="50000"/>
                <a:lumOff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438A924E-3A63-0358-CBAA-C70CFF1B4A02}"/>
              </a:ext>
            </a:extLst>
          </p:cNvPr>
          <p:cNvSpPr txBox="1"/>
          <p:nvPr/>
        </p:nvSpPr>
        <p:spPr>
          <a:xfrm>
            <a:off x="6096000" y="2036064"/>
            <a:ext cx="54399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Visite du monastère de Batalha à Suivre</a:t>
            </a: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coffre, cathédrale, chapelle&#10;&#10;Le contenu généré par l’IA peut être incorrect.">
            <a:extLst>
              <a:ext uri="{FF2B5EF4-FFF2-40B4-BE49-F238E27FC236}">
                <a16:creationId xmlns:a16="http://schemas.microsoft.com/office/drawing/2014/main" id="{FB17E5F4-2BB2-E64A-63DB-ADF675A146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376" y="3563112"/>
            <a:ext cx="5247998" cy="2952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chapelle, vitrail, cathédrale&#10;&#10;Le contenu généré par l’IA peut être incorrect.">
            <a:extLst>
              <a:ext uri="{FF2B5EF4-FFF2-40B4-BE49-F238E27FC236}">
                <a16:creationId xmlns:a16="http://schemas.microsoft.com/office/drawing/2014/main" id="{0436710B-57EF-9907-D662-8FDAD901716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1488" y="330696"/>
            <a:ext cx="5247998" cy="2952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colonne, Sculpture, bâtiment&#10;&#10;Le contenu généré par l’IA peut être incorrect.">
            <a:extLst>
              <a:ext uri="{FF2B5EF4-FFF2-40B4-BE49-F238E27FC236}">
                <a16:creationId xmlns:a16="http://schemas.microsoft.com/office/drawing/2014/main" id="{72C9E5FF-8C1C-D84F-1F52-0995BD4332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743712"/>
            <a:ext cx="5247998" cy="2952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Image 4" descr="Une image contenant Sculpture, Moulures, bâtiment, art&#10;&#10;Le contenu généré par l’IA peut être incorrect.">
            <a:extLst>
              <a:ext uri="{FF2B5EF4-FFF2-40B4-BE49-F238E27FC236}">
                <a16:creationId xmlns:a16="http://schemas.microsoft.com/office/drawing/2014/main" id="{F8CBDA3E-EB13-829A-239F-1ED381195FE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4404" y="3275851"/>
            <a:ext cx="5375998" cy="3024000"/>
          </a:xfrm>
          <a:prstGeom prst="roundRect">
            <a:avLst>
              <a:gd name="adj" fmla="val 16667"/>
            </a:avLst>
          </a:prstGeom>
          <a:ln w="127000">
            <a:solidFill>
              <a:schemeClr val="tx2">
                <a:lumMod val="50000"/>
                <a:lumOff val="50000"/>
              </a:schemeClr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Architecture médiévale, cathédrale, Architecture gothique&#10;&#10;Le contenu généré par l’IA peut être incorrect.">
            <a:extLst>
              <a:ext uri="{FF2B5EF4-FFF2-40B4-BE49-F238E27FC236}">
                <a16:creationId xmlns:a16="http://schemas.microsoft.com/office/drawing/2014/main" id="{AA17FA90-FFEB-D64B-13D7-F81C3E857E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528" y="3429000"/>
            <a:ext cx="5311998" cy="2988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B05B2B4-CEF6-9308-E4F2-449FDD04F0A6}"/>
              </a:ext>
            </a:extLst>
          </p:cNvPr>
          <p:cNvSpPr txBox="1"/>
          <p:nvPr/>
        </p:nvSpPr>
        <p:spPr>
          <a:xfrm>
            <a:off x="313278" y="2167419"/>
            <a:ext cx="54132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Sur l’arcade, il y a des Saints et sur la voûte ogive, le Christ et quatre évangélistes.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8" name="Image 7" descr="Une image contenant art, bâtiment, Histoire, mosaïque&#10;&#10;Le contenu généré par l’IA peut être incorrect.">
            <a:extLst>
              <a:ext uri="{FF2B5EF4-FFF2-40B4-BE49-F238E27FC236}">
                <a16:creationId xmlns:a16="http://schemas.microsoft.com/office/drawing/2014/main" id="{D33D2648-4C79-10D7-A451-31D32D83364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05378" y="330119"/>
            <a:ext cx="3888000" cy="2916001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thédrale, arcade, bâtiment, coffre&#10;&#10;Le contenu généré par l’IA peut être incorrect.">
            <a:extLst>
              <a:ext uri="{FF2B5EF4-FFF2-40B4-BE49-F238E27FC236}">
                <a16:creationId xmlns:a16="http://schemas.microsoft.com/office/drawing/2014/main" id="{D9C8D909-6304-1947-592A-2788DCC860E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9184" y="428808"/>
            <a:ext cx="5311998" cy="2741112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église, art, Sculpture&#10;&#10;Le contenu généré par l’IA peut être incorrect.">
            <a:extLst>
              <a:ext uri="{FF2B5EF4-FFF2-40B4-BE49-F238E27FC236}">
                <a16:creationId xmlns:a16="http://schemas.microsoft.com/office/drawing/2014/main" id="{A97EB498-FB7A-A199-FA53-82957222156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61601" y="3560064"/>
            <a:ext cx="3887999" cy="2916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lante&#10;&#10;Le contenu généré par l’IA peut être incorrect.">
            <a:extLst>
              <a:ext uri="{FF2B5EF4-FFF2-40B4-BE49-F238E27FC236}">
                <a16:creationId xmlns:a16="http://schemas.microsoft.com/office/drawing/2014/main" id="{697038FF-F218-1EBE-4A7B-8E147CEA2E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336" y="3560064"/>
            <a:ext cx="5247998" cy="2952000"/>
          </a:xfrm>
          <a:prstGeom prst="rect">
            <a:avLst/>
          </a:prstGeom>
          <a:ln w="88900" cap="sq" cmpd="thickThin">
            <a:solidFill>
              <a:schemeClr val="tx2">
                <a:lumMod val="75000"/>
                <a:lumOff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ciel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CDC97771-F20A-53BE-C5AB-17B33F5495F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5872" y="369000"/>
            <a:ext cx="5439998" cy="306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église, colonne, arcade&#10;&#10;Le contenu généré par l’IA peut être incorrect.">
            <a:extLst>
              <a:ext uri="{FF2B5EF4-FFF2-40B4-BE49-F238E27FC236}">
                <a16:creationId xmlns:a16="http://schemas.microsoft.com/office/drawing/2014/main" id="{36F39F6A-630E-05A8-DBE1-5235F2B94A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952" y="405000"/>
            <a:ext cx="5375999" cy="3024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art, mur, coffre&#10;&#10;Le contenu généré par l’IA peut être incorrect.">
            <a:extLst>
              <a:ext uri="{FF2B5EF4-FFF2-40B4-BE49-F238E27FC236}">
                <a16:creationId xmlns:a16="http://schemas.microsoft.com/office/drawing/2014/main" id="{C47278F5-1B0A-4288-B264-2C6B3015116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82049" y="3429000"/>
            <a:ext cx="4031999" cy="3024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église, bâtiment, vitrail&#10;&#10;Le contenu généré par l’IA peut être incorrect.">
            <a:extLst>
              <a:ext uri="{FF2B5EF4-FFF2-40B4-BE49-F238E27FC236}">
                <a16:creationId xmlns:a16="http://schemas.microsoft.com/office/drawing/2014/main" id="{3D419FCC-8B5C-FC36-F2A1-424756597A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184" y="3633216"/>
            <a:ext cx="5119999" cy="2880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plante, bâtiment, ciel&#10;&#10;Le contenu généré par l’IA peut être incorrect.">
            <a:extLst>
              <a:ext uri="{FF2B5EF4-FFF2-40B4-BE49-F238E27FC236}">
                <a16:creationId xmlns:a16="http://schemas.microsoft.com/office/drawing/2014/main" id="{A5F5A105-FE72-A73C-D579-C848A4E282E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4640" y="365761"/>
            <a:ext cx="5247998" cy="2952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cade, coffre, colonne&#10;&#10;Le contenu généré par l’IA peut être incorrect.">
            <a:extLst>
              <a:ext uri="{FF2B5EF4-FFF2-40B4-BE49-F238E27FC236}">
                <a16:creationId xmlns:a16="http://schemas.microsoft.com/office/drawing/2014/main" id="{6D68E0DF-01F6-C1D9-9570-BB831A9834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912" y="452249"/>
            <a:ext cx="5292000" cy="2976751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église, architecture, colonne&#10;&#10;Le contenu généré par l’IA peut être incorrect.">
            <a:extLst>
              <a:ext uri="{FF2B5EF4-FFF2-40B4-BE49-F238E27FC236}">
                <a16:creationId xmlns:a16="http://schemas.microsoft.com/office/drawing/2014/main" id="{5890E7D5-5BE3-D327-7343-A676EE49A1F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0662" y="3510844"/>
            <a:ext cx="5183999" cy="2916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Architecture médiévale, architecture&#10;&#10;Le contenu généré par l’IA peut être incorrect.">
            <a:extLst>
              <a:ext uri="{FF2B5EF4-FFF2-40B4-BE49-F238E27FC236}">
                <a16:creationId xmlns:a16="http://schemas.microsoft.com/office/drawing/2014/main" id="{2CA6BC7E-44E9-0623-115A-557DEEF23D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184" y="3598152"/>
            <a:ext cx="5183999" cy="291600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arcade, Architecture médiévale, arche&#10;&#10;Le contenu généré par l’IA peut être incorrect.">
            <a:extLst>
              <a:ext uri="{FF2B5EF4-FFF2-40B4-BE49-F238E27FC236}">
                <a16:creationId xmlns:a16="http://schemas.microsoft.com/office/drawing/2014/main" id="{3F8E13B2-3696-1035-7050-9ECEF9B892A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1488" y="231648"/>
            <a:ext cx="5311999" cy="2988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bassin, mur, marbre&#10;&#10;Le contenu généré par l’IA peut être incorrect.">
            <a:extLst>
              <a:ext uri="{FF2B5EF4-FFF2-40B4-BE49-F238E27FC236}">
                <a16:creationId xmlns:a16="http://schemas.microsoft.com/office/drawing/2014/main" id="{33047804-9B86-271B-56BC-3DE2797429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648" y="316992"/>
            <a:ext cx="5247999" cy="2952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Architecture médiévale, arbre&#10;&#10;Le contenu généré par l’IA peut être incorrect.">
            <a:extLst>
              <a:ext uri="{FF2B5EF4-FFF2-40B4-BE49-F238E27FC236}">
                <a16:creationId xmlns:a16="http://schemas.microsoft.com/office/drawing/2014/main" id="{E3CF3449-0C80-9A71-EE3E-7BFF6F7D163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6832" y="3611880"/>
            <a:ext cx="5183998" cy="2916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ciel, art&#10;&#10;Le contenu généré par l’IA peut être incorrect.">
            <a:extLst>
              <a:ext uri="{FF2B5EF4-FFF2-40B4-BE49-F238E27FC236}">
                <a16:creationId xmlns:a16="http://schemas.microsoft.com/office/drawing/2014/main" id="{AD63611F-2097-7037-6DDE-E2603CBB3B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953" y="3429000"/>
            <a:ext cx="4031999" cy="3024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statue, sarcophage, Histoire, bâtiment&#10;&#10;Le contenu généré par l’IA peut être incorrect.">
            <a:extLst>
              <a:ext uri="{FF2B5EF4-FFF2-40B4-BE49-F238E27FC236}">
                <a16:creationId xmlns:a16="http://schemas.microsoft.com/office/drawing/2014/main" id="{5153C276-F078-42F3-E097-A99DB4D9FA6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8669" y="441000"/>
            <a:ext cx="4475378" cy="2988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cade, coffre, colonne&#10;&#10;Le contenu généré par l’IA peut être incorrect.">
            <a:extLst>
              <a:ext uri="{FF2B5EF4-FFF2-40B4-BE49-F238E27FC236}">
                <a16:creationId xmlns:a16="http://schemas.microsoft.com/office/drawing/2014/main" id="{ADC0273B-0A8E-AFA3-774C-A3E395AA89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431" y="435483"/>
            <a:ext cx="5137301" cy="288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ante, bâtiment, plein air&#10;&#10;Le contenu généré par l’IA peut être incorrect.">
            <a:extLst>
              <a:ext uri="{FF2B5EF4-FFF2-40B4-BE49-F238E27FC236}">
                <a16:creationId xmlns:a16="http://schemas.microsoft.com/office/drawing/2014/main" id="{8D1C4089-70B0-9EB5-8AC1-FA8D9F2BB8E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46596" y="3429000"/>
            <a:ext cx="5394173" cy="3024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dessin, art, Arts visuels&#10;&#10;Le contenu généré par l’IA peut être incorrect.">
            <a:extLst>
              <a:ext uri="{FF2B5EF4-FFF2-40B4-BE49-F238E27FC236}">
                <a16:creationId xmlns:a16="http://schemas.microsoft.com/office/drawing/2014/main" id="{5FACBB5A-AD18-38CA-C232-A2E2F52B99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201" y="3563112"/>
            <a:ext cx="4139836" cy="3024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Moulures, mur, Sculpture, art&#10;&#10;Le contenu généré par l’IA peut être incorrect.">
            <a:extLst>
              <a:ext uri="{FF2B5EF4-FFF2-40B4-BE49-F238E27FC236}">
                <a16:creationId xmlns:a16="http://schemas.microsoft.com/office/drawing/2014/main" id="{284AE7A0-4838-561A-B98A-265E0842C89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7042" y="341473"/>
            <a:ext cx="4428000" cy="2953415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ontaine, plante, bâtiment, plein air&#10;&#10;Le contenu généré par l’IA peut être incorrect.">
            <a:extLst>
              <a:ext uri="{FF2B5EF4-FFF2-40B4-BE49-F238E27FC236}">
                <a16:creationId xmlns:a16="http://schemas.microsoft.com/office/drawing/2014/main" id="{6A5F7B4B-2B48-390B-4C18-C2E3AA7569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736" y="369000"/>
            <a:ext cx="4572873" cy="306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ciel, herbe&#10;&#10;Le contenu généré par l’IA peut être incorrect.">
            <a:extLst>
              <a:ext uri="{FF2B5EF4-FFF2-40B4-BE49-F238E27FC236}">
                <a16:creationId xmlns:a16="http://schemas.microsoft.com/office/drawing/2014/main" id="{199DD018-F0C5-91A9-D9FB-1EB84EAB059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7969" y="3523488"/>
            <a:ext cx="4519052" cy="3024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Architecture médiévale, plein air&#10;&#10;Le contenu généré par l’IA peut être incorrect.">
            <a:extLst>
              <a:ext uri="{FF2B5EF4-FFF2-40B4-BE49-F238E27FC236}">
                <a16:creationId xmlns:a16="http://schemas.microsoft.com/office/drawing/2014/main" id="{4D6F720C-9143-0210-1471-FFCD85747B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104" y="3429000"/>
            <a:ext cx="4500000" cy="3000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ciel, Architecture médiévale, plein air&#10;&#10;Le contenu généré par l’IA peut être incorrect.">
            <a:extLst>
              <a:ext uri="{FF2B5EF4-FFF2-40B4-BE49-F238E27FC236}">
                <a16:creationId xmlns:a16="http://schemas.microsoft.com/office/drawing/2014/main" id="{3E49CC94-8723-BCDE-9210-ED7C67AEE62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0898" y="405000"/>
            <a:ext cx="4536000" cy="3024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 sur pierre, Sculpture, monument&#10;&#10;Le contenu généré par l’IA peut être incorrect.">
            <a:extLst>
              <a:ext uri="{FF2B5EF4-FFF2-40B4-BE49-F238E27FC236}">
                <a16:creationId xmlns:a16="http://schemas.microsoft.com/office/drawing/2014/main" id="{CC10F853-636F-052D-D614-F6E29E866F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0084" y="1770696"/>
            <a:ext cx="4536000" cy="3024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4076F866-A18F-BDA6-2222-C1C4608CD230}"/>
              </a:ext>
            </a:extLst>
          </p:cNvPr>
          <p:cNvSpPr txBox="1"/>
          <p:nvPr/>
        </p:nvSpPr>
        <p:spPr>
          <a:xfrm>
            <a:off x="1511808" y="975360"/>
            <a:ext cx="10680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Présente Le Monastère De Batalha Portugal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532F076-DEBF-C48D-8C61-75B6B7D1530A}"/>
              </a:ext>
            </a:extLst>
          </p:cNvPr>
          <p:cNvSpPr txBox="1"/>
          <p:nvPr/>
        </p:nvSpPr>
        <p:spPr>
          <a:xfrm>
            <a:off x="3596640" y="5066812"/>
            <a:ext cx="80223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  <a:p>
            <a:r>
              <a:rPr lang="fr-FR" sz="2800" b="1" dirty="0">
                <a:solidFill>
                  <a:schemeClr val="bg1"/>
                </a:solidFill>
              </a:rPr>
              <a:t>  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134</Words>
  <Application>Microsoft Office PowerPoint</Application>
  <PresentationFormat>Grand écran</PresentationFormat>
  <Paragraphs>16</Paragraphs>
  <Slides>26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0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7</cp:revision>
  <dcterms:created xsi:type="dcterms:W3CDTF">2025-02-28T10:54:19Z</dcterms:created>
  <dcterms:modified xsi:type="dcterms:W3CDTF">2025-05-06T04:27:37Z</dcterms:modified>
</cp:coreProperties>
</file>