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6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20/05/2025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nature&#10;&#10;Le contenu généré par l’IA peut être incorrect.">
            <a:extLst>
              <a:ext uri="{FF2B5EF4-FFF2-40B4-BE49-F238E27FC236}">
                <a16:creationId xmlns:a16="http://schemas.microsoft.com/office/drawing/2014/main" id="{2E1462EE-9A54-B00C-0D81-ECDFFDCA3E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330454"/>
            <a:ext cx="11484000" cy="38638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A6246B-A52C-C1BE-7E6F-3EFA81E43591}"/>
              </a:ext>
            </a:extLst>
          </p:cNvPr>
          <p:cNvSpPr txBox="1"/>
          <p:nvPr/>
        </p:nvSpPr>
        <p:spPr>
          <a:xfrm>
            <a:off x="4310743" y="807234"/>
            <a:ext cx="6816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Vienne (département)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0777583-90CE-2528-E59B-8B8B8DC1DA6A}"/>
              </a:ext>
            </a:extLst>
          </p:cNvPr>
          <p:cNvSpPr txBox="1"/>
          <p:nvPr/>
        </p:nvSpPr>
        <p:spPr>
          <a:xfrm>
            <a:off x="4732317" y="5255897"/>
            <a:ext cx="5973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Paysage d'Angliers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  <p:sndAc>
          <p:stSnd loop="1">
            <p:snd r:embed="rId2" name="Vienne reste Vienne.wav"/>
          </p:stSnd>
        </p:sndAc>
      </p:transition>
    </mc:Choice>
    <mc:Fallback>
      <p:transition spd="slow">
        <p:dissolve/>
        <p:sndAc>
          <p:stSnd loop="1">
            <p:snd r:embed="rId2" name="Vienne reste Vien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D4065EB5-98A1-7BCB-32CF-FF981F34C7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279" y="1728989"/>
            <a:ext cx="4464000" cy="291499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E3C44C-87BC-E21C-0A2C-8EBE458BA411}"/>
              </a:ext>
            </a:extLst>
          </p:cNvPr>
          <p:cNvSpPr txBox="1"/>
          <p:nvPr/>
        </p:nvSpPr>
        <p:spPr>
          <a:xfrm>
            <a:off x="886189" y="4884313"/>
            <a:ext cx="46909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Halle traditionnelle au centre du village, en bord de rue, elle n’existe pas sur le cadastre napoléonien. Charroux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6F6AE19-E4BA-7B5F-B626-F387E328BE2B}"/>
              </a:ext>
            </a:extLst>
          </p:cNvPr>
          <p:cNvSpPr txBox="1"/>
          <p:nvPr/>
        </p:nvSpPr>
        <p:spPr>
          <a:xfrm>
            <a:off x="6411840" y="1396690"/>
            <a:ext cx="53833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département de la Vienne, qui s'étend sur 6 990 km2, se situe dans la partie septentrionale de la région Nouvelle-Aquitaine.</a:t>
            </a:r>
          </a:p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Dans la région Nouvelle-Aquitaine, il voisine à l'ouest avec le département des Deux-Sèvres, au sud avec celui de la Charente et au sud-est avec la Haute-Vienne.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Police&#10;&#10;Le contenu généré par l’IA peut être incorrect.">
            <a:extLst>
              <a:ext uri="{FF2B5EF4-FFF2-40B4-BE49-F238E27FC236}">
                <a16:creationId xmlns:a16="http://schemas.microsoft.com/office/drawing/2014/main" id="{0A546CC7-C5D2-8B83-5DEA-EB2C01E4F7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198" y="279000"/>
            <a:ext cx="546637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C3AC3A-E842-194B-664E-817BF9964D19}"/>
              </a:ext>
            </a:extLst>
          </p:cNvPr>
          <p:cNvSpPr txBox="1"/>
          <p:nvPr/>
        </p:nvSpPr>
        <p:spPr>
          <a:xfrm>
            <a:off x="8015844" y="2666357"/>
            <a:ext cx="37051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Vienne et les provinces qui occupaient son territoire avant 1790 : le Poitou, l'Anjou, la Touraine et la Marche.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Le contenu généré par l’IA peut être incorrect.">
            <a:extLst>
              <a:ext uri="{FF2B5EF4-FFF2-40B4-BE49-F238E27FC236}">
                <a16:creationId xmlns:a16="http://schemas.microsoft.com/office/drawing/2014/main" id="{BABB19ED-18DD-9B2B-3952-CAC98A7D24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33D54B-8D4D-95AA-9F13-6E8275DDDD8E}"/>
              </a:ext>
            </a:extLst>
          </p:cNvPr>
          <p:cNvSpPr txBox="1"/>
          <p:nvPr/>
        </p:nvSpPr>
        <p:spPr>
          <a:xfrm>
            <a:off x="4678878" y="5949643"/>
            <a:ext cx="4069278" cy="475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Campagne viennoise.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Le contenu généré par l’IA peut être incorrect.">
            <a:extLst>
              <a:ext uri="{FF2B5EF4-FFF2-40B4-BE49-F238E27FC236}">
                <a16:creationId xmlns:a16="http://schemas.microsoft.com/office/drawing/2014/main" id="{0ED6D11C-FFB9-828E-9AFB-2B5A44B393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20" y="336849"/>
            <a:ext cx="573648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C86A0E-E615-28F4-F9DC-44EFEA82C666}"/>
              </a:ext>
            </a:extLst>
          </p:cNvPr>
          <p:cNvSpPr txBox="1"/>
          <p:nvPr/>
        </p:nvSpPr>
        <p:spPr>
          <a:xfrm>
            <a:off x="213756" y="3324849"/>
            <a:ext cx="6353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 et abbaye de Nouaillé-Maupertuis.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Paysage naturel, Réserve natuelle&#10;&#10;Le contenu généré par l’IA peut être incorrect.">
            <a:extLst>
              <a:ext uri="{FF2B5EF4-FFF2-40B4-BE49-F238E27FC236}">
                <a16:creationId xmlns:a16="http://schemas.microsoft.com/office/drawing/2014/main" id="{CBF32F31-FE6E-0CEE-FE36-EC1F1EA517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293" y="3643584"/>
            <a:ext cx="4501692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C8F4F6-B9FE-DE19-B7F8-39EF5FF95C26}"/>
              </a:ext>
            </a:extLst>
          </p:cNvPr>
          <p:cNvSpPr txBox="1"/>
          <p:nvPr/>
        </p:nvSpPr>
        <p:spPr>
          <a:xfrm>
            <a:off x="7140175" y="2355352"/>
            <a:ext cx="4959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la rivière de la Vienne entre la commune de Tarnac et Rempnat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it, art, sarcophage&#10;&#10;Le contenu généré par l’IA peut être incorrect.">
            <a:extLst>
              <a:ext uri="{FF2B5EF4-FFF2-40B4-BE49-F238E27FC236}">
                <a16:creationId xmlns:a16="http://schemas.microsoft.com/office/drawing/2014/main" id="{54A1DF42-AEE6-632A-9FF7-23B08EE691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31" y="3512127"/>
            <a:ext cx="4432432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4741C3-26EC-2708-A0FA-8BB67A6A9C1C}"/>
              </a:ext>
            </a:extLst>
          </p:cNvPr>
          <p:cNvSpPr txBox="1"/>
          <p:nvPr/>
        </p:nvSpPr>
        <p:spPr>
          <a:xfrm>
            <a:off x="98631" y="1942467"/>
            <a:ext cx="58944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gisant couché en tuffeau polychrome d'Aliénor d’Aquitaine (avec Henri II au second plan), à l’abbaye de Fontevraud. Reine de France de 1137 à 1152, </a:t>
            </a:r>
          </a:p>
        </p:txBody>
      </p:sp>
      <p:pic>
        <p:nvPicPr>
          <p:cNvPr id="6" name="Image 5" descr="Une image contenant organe, musiqu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14D6A53E-CAD8-CCA5-B508-EEF738A202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8919" y="439390"/>
            <a:ext cx="5580000" cy="29064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7AEB0FA-961C-FA3F-C50E-983BA0D2A04D}"/>
              </a:ext>
            </a:extLst>
          </p:cNvPr>
          <p:cNvSpPr txBox="1"/>
          <p:nvPr/>
        </p:nvSpPr>
        <p:spPr>
          <a:xfrm>
            <a:off x="6198919" y="3429000"/>
            <a:ext cx="58505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L'orgue de l'église saint Hilaire-le-Grand à Poitier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91554898-4585-0BE8-F95F-BA3E8F56D3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93" y="358621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4AED74-6DDE-03B5-80F5-52D64AF2019A}"/>
              </a:ext>
            </a:extLst>
          </p:cNvPr>
          <p:cNvSpPr txBox="1"/>
          <p:nvPr/>
        </p:nvSpPr>
        <p:spPr>
          <a:xfrm>
            <a:off x="0" y="3274621"/>
            <a:ext cx="5042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 l’ancien centre de Poitiers.</a:t>
            </a:r>
            <a:endParaRPr lang="fr-FR" sz="2400" b="1" dirty="0"/>
          </a:p>
        </p:txBody>
      </p:sp>
      <p:pic>
        <p:nvPicPr>
          <p:cNvPr id="6" name="Image 5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74FCAE6A-E1A6-F51B-A395-DB7FEB922F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4407" y="2137258"/>
            <a:ext cx="2916000" cy="4365454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CDD3952-C6C3-4F84-7D8A-311FAA1AF7BE}"/>
              </a:ext>
            </a:extLst>
          </p:cNvPr>
          <p:cNvSpPr txBox="1"/>
          <p:nvPr/>
        </p:nvSpPr>
        <p:spPr>
          <a:xfrm>
            <a:off x="9095029" y="936929"/>
            <a:ext cx="2645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extérieure du Palais de Justice de Poitiers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texte, vitrail, peinture&#10;&#10;Le contenu généré par l’IA peut être incorrect.">
            <a:extLst>
              <a:ext uri="{FF2B5EF4-FFF2-40B4-BE49-F238E27FC236}">
                <a16:creationId xmlns:a16="http://schemas.microsoft.com/office/drawing/2014/main" id="{CC021645-A777-0C59-186D-966DE800B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437" y="2295402"/>
            <a:ext cx="2916000" cy="41477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D59A5D-90A9-A146-9C32-DF72D5DB5EB6}"/>
              </a:ext>
            </a:extLst>
          </p:cNvPr>
          <p:cNvSpPr txBox="1"/>
          <p:nvPr/>
        </p:nvSpPr>
        <p:spPr>
          <a:xfrm>
            <a:off x="119386" y="725742"/>
            <a:ext cx="36101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Aliénor d’Aquitaine représentée sur le vitrail de l’Hôtel-de-Ville, à Poitiers.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ammifère, arbre, plein air, faune&#10;&#10;Le contenu généré par l’IA peut être incorrect.">
            <a:extLst>
              <a:ext uri="{FF2B5EF4-FFF2-40B4-BE49-F238E27FC236}">
                <a16:creationId xmlns:a16="http://schemas.microsoft.com/office/drawing/2014/main" id="{4442A1E7-BB96-5866-0CB5-BB61AE4DD1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5563" y="384371"/>
            <a:ext cx="5580000" cy="29064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8733EA2-336F-251A-22A8-B4E5A7BA615F}"/>
              </a:ext>
            </a:extLst>
          </p:cNvPr>
          <p:cNvSpPr txBox="1"/>
          <p:nvPr/>
        </p:nvSpPr>
        <p:spPr>
          <a:xfrm>
            <a:off x="7380597" y="3336314"/>
            <a:ext cx="55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L'élevage de cerfs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51360FD9-9143-F133-B6BF-6A9D27061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63671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CF394E-988D-1316-A594-D20C78321F70}"/>
              </a:ext>
            </a:extLst>
          </p:cNvPr>
          <p:cNvSpPr txBox="1"/>
          <p:nvPr/>
        </p:nvSpPr>
        <p:spPr>
          <a:xfrm>
            <a:off x="4476998" y="6263496"/>
            <a:ext cx="2945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Chauvigny, Vienne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nque&#10;&#10;Le contenu généré par l’IA peut être incorrect.">
            <a:extLst>
              <a:ext uri="{FF2B5EF4-FFF2-40B4-BE49-F238E27FC236}">
                <a16:creationId xmlns:a16="http://schemas.microsoft.com/office/drawing/2014/main" id="{EC4727D4-D6D1-D639-FE5D-72762B1121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DC27CD-2C21-7F2C-9F34-ED221B2F21B3}"/>
              </a:ext>
            </a:extLst>
          </p:cNvPr>
          <p:cNvSpPr txBox="1"/>
          <p:nvPr/>
        </p:nvSpPr>
        <p:spPr>
          <a:xfrm>
            <a:off x="1896000" y="6222670"/>
            <a:ext cx="5403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Vienne à Chauvigny.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3ACA6301-2AE1-960D-0CE0-151539D0CB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711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E12EBA-CFD8-90DE-9F8B-EE81CB7618C8}"/>
              </a:ext>
            </a:extLst>
          </p:cNvPr>
          <p:cNvSpPr txBox="1"/>
          <p:nvPr/>
        </p:nvSpPr>
        <p:spPr>
          <a:xfrm>
            <a:off x="9084623" y="2790702"/>
            <a:ext cx="28936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ruines du château baronnial (XIIe siècle), ancien château des Évêques de Poitiers</a:t>
            </a: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3A73C360-D393-8AFD-2D0B-BEA46A7AE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675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5CB56B-8601-73BA-679F-FEF447CE1018}"/>
              </a:ext>
            </a:extLst>
          </p:cNvPr>
          <p:cNvSpPr txBox="1"/>
          <p:nvPr/>
        </p:nvSpPr>
        <p:spPr>
          <a:xfrm>
            <a:off x="427325" y="2858984"/>
            <a:ext cx="30044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d'Harcourt (XIIIe siècle) est le mieux conservé des châteaux chauvinois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D4D587C4-FA24-515E-B52F-7E9867C31D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722" y="190005"/>
            <a:ext cx="9754840" cy="630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2067F7-D8BB-1636-F59C-8C64E1A90215}"/>
              </a:ext>
            </a:extLst>
          </p:cNvPr>
          <p:cNvSpPr txBox="1"/>
          <p:nvPr/>
        </p:nvSpPr>
        <p:spPr>
          <a:xfrm>
            <a:off x="6317142" y="6115792"/>
            <a:ext cx="508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Cité médiévale : place du Donjon.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fleur&#10;&#10;Le contenu généré par l’IA peut être incorrect.">
            <a:extLst>
              <a:ext uri="{FF2B5EF4-FFF2-40B4-BE49-F238E27FC236}">
                <a16:creationId xmlns:a16="http://schemas.microsoft.com/office/drawing/2014/main" id="{D48F5100-6B70-747F-4483-EF62F2C0A3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353" y="3429000"/>
            <a:ext cx="4536000" cy="302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8BCA89-6575-F65E-FE93-9FA8466A4562}"/>
              </a:ext>
            </a:extLst>
          </p:cNvPr>
          <p:cNvSpPr txBox="1"/>
          <p:nvPr/>
        </p:nvSpPr>
        <p:spPr>
          <a:xfrm>
            <a:off x="1765466" y="2967335"/>
            <a:ext cx="5035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Vienne </a:t>
            </a:r>
            <a:endParaRPr lang="fr-FR" sz="2400" b="1" dirty="0"/>
          </a:p>
        </p:txBody>
      </p:sp>
      <p:pic>
        <p:nvPicPr>
          <p:cNvPr id="6" name="Image 5" descr="Une image contenant plein air, arbre, plante, ville touristique&#10;&#10;Le contenu généré par l’IA peut être incorrect.">
            <a:extLst>
              <a:ext uri="{FF2B5EF4-FFF2-40B4-BE49-F238E27FC236}">
                <a16:creationId xmlns:a16="http://schemas.microsoft.com/office/drawing/2014/main" id="{D0E3298D-CCC5-C8A8-23C8-14C2D87158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1447" y="440754"/>
            <a:ext cx="5104200" cy="302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733A706-E85C-5E83-1E35-622A4715EA7D}"/>
              </a:ext>
            </a:extLst>
          </p:cNvPr>
          <p:cNvSpPr txBox="1"/>
          <p:nvPr/>
        </p:nvSpPr>
        <p:spPr>
          <a:xfrm>
            <a:off x="8150431" y="3464754"/>
            <a:ext cx="5593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Futuroscope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façade&#10;&#10;Le contenu généré par l’IA peut être incorrect.">
            <a:extLst>
              <a:ext uri="{FF2B5EF4-FFF2-40B4-BE49-F238E27FC236}">
                <a16:creationId xmlns:a16="http://schemas.microsoft.com/office/drawing/2014/main" id="{553FA65D-9634-5F9C-632F-65BC471061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101" y="279000"/>
            <a:ext cx="836367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27A8DB-0C7E-4138-5F5F-5FCB322CF572}"/>
              </a:ext>
            </a:extLst>
          </p:cNvPr>
          <p:cNvSpPr txBox="1"/>
          <p:nvPr/>
        </p:nvSpPr>
        <p:spPr>
          <a:xfrm>
            <a:off x="9033714" y="3170711"/>
            <a:ext cx="3170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L’architecture des rues Poitiers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0D09E73C-4C04-4394-3BB9-295E8B2A25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61" y="3576459"/>
            <a:ext cx="4428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3EB2A6-01FC-0916-63C7-7B514010943A}"/>
              </a:ext>
            </a:extLst>
          </p:cNvPr>
          <p:cNvSpPr txBox="1"/>
          <p:nvPr/>
        </p:nvSpPr>
        <p:spPr>
          <a:xfrm>
            <a:off x="344384" y="3047750"/>
            <a:ext cx="5248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joli village Angles-sur-l’Anglin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6A68C112-B4C4-F681-4C46-C55023D924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4714" y="337677"/>
            <a:ext cx="4644000" cy="295087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FBFE15-4F85-C426-B7B0-C327E9E60A9F}"/>
              </a:ext>
            </a:extLst>
          </p:cNvPr>
          <p:cNvSpPr txBox="1"/>
          <p:nvPr/>
        </p:nvSpPr>
        <p:spPr>
          <a:xfrm>
            <a:off x="7088109" y="3288552"/>
            <a:ext cx="5688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magie du Château de la Mothe Chandeniers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18636A94-DF3C-C21E-F74F-DBFDE13BF4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125" y="391930"/>
            <a:ext cx="3888000" cy="29134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2659C1-55A4-C02E-73D1-5523C19304DF}"/>
              </a:ext>
            </a:extLst>
          </p:cNvPr>
          <p:cNvSpPr txBox="1"/>
          <p:nvPr/>
        </p:nvSpPr>
        <p:spPr>
          <a:xfrm>
            <a:off x="344384" y="3305392"/>
            <a:ext cx="4113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Parc Thermal à La Roche-Posay dans la Vienne</a:t>
            </a:r>
            <a:endParaRPr lang="fr-FR" sz="2400" b="1" dirty="0"/>
          </a:p>
        </p:txBody>
      </p:sp>
      <p:pic>
        <p:nvPicPr>
          <p:cNvPr id="6" name="Image 5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6E48674B-B642-CD0A-05B6-7D70B978FA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1616" y="3598223"/>
            <a:ext cx="4356000" cy="29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8A852A6-803A-B3C3-1F9B-1D536AD40F80}"/>
              </a:ext>
            </a:extLst>
          </p:cNvPr>
          <p:cNvSpPr txBox="1"/>
          <p:nvPr/>
        </p:nvSpPr>
        <p:spPr>
          <a:xfrm>
            <a:off x="7840877" y="3028944"/>
            <a:ext cx="5066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ville de Montmorillon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lante d’intérieur, plafond&#10;&#10;Le contenu généré par l’IA peut être incorrect.">
            <a:extLst>
              <a:ext uri="{FF2B5EF4-FFF2-40B4-BE49-F238E27FC236}">
                <a16:creationId xmlns:a16="http://schemas.microsoft.com/office/drawing/2014/main" id="{C7D5BCCD-1B33-EC9B-ED83-BA58DE22B5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35" y="3526971"/>
            <a:ext cx="4428000" cy="295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A31CE4-5D91-AE0C-6E61-4938AF3B17BC}"/>
              </a:ext>
            </a:extLst>
          </p:cNvPr>
          <p:cNvSpPr txBox="1"/>
          <p:nvPr/>
        </p:nvSpPr>
        <p:spPr>
          <a:xfrm>
            <a:off x="121226" y="2967335"/>
            <a:ext cx="5689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Visiter l’exposition temporaire de Rurart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9D190171-8C1D-08F7-7EA9-C10BE57325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6427" y="388671"/>
            <a:ext cx="442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D1A60D-B119-57DF-7B3F-FF8DCC7EFF00}"/>
              </a:ext>
            </a:extLst>
          </p:cNvPr>
          <p:cNvSpPr txBox="1"/>
          <p:nvPr/>
        </p:nvSpPr>
        <p:spPr>
          <a:xfrm>
            <a:off x="7813964" y="3331029"/>
            <a:ext cx="50826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Flâner dans la petite cité de Charroux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forêt, trompe&#10;&#10;Le contenu généré par l’IA peut être incorrect.">
            <a:extLst>
              <a:ext uri="{FF2B5EF4-FFF2-40B4-BE49-F238E27FC236}">
                <a16:creationId xmlns:a16="http://schemas.microsoft.com/office/drawing/2014/main" id="{FE82992E-4E9C-064B-4C2F-8E71D1E9AD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488" y="406122"/>
            <a:ext cx="4374000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79B7A7-9C71-C9EB-46E3-FDA106A2FDB8}"/>
              </a:ext>
            </a:extLst>
          </p:cNvPr>
          <p:cNvSpPr txBox="1"/>
          <p:nvPr/>
        </p:nvSpPr>
        <p:spPr>
          <a:xfrm>
            <a:off x="653143" y="3372730"/>
            <a:ext cx="4393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Randonner dans la forêt de Moulière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herbe, arbre&#10;&#10;Le contenu généré par l’IA peut être incorrect.">
            <a:extLst>
              <a:ext uri="{FF2B5EF4-FFF2-40B4-BE49-F238E27FC236}">
                <a16:creationId xmlns:a16="http://schemas.microsoft.com/office/drawing/2014/main" id="{1A6EF657-8465-6FD7-9367-0BDF670C5F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720" y="3606101"/>
            <a:ext cx="4415031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BDA619F-77C9-FE76-9CFA-3AD2AA1AF41D}"/>
              </a:ext>
            </a:extLst>
          </p:cNvPr>
          <p:cNvSpPr txBox="1"/>
          <p:nvPr/>
        </p:nvSpPr>
        <p:spPr>
          <a:xfrm>
            <a:off x="6982158" y="3091289"/>
            <a:ext cx="5068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Monts-sur-Guesnes </a:t>
            </a: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63974325-0188-8340-FDD8-1BA53D98BF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348" y="3429000"/>
            <a:ext cx="3936000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B61403-9394-6F3B-3AE0-8ED9C37C1A1A}"/>
              </a:ext>
            </a:extLst>
          </p:cNvPr>
          <p:cNvSpPr txBox="1"/>
          <p:nvPr/>
        </p:nvSpPr>
        <p:spPr>
          <a:xfrm>
            <a:off x="261258" y="2873829"/>
            <a:ext cx="6115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site la Manu à Châtellerault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erbe, plein air, arbre, paysage&#10;&#10;Le contenu généré par l’IA peut être incorrect.">
            <a:extLst>
              <a:ext uri="{FF2B5EF4-FFF2-40B4-BE49-F238E27FC236}">
                <a16:creationId xmlns:a16="http://schemas.microsoft.com/office/drawing/2014/main" id="{38E82EB2-5A07-8E60-089D-23BCA516D3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6669" y="419494"/>
            <a:ext cx="3888000" cy="29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0CAED7C-2809-D607-81D1-4AAD2FCD142F}"/>
              </a:ext>
            </a:extLst>
          </p:cNvPr>
          <p:cNvSpPr txBox="1"/>
          <p:nvPr/>
        </p:nvSpPr>
        <p:spPr>
          <a:xfrm>
            <a:off x="7505206" y="3429000"/>
            <a:ext cx="4769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site gallo-romain de Sanxay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C6DD7209-78CF-C827-50DB-9C8492A544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72" y="477000"/>
            <a:ext cx="3936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0B1A4B4-77E7-CAB9-4D6D-FCA36CCAF57B}"/>
              </a:ext>
            </a:extLst>
          </p:cNvPr>
          <p:cNvSpPr txBox="1"/>
          <p:nvPr/>
        </p:nvSpPr>
        <p:spPr>
          <a:xfrm>
            <a:off x="320634" y="3429000"/>
            <a:ext cx="4714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ville et la forêt de Béruges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Photographie aérienne, aérien, Vue plongeante&#10;&#10;Le contenu généré par l’IA peut être incorrect.">
            <a:extLst>
              <a:ext uri="{FF2B5EF4-FFF2-40B4-BE49-F238E27FC236}">
                <a16:creationId xmlns:a16="http://schemas.microsoft.com/office/drawing/2014/main" id="{D3D849F6-B230-1F06-428A-7FD9576A1C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526321"/>
            <a:ext cx="5684973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8DD1270-8CF5-45CA-87E1-DF7D347F9825}"/>
              </a:ext>
            </a:extLst>
          </p:cNvPr>
          <p:cNvSpPr txBox="1"/>
          <p:nvPr/>
        </p:nvSpPr>
        <p:spPr>
          <a:xfrm>
            <a:off x="7303324" y="2870014"/>
            <a:ext cx="5684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Vallée de la Vienne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33A720BA-BF51-C0A4-1100-6053F67A83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32" y="3429000"/>
            <a:ext cx="5616468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D84A57-4383-338E-ADFA-637B3BAF1C14}"/>
              </a:ext>
            </a:extLst>
          </p:cNvPr>
          <p:cNvSpPr txBox="1"/>
          <p:nvPr/>
        </p:nvSpPr>
        <p:spPr>
          <a:xfrm>
            <a:off x="2458193" y="2465272"/>
            <a:ext cx="5129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Vallée de la Vienne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herbe, plein air, Photographie aérienne, Vue plongeante&#10;&#10;Le contenu généré par l’IA peut être incorrect.">
            <a:extLst>
              <a:ext uri="{FF2B5EF4-FFF2-40B4-BE49-F238E27FC236}">
                <a16:creationId xmlns:a16="http://schemas.microsoft.com/office/drawing/2014/main" id="{55FD5712-2D80-55B0-0787-7E70092F29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8296" y="364634"/>
            <a:ext cx="5508000" cy="28949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aysage, eau, plein air&#10;&#10;Le contenu généré par l’IA peut être incorrect.">
            <a:extLst>
              <a:ext uri="{FF2B5EF4-FFF2-40B4-BE49-F238E27FC236}">
                <a16:creationId xmlns:a16="http://schemas.microsoft.com/office/drawing/2014/main" id="{56A2F131-F5C9-3B55-D0FC-8BCF67FDA7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513" y="411529"/>
            <a:ext cx="6048000" cy="28957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7055BC-FB3C-4EAE-299F-4973D63FF830}"/>
              </a:ext>
            </a:extLst>
          </p:cNvPr>
          <p:cNvSpPr txBox="1"/>
          <p:nvPr/>
        </p:nvSpPr>
        <p:spPr>
          <a:xfrm>
            <a:off x="1695694" y="4529058"/>
            <a:ext cx="6733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Vallée de la Vienne</a:t>
            </a:r>
          </a:p>
        </p:txBody>
      </p:sp>
      <p:pic>
        <p:nvPicPr>
          <p:cNvPr id="6" name="Image 5" descr="Une image contenant herbe, plein air, arbre, Ressources d’eau&#10;&#10;Le contenu généré par l’IA peut être incorrect.">
            <a:extLst>
              <a:ext uri="{FF2B5EF4-FFF2-40B4-BE49-F238E27FC236}">
                <a16:creationId xmlns:a16="http://schemas.microsoft.com/office/drawing/2014/main" id="{40C7CC9C-4D43-D1F2-784F-6EBB458561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3938" y="3593308"/>
            <a:ext cx="6015106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eau, arbre&#10;&#10;Le contenu généré par l’IA peut être incorrect.">
            <a:extLst>
              <a:ext uri="{FF2B5EF4-FFF2-40B4-BE49-F238E27FC236}">
                <a16:creationId xmlns:a16="http://schemas.microsoft.com/office/drawing/2014/main" id="{E8BF332D-8308-127A-B8FF-362A7E0ABC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7" y="3597167"/>
            <a:ext cx="6192000" cy="290508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09C0D6-4AEB-DC2C-09A5-DC3F6D2833E9}"/>
              </a:ext>
            </a:extLst>
          </p:cNvPr>
          <p:cNvSpPr txBox="1"/>
          <p:nvPr/>
        </p:nvSpPr>
        <p:spPr>
          <a:xfrm>
            <a:off x="323913" y="1452166"/>
            <a:ext cx="48926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département de la Vienne recèle une belle variété de paysages bâtis, marqué par le relief des vallées et la roche calcaire</a:t>
            </a:r>
          </a:p>
        </p:txBody>
      </p:sp>
      <p:pic>
        <p:nvPicPr>
          <p:cNvPr id="6" name="Image 5" descr="Une image contenant plein air, bâtiment, ciel, Voisinage&#10;&#10;Le contenu généré par l’IA peut être incorrect.">
            <a:extLst>
              <a:ext uri="{FF2B5EF4-FFF2-40B4-BE49-F238E27FC236}">
                <a16:creationId xmlns:a16="http://schemas.microsoft.com/office/drawing/2014/main" id="{56D4B1B3-3BD0-FD28-5E53-CA50479BAD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013" y="344833"/>
            <a:ext cx="6821074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989F02D-FF40-98B9-3695-9660138CDE32}"/>
              </a:ext>
            </a:extLst>
          </p:cNvPr>
          <p:cNvSpPr txBox="1"/>
          <p:nvPr/>
        </p:nvSpPr>
        <p:spPr>
          <a:xfrm>
            <a:off x="7117960" y="3391158"/>
            <a:ext cx="49480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Arrivée en pente douce vers le centre du bourg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lac&#10;&#10;Le contenu généré par l’IA peut être incorrect.">
            <a:extLst>
              <a:ext uri="{FF2B5EF4-FFF2-40B4-BE49-F238E27FC236}">
                <a16:creationId xmlns:a16="http://schemas.microsoft.com/office/drawing/2014/main" id="{AA1C3DDA-3311-A446-6CAA-AA659B85E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25" y="393191"/>
            <a:ext cx="4248000" cy="29169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ECF55C-D81E-221A-1C60-25077792597B}"/>
              </a:ext>
            </a:extLst>
          </p:cNvPr>
          <p:cNvSpPr txBox="1"/>
          <p:nvPr/>
        </p:nvSpPr>
        <p:spPr>
          <a:xfrm>
            <a:off x="273133" y="3429000"/>
            <a:ext cx="49757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Quartier du pont en vis-à-vis de l’Isle-Jourdain. Les maisons gravissent le versant à la manière d’un escalier aux marches irrégulières. Le Vigeant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plante, bâtiment, nuage&#10;&#10;Le contenu généré par l’IA peut être incorrect.">
            <a:extLst>
              <a:ext uri="{FF2B5EF4-FFF2-40B4-BE49-F238E27FC236}">
                <a16:creationId xmlns:a16="http://schemas.microsoft.com/office/drawing/2014/main" id="{CE602361-EB9D-86C8-419E-7A39BD560E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4771" y="3429000"/>
            <a:ext cx="4351452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269B274-DF36-64FE-397F-CD1D6213989A}"/>
              </a:ext>
            </a:extLst>
          </p:cNvPr>
          <p:cNvSpPr txBox="1"/>
          <p:nvPr/>
        </p:nvSpPr>
        <p:spPr>
          <a:xfrm>
            <a:off x="6610597" y="2228671"/>
            <a:ext cx="53082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Point de vue sur l’échelonnement des toitures des bâtisses implantées sur versant. Angles-sur- l’Anglin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bâtiment, voiture&#10;&#10;Le contenu généré par l’IA peut être incorrect.">
            <a:extLst>
              <a:ext uri="{FF2B5EF4-FFF2-40B4-BE49-F238E27FC236}">
                <a16:creationId xmlns:a16="http://schemas.microsoft.com/office/drawing/2014/main" id="{10D72929-E9B3-538A-B282-E00702CB26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96" y="3548346"/>
            <a:ext cx="419219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F71950-1660-7A43-48C8-092C317E45C9}"/>
              </a:ext>
            </a:extLst>
          </p:cNvPr>
          <p:cNvSpPr txBox="1"/>
          <p:nvPr/>
        </p:nvSpPr>
        <p:spPr>
          <a:xfrm>
            <a:off x="380010" y="1240022"/>
            <a:ext cx="41921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pente est encore douce, mais les maisons gravissent le versant, donnant l’impression de s’adosser l’une contre l’autre. Availles-Limouzine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fenêtre, Voisinage&#10;&#10;Le contenu généré par l’IA peut être incorrect.">
            <a:extLst>
              <a:ext uri="{FF2B5EF4-FFF2-40B4-BE49-F238E27FC236}">
                <a16:creationId xmlns:a16="http://schemas.microsoft.com/office/drawing/2014/main" id="{97A37AD7-0878-3FCB-11CC-4F0A3B7A31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9802" y="270756"/>
            <a:ext cx="4192184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3E3CE0-F4DF-0743-4A4B-0E0B06C5E43E}"/>
              </a:ext>
            </a:extLst>
          </p:cNvPr>
          <p:cNvSpPr txBox="1"/>
          <p:nvPr/>
        </p:nvSpPr>
        <p:spPr>
          <a:xfrm>
            <a:off x="7865225" y="3309654"/>
            <a:ext cx="43267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Forte pente de la rue de Falck : à noter les marches de seuil qui s’inscrivent dans la pente du trottoir. La Roche-Posay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Le contenu généré par l’IA peut être incorrect.">
            <a:extLst>
              <a:ext uri="{FF2B5EF4-FFF2-40B4-BE49-F238E27FC236}">
                <a16:creationId xmlns:a16="http://schemas.microsoft.com/office/drawing/2014/main" id="{76E84A2C-12C3-DAAD-A7D1-8154FBBF2C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56" y="324552"/>
            <a:ext cx="4309495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715E43-9242-8B61-083D-D0A16ECB2270}"/>
              </a:ext>
            </a:extLst>
          </p:cNvPr>
          <p:cNvSpPr txBox="1"/>
          <p:nvPr/>
        </p:nvSpPr>
        <p:spPr>
          <a:xfrm>
            <a:off x="510638" y="3276552"/>
            <a:ext cx="45271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parvis de l’église Saint-Sulpice, domine d’une bonne hauteur la maison à colombages située en contre-bas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13E45AE5-9159-F74D-A3AE-4CA805270D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9312" y="3551035"/>
            <a:ext cx="436205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A2204BC-9E93-86F5-8408-BA5BC94A6C65}"/>
              </a:ext>
            </a:extLst>
          </p:cNvPr>
          <p:cNvSpPr txBox="1"/>
          <p:nvPr/>
        </p:nvSpPr>
        <p:spPr>
          <a:xfrm>
            <a:off x="6852062" y="1242711"/>
            <a:ext cx="50866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Du bord de terrasse de la place Saint-Martial, ouverture visuelle sur les façades en contrebas, les toitures dans la pente et le versant de la rive gauche, avec la « maison-Dieu ». Montmorillon</a:t>
            </a: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Le contenu généré par l’IA peut être incorrect.">
            <a:extLst>
              <a:ext uri="{FF2B5EF4-FFF2-40B4-BE49-F238E27FC236}">
                <a16:creationId xmlns:a16="http://schemas.microsoft.com/office/drawing/2014/main" id="{C9FE3CA4-EF9A-6F26-A987-611B44A917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592" y="3429000"/>
            <a:ext cx="4472726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DAFAC3-2E64-383C-FF15-3E4242E5859D}"/>
              </a:ext>
            </a:extLst>
          </p:cNvPr>
          <p:cNvSpPr txBox="1"/>
          <p:nvPr/>
        </p:nvSpPr>
        <p:spPr>
          <a:xfrm>
            <a:off x="283027" y="2440655"/>
            <a:ext cx="4585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Lavoir alimenté par la </a:t>
            </a:r>
            <a:r>
              <a:rPr lang="fr-FR" sz="2400" b="1" dirty="0" err="1">
                <a:solidFill>
                  <a:schemeClr val="bg1"/>
                </a:solidFill>
              </a:rPr>
              <a:t>Barousse</a:t>
            </a:r>
            <a:r>
              <a:rPr lang="fr-FR" sz="2400" b="1" dirty="0">
                <a:solidFill>
                  <a:schemeClr val="bg1"/>
                </a:solidFill>
              </a:rPr>
              <a:t>. Les Trois-Moutiers</a:t>
            </a:r>
          </a:p>
        </p:txBody>
      </p:sp>
      <p:pic>
        <p:nvPicPr>
          <p:cNvPr id="6" name="Image 5" descr="Une image contenant plein air, herbe, bâtiment, plante&#10;&#10;Le contenu généré par l’IA peut être incorrect.">
            <a:extLst>
              <a:ext uri="{FF2B5EF4-FFF2-40B4-BE49-F238E27FC236}">
                <a16:creationId xmlns:a16="http://schemas.microsoft.com/office/drawing/2014/main" id="{E08B853B-9155-FBC9-6414-26D6586457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0795" y="513000"/>
            <a:ext cx="4418178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AA18751-847C-D0DC-F46B-6D4AE51F4215}"/>
              </a:ext>
            </a:extLst>
          </p:cNvPr>
          <p:cNvSpPr txBox="1"/>
          <p:nvPr/>
        </p:nvSpPr>
        <p:spPr>
          <a:xfrm>
            <a:off x="7680800" y="3429000"/>
            <a:ext cx="4701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Lavoir alimenté par la Dive. La Grimaudière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tatue&#10;&#10;Le contenu généré par l’IA peut être incorrect.">
            <a:extLst>
              <a:ext uri="{FF2B5EF4-FFF2-40B4-BE49-F238E27FC236}">
                <a16:creationId xmlns:a16="http://schemas.microsoft.com/office/drawing/2014/main" id="{58CFACEA-89F4-8F55-90A0-2DAB0B0B8F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325" y="1773097"/>
            <a:ext cx="5136001" cy="38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DC24CD-E2F1-37A6-A764-230917F5C6A6}"/>
              </a:ext>
            </a:extLst>
          </p:cNvPr>
          <p:cNvSpPr txBox="1"/>
          <p:nvPr/>
        </p:nvSpPr>
        <p:spPr>
          <a:xfrm>
            <a:off x="244698" y="817404"/>
            <a:ext cx="80750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Le Département De La Vienne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4BA05F-98DF-E378-6391-FF99BE2FA15C}"/>
              </a:ext>
            </a:extLst>
          </p:cNvPr>
          <p:cNvSpPr txBox="1"/>
          <p:nvPr/>
        </p:nvSpPr>
        <p:spPr>
          <a:xfrm>
            <a:off x="5962918" y="3090930"/>
            <a:ext cx="5576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536</Words>
  <Application>Microsoft Office PowerPoint</Application>
  <PresentationFormat>Grand écran</PresentationFormat>
  <Paragraphs>53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2025-05-20T09:32:52Z</dcterms:modified>
</cp:coreProperties>
</file>