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98" r:id="rId4"/>
    <p:sldId id="269" r:id="rId5"/>
    <p:sldId id="260" r:id="rId6"/>
    <p:sldId id="266" r:id="rId7"/>
    <p:sldId id="261" r:id="rId8"/>
    <p:sldId id="262" r:id="rId9"/>
    <p:sldId id="263" r:id="rId10"/>
    <p:sldId id="265" r:id="rId11"/>
    <p:sldId id="267" r:id="rId12"/>
    <p:sldId id="268" r:id="rId13"/>
    <p:sldId id="270" r:id="rId14"/>
    <p:sldId id="271" r:id="rId15"/>
    <p:sldId id="294" r:id="rId16"/>
    <p:sldId id="285" r:id="rId17"/>
    <p:sldId id="274" r:id="rId18"/>
    <p:sldId id="272" r:id="rId19"/>
    <p:sldId id="284" r:id="rId20"/>
    <p:sldId id="273" r:id="rId21"/>
    <p:sldId id="275" r:id="rId22"/>
    <p:sldId id="276" r:id="rId23"/>
    <p:sldId id="281" r:id="rId24"/>
    <p:sldId id="295" r:id="rId25"/>
    <p:sldId id="280" r:id="rId26"/>
    <p:sldId id="278" r:id="rId27"/>
    <p:sldId id="279" r:id="rId28"/>
    <p:sldId id="277" r:id="rId29"/>
    <p:sldId id="296" r:id="rId30"/>
    <p:sldId id="282" r:id="rId31"/>
    <p:sldId id="283" r:id="rId32"/>
    <p:sldId id="287" r:id="rId33"/>
    <p:sldId id="286" r:id="rId34"/>
    <p:sldId id="288" r:id="rId35"/>
    <p:sldId id="290" r:id="rId36"/>
    <p:sldId id="293" r:id="rId37"/>
    <p:sldId id="292" r:id="rId38"/>
    <p:sldId id="297" r:id="rId3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qCnr3wT+ZnDsk3a6JyMJA==" hashData="F27fAWwY6pMC3lTKFbBMoowyCCF3Vu6qW9TTb51o+6iFXDhcjytRiXQM2Mjl+ODtnjneWjMFnFlFMtypMKrlR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FE52F1-C8B6-47C3-BFA7-E1E5D32AE6CE}" type="slidenum">
              <a:rPr lang="fr-FR" smtClean="0"/>
              <a:pPr/>
              <a:t>‹N°›</a:t>
            </a:fld>
            <a:endParaRPr lang="fr-FR"/>
          </a:p>
        </p:txBody>
      </p:sp>
    </p:spTree>
  </p:cSld>
  <p:clrMapOvr>
    <a:masterClrMapping/>
  </p:clrMapOvr>
  <p:transition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70091-EEDF-4C31-98D6-8145CA8D9D26}" type="datetimeFigureOut">
              <a:rPr lang="fr-FR" smtClean="0"/>
              <a:pPr/>
              <a:t>29/05/2025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FE52F1-C8B6-47C3-BFA7-E1E5D32AE6C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Tarn_(d%C3%A9partement)" TargetMode="External"/><Relationship Id="rId13" Type="http://schemas.openxmlformats.org/officeDocument/2006/relationships/hyperlink" Target="http://fr.wikipedia.org/wiki/Canton_fran%C3%A7ais" TargetMode="External"/><Relationship Id="rId18" Type="http://schemas.openxmlformats.org/officeDocument/2006/relationships/hyperlink" Target="http://fr.wikipedia.org/wiki/Intercommunalit%C3%A9_en_France" TargetMode="External"/><Relationship Id="rId26" Type="http://schemas.openxmlformats.org/officeDocument/2006/relationships/hyperlink" Target="http://fr.wikipedia.org/wiki/Gentil%C3%A9" TargetMode="External"/><Relationship Id="rId3" Type="http://schemas.openxmlformats.org/officeDocument/2006/relationships/hyperlink" Target="http://fr.wikipedia.org/wiki/Liste_des_pays_du_monde" TargetMode="External"/><Relationship Id="rId21" Type="http://schemas.openxmlformats.org/officeDocument/2006/relationships/hyperlink" Target="http://fr.wikipedia.org/wiki/Mandat_politique" TargetMode="External"/><Relationship Id="rId7" Type="http://schemas.openxmlformats.org/officeDocument/2006/relationships/hyperlink" Target="http://fr.wikipedia.org/wiki/D%C3%A9partement_fran%C3%A7ais" TargetMode="External"/><Relationship Id="rId12" Type="http://schemas.openxmlformats.org/officeDocument/2006/relationships/hyperlink" Target="http://fr.wikipedia.org/wiki/Chef-lieu" TargetMode="External"/><Relationship Id="rId17" Type="http://schemas.openxmlformats.org/officeDocument/2006/relationships/hyperlink" Target="http://fr.wikipedia.org/wiki/Canton_de_Castres-Sud" TargetMode="External"/><Relationship Id="rId25" Type="http://schemas.openxmlformats.org/officeDocument/2006/relationships/hyperlink" Target="http://fr.wikipedia.org/wiki/Code_officiel_g%C3%A9ographique" TargetMode="External"/><Relationship Id="rId2" Type="http://schemas.openxmlformats.org/officeDocument/2006/relationships/image" Target="../media/image6.png"/><Relationship Id="rId16" Type="http://schemas.openxmlformats.org/officeDocument/2006/relationships/hyperlink" Target="http://fr.wikipedia.org/wiki/Canton_de_Castres-Ouest" TargetMode="External"/><Relationship Id="rId20" Type="http://schemas.openxmlformats.org/officeDocument/2006/relationships/hyperlink" Target="http://fr.wikipedia.org/wiki/Maire_(France)" TargetMode="External"/><Relationship Id="rId29"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fr.wikipedia.org/wiki/Midi-Pyr%C3%A9n%C3%A9es" TargetMode="External"/><Relationship Id="rId11" Type="http://schemas.openxmlformats.org/officeDocument/2006/relationships/hyperlink" Target="http://fr.wikipedia.org/wiki/Arrondissement_de_Castres" TargetMode="External"/><Relationship Id="rId24" Type="http://schemas.openxmlformats.org/officeDocument/2006/relationships/hyperlink" Target="http://fr.wikipedia.org/wiki/Code_postal" TargetMode="External"/><Relationship Id="rId5" Type="http://schemas.openxmlformats.org/officeDocument/2006/relationships/hyperlink" Target="http://fr.wikipedia.org/wiki/R%C3%A9gion_fran%C3%A7aise" TargetMode="External"/><Relationship Id="rId15" Type="http://schemas.openxmlformats.org/officeDocument/2006/relationships/hyperlink" Target="http://fr.wikipedia.org/wiki/Canton_de_Castres-Nord" TargetMode="External"/><Relationship Id="rId23" Type="http://schemas.openxmlformats.org/officeDocument/2006/relationships/hyperlink" Target="http://fr.wikipedia.org/wiki/2014" TargetMode="External"/><Relationship Id="rId28" Type="http://schemas.openxmlformats.org/officeDocument/2006/relationships/image" Target="../media/image7.png"/><Relationship Id="rId10" Type="http://schemas.openxmlformats.org/officeDocument/2006/relationships/hyperlink" Target="http://fr.wikipedia.org/wiki/Arrondissement_fran%C3%A7ais" TargetMode="External"/><Relationship Id="rId19" Type="http://schemas.openxmlformats.org/officeDocument/2006/relationships/hyperlink" Target="http://fr.wikipedia.org/wiki/Communaut%C3%A9_d'agglom%C3%A9ration_de_Castres_-_Mazamet"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Sous-pr%C3%A9fecture" TargetMode="External"/><Relationship Id="rId14" Type="http://schemas.openxmlformats.org/officeDocument/2006/relationships/hyperlink" Target="http://fr.wikipedia.org/wiki/Canton_de_Castres-Est" TargetMode="External"/><Relationship Id="rId22" Type="http://schemas.openxmlformats.org/officeDocument/2006/relationships/hyperlink" Target="http://fr.wikipedia.org/wiki/2008" TargetMode="External"/><Relationship Id="rId27" Type="http://schemas.openxmlformats.org/officeDocument/2006/relationships/hyperlink" Target="http://fr.wikipedia.org/wiki/Chiffres_de_population_de_la_Franc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hyperlink" Target="http://fr.wikipedia.org/wiki/Jean_Jaur%C3%A8s"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3356992"/>
            <a:ext cx="9144000" cy="3501008"/>
          </a:xfrm>
          <a:prstGeom prst="rect">
            <a:avLst/>
          </a:prstGeom>
          <a:noFill/>
          <a:ln w="9525">
            <a:noFill/>
            <a:miter lim="800000"/>
            <a:headEnd/>
            <a:tailEnd/>
          </a:ln>
        </p:spPr>
      </p:pic>
      <p:pic>
        <p:nvPicPr>
          <p:cNvPr id="4" name="Image 3" descr="bienvenue-castres.jpg"/>
          <p:cNvPicPr>
            <a:picLocks noChangeAspect="1"/>
          </p:cNvPicPr>
          <p:nvPr/>
        </p:nvPicPr>
        <p:blipFill>
          <a:blip r:embed="rId4" cstate="print"/>
          <a:stretch>
            <a:fillRect/>
          </a:stretch>
        </p:blipFill>
        <p:spPr>
          <a:xfrm>
            <a:off x="0" y="0"/>
            <a:ext cx="9144000" cy="3429000"/>
          </a:xfrm>
          <a:prstGeom prst="rect">
            <a:avLst/>
          </a:prstGeom>
        </p:spPr>
      </p:pic>
      <p:pic>
        <p:nvPicPr>
          <p:cNvPr id="1028" name="Picture 4" descr="https://encrypted-tbn1.gstatic.com/images?q=tbn:ANd9GcS1KjFCSktPEOqm2IwxUYOIa1LtuLJ4mtLHVwpEV1XEmu8awM8E5g"/>
          <p:cNvPicPr>
            <a:picLocks noChangeAspect="1" noChangeArrowheads="1"/>
          </p:cNvPicPr>
          <p:nvPr/>
        </p:nvPicPr>
        <p:blipFill>
          <a:blip r:embed="rId5" cstate="print"/>
          <a:srcRect/>
          <a:stretch>
            <a:fillRect/>
          </a:stretch>
        </p:blipFill>
        <p:spPr bwMode="auto">
          <a:xfrm>
            <a:off x="0" y="5733256"/>
            <a:ext cx="1656184" cy="457200"/>
          </a:xfrm>
          <a:prstGeom prst="rect">
            <a:avLst/>
          </a:prstGeom>
          <a:noFill/>
        </p:spPr>
      </p:pic>
      <p:pic>
        <p:nvPicPr>
          <p:cNvPr id="5" name="Image 4" descr="belle-ile-en-mer-ng2011_093.jpg"/>
          <p:cNvPicPr>
            <a:picLocks noChangeAspect="1"/>
          </p:cNvPicPr>
          <p:nvPr/>
        </p:nvPicPr>
        <p:blipFill>
          <a:blip r:embed="rId6" cstate="print">
            <a:clrChange>
              <a:clrFrom>
                <a:srgbClr val="FFFFFF"/>
              </a:clrFrom>
              <a:clrTo>
                <a:srgbClr val="FFFFFF">
                  <a:alpha val="0"/>
                </a:srgbClr>
              </a:clrTo>
            </a:clrChange>
            <a:duotone>
              <a:schemeClr val="accent2">
                <a:shade val="45000"/>
                <a:satMod val="135000"/>
              </a:schemeClr>
              <a:prstClr val="white"/>
            </a:duotone>
          </a:blip>
          <a:stretch>
            <a:fillRect/>
          </a:stretch>
        </p:blipFill>
        <p:spPr>
          <a:xfrm>
            <a:off x="4860032" y="1628800"/>
            <a:ext cx="4000500" cy="4000500"/>
          </a:xfrm>
          <a:prstGeom prst="rect">
            <a:avLst/>
          </a:prstGeom>
        </p:spPr>
      </p:pic>
      <p:pic>
        <p:nvPicPr>
          <p:cNvPr id="6" name="Image 5" descr="oie_718626mVJ70qx1.jpg"/>
          <p:cNvPicPr>
            <a:picLocks noChangeAspect="1"/>
          </p:cNvPicPr>
          <p:nvPr/>
        </p:nvPicPr>
        <p:blipFill>
          <a:blip r:embed="rId7" cstate="print"/>
          <a:stretch>
            <a:fillRect/>
          </a:stretch>
        </p:blipFill>
        <p:spPr>
          <a:xfrm>
            <a:off x="7199762" y="4837184"/>
            <a:ext cx="1802504" cy="1948808"/>
          </a:xfrm>
          <a:prstGeom prst="rect">
            <a:avLst/>
          </a:prstGeom>
        </p:spPr>
      </p:pic>
    </p:spTree>
  </p:cSld>
  <p:clrMapOvr>
    <a:masterClrMapping/>
  </p:clrMapOvr>
  <p:transition advTm="6000">
    <p:sndAc>
      <p:stSnd>
        <p:snd r:embed="rId2" name="Il Silenzio - Melissa Venem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rmes de Castres"/>
          <p:cNvPicPr>
            <a:picLocks noChangeAspect="1" noChangeArrowheads="1"/>
          </p:cNvPicPr>
          <p:nvPr/>
        </p:nvPicPr>
        <p:blipFill>
          <a:blip r:embed="rId2" cstate="print"/>
          <a:srcRect/>
          <a:stretch>
            <a:fillRect/>
          </a:stretch>
        </p:blipFill>
        <p:spPr bwMode="auto">
          <a:xfrm>
            <a:off x="755576" y="836712"/>
            <a:ext cx="1080120" cy="1224136"/>
          </a:xfrm>
          <a:prstGeom prst="rect">
            <a:avLst/>
          </a:prstGeom>
          <a:noFill/>
        </p:spPr>
      </p:pic>
      <p:sp>
        <p:nvSpPr>
          <p:cNvPr id="8195" name="Rectangle 3"/>
          <p:cNvSpPr>
            <a:spLocks noChangeArrowheads="1"/>
          </p:cNvSpPr>
          <p:nvPr/>
        </p:nvSpPr>
        <p:spPr bwMode="auto">
          <a:xfrm>
            <a:off x="179512" y="2343363"/>
            <a:ext cx="2195736"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buFontTx/>
              <a:buNone/>
              <a:tabLst/>
            </a:pPr>
            <a:r>
              <a:rPr kumimoji="0" lang="fr-FR" sz="1800" b="0" i="1" u="none" strike="noStrike" cap="none" normalizeH="0" baseline="0" dirty="0" smtClean="0">
                <a:ln>
                  <a:noFill/>
                </a:ln>
                <a:solidFill>
                  <a:schemeClr val="tx1"/>
                </a:solidFill>
                <a:effectLst/>
                <a:latin typeface="Arial" charset="0"/>
              </a:rPr>
              <a:t>Parti émanché d'argent et de gueules de quatre pièces mouvant d'un flanc à l'autre, au chef d'azur chargé de trois fleurs de lys d'or.</a:t>
            </a:r>
            <a:r>
              <a:rPr kumimoji="0" lang="fr-FR" sz="1800" b="0" i="0" u="none" strike="noStrike" cap="none" normalizeH="0" baseline="30000" dirty="0" smtClean="0">
                <a:ln>
                  <a:noFill/>
                </a:ln>
                <a:solidFill>
                  <a:schemeClr val="tx1"/>
                </a:solidFill>
                <a:effectLst/>
                <a:latin typeface="Arial" charset="0"/>
              </a:rPr>
              <a:t>5</a:t>
            </a:r>
            <a:endParaRPr kumimoji="0" lang="fr-FR"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Devise : « Debout ». Cimier : une chausse-trappe.</a:t>
            </a:r>
          </a:p>
        </p:txBody>
      </p:sp>
      <p:sp>
        <p:nvSpPr>
          <p:cNvPr id="4" name="Rectangle 3"/>
          <p:cNvSpPr/>
          <p:nvPr/>
        </p:nvSpPr>
        <p:spPr>
          <a:xfrm>
            <a:off x="827584" y="260648"/>
            <a:ext cx="875240" cy="369332"/>
          </a:xfrm>
          <a:prstGeom prst="rect">
            <a:avLst/>
          </a:prstGeom>
        </p:spPr>
        <p:txBody>
          <a:bodyPr wrap="none">
            <a:spAutoFit/>
          </a:bodyPr>
          <a:lstStyle/>
          <a:p>
            <a:r>
              <a:rPr lang="fr-FR" b="1" dirty="0" smtClean="0"/>
              <a:t>Castres</a:t>
            </a:r>
            <a:endParaRPr lang="fr-FR" dirty="0"/>
          </a:p>
        </p:txBody>
      </p:sp>
      <p:graphicFrame>
        <p:nvGraphicFramePr>
          <p:cNvPr id="5" name="Tableau 4"/>
          <p:cNvGraphicFramePr>
            <a:graphicFrameLocks noGrp="1"/>
          </p:cNvGraphicFramePr>
          <p:nvPr/>
        </p:nvGraphicFramePr>
        <p:xfrm>
          <a:off x="2555776" y="260648"/>
          <a:ext cx="4176464" cy="6367442"/>
        </p:xfrm>
        <a:graphic>
          <a:graphicData uri="http://schemas.openxmlformats.org/drawingml/2006/table">
            <a:tbl>
              <a:tblPr/>
              <a:tblGrid>
                <a:gridCol w="2088232">
                  <a:extLst>
                    <a:ext uri="{9D8B030D-6E8A-4147-A177-3AD203B41FA5}">
                      <a16:colId xmlns:a16="http://schemas.microsoft.com/office/drawing/2014/main" val="20000"/>
                    </a:ext>
                  </a:extLst>
                </a:gridCol>
                <a:gridCol w="2088232">
                  <a:extLst>
                    <a:ext uri="{9D8B030D-6E8A-4147-A177-3AD203B41FA5}">
                      <a16:colId xmlns:a16="http://schemas.microsoft.com/office/drawing/2014/main" val="20001"/>
                    </a:ext>
                  </a:extLst>
                </a:gridCol>
              </a:tblGrid>
              <a:tr h="333707">
                <a:tc>
                  <a:txBody>
                    <a:bodyPr/>
                    <a:lstStyle/>
                    <a:p>
                      <a:r>
                        <a:rPr lang="fr-FR" sz="1600" dirty="0">
                          <a:hlinkClick r:id="rId3" tooltip="Liste des pays du monde"/>
                        </a:rPr>
                        <a:t>Pays</a:t>
                      </a:r>
                      <a:endParaRPr lang="fr-FR" sz="1600" dirty="0"/>
                    </a:p>
                  </a:txBody>
                  <a:tcPr marL="54187" marR="54187" marT="27093" marB="27093" anchor="ctr">
                    <a:lnL>
                      <a:noFill/>
                    </a:lnL>
                    <a:lnR>
                      <a:noFill/>
                    </a:lnR>
                    <a:lnT>
                      <a:noFill/>
                    </a:lnT>
                    <a:lnB>
                      <a:noFill/>
                    </a:lnB>
                  </a:tcPr>
                </a:tc>
                <a:tc>
                  <a:txBody>
                    <a:bodyPr/>
                    <a:lstStyle/>
                    <a:p>
                      <a:r>
                        <a:rPr lang="fr-FR" sz="1600"/>
                        <a:t> </a:t>
                      </a:r>
                      <a:r>
                        <a:rPr lang="fr-FR" sz="1600">
                          <a:hlinkClick r:id="rId4" tooltip="France"/>
                        </a:rPr>
                        <a:t>France</a:t>
                      </a:r>
                      <a:endParaRPr lang="fr-FR" sz="1600"/>
                    </a:p>
                  </a:txBody>
                  <a:tcPr marL="54187" marR="54187" marT="27093" marB="27093" anchor="ctr">
                    <a:lnL>
                      <a:noFill/>
                    </a:lnL>
                    <a:lnR>
                      <a:noFill/>
                    </a:lnR>
                    <a:lnT>
                      <a:noFill/>
                    </a:lnT>
                    <a:lnB>
                      <a:noFill/>
                    </a:lnB>
                  </a:tcPr>
                </a:tc>
                <a:extLst>
                  <a:ext uri="{0D108BD9-81ED-4DB2-BD59-A6C34878D82A}">
                    <a16:rowId xmlns:a16="http://schemas.microsoft.com/office/drawing/2014/main" val="10000"/>
                  </a:ext>
                </a:extLst>
              </a:tr>
              <a:tr h="333707">
                <a:tc>
                  <a:txBody>
                    <a:bodyPr/>
                    <a:lstStyle/>
                    <a:p>
                      <a:r>
                        <a:rPr lang="fr-FR" sz="1600">
                          <a:hlinkClick r:id="rId5" tooltip="Région française"/>
                        </a:rPr>
                        <a:t>Région</a:t>
                      </a:r>
                      <a:endParaRPr lang="fr-FR" sz="1600"/>
                    </a:p>
                  </a:txBody>
                  <a:tcPr marL="54187" marR="54187" marT="27093" marB="27093" anchor="ctr">
                    <a:lnL>
                      <a:noFill/>
                    </a:lnL>
                    <a:lnR>
                      <a:noFill/>
                    </a:lnR>
                    <a:lnT>
                      <a:noFill/>
                    </a:lnT>
                    <a:lnB>
                      <a:noFill/>
                    </a:lnB>
                  </a:tcPr>
                </a:tc>
                <a:tc>
                  <a:txBody>
                    <a:bodyPr/>
                    <a:lstStyle/>
                    <a:p>
                      <a:r>
                        <a:rPr lang="fr-FR" sz="1600">
                          <a:hlinkClick r:id="rId6" tooltip="Midi-Pyrénées"/>
                        </a:rPr>
                        <a:t>Midi-Pyrénées</a:t>
                      </a:r>
                      <a:endParaRPr lang="fr-FR" sz="1600"/>
                    </a:p>
                  </a:txBody>
                  <a:tcPr marL="54187" marR="54187" marT="27093" marB="27093" anchor="ctr">
                    <a:lnL>
                      <a:noFill/>
                    </a:lnL>
                    <a:lnR>
                      <a:noFill/>
                    </a:lnR>
                    <a:lnT>
                      <a:noFill/>
                    </a:lnT>
                    <a:lnB>
                      <a:noFill/>
                    </a:lnB>
                  </a:tcPr>
                </a:tc>
                <a:extLst>
                  <a:ext uri="{0D108BD9-81ED-4DB2-BD59-A6C34878D82A}">
                    <a16:rowId xmlns:a16="http://schemas.microsoft.com/office/drawing/2014/main" val="10001"/>
                  </a:ext>
                </a:extLst>
              </a:tr>
              <a:tr h="585898">
                <a:tc>
                  <a:txBody>
                    <a:bodyPr/>
                    <a:lstStyle/>
                    <a:p>
                      <a:r>
                        <a:rPr lang="fr-FR" sz="1600">
                          <a:hlinkClick r:id="rId7" tooltip="Département français"/>
                        </a:rPr>
                        <a:t>Département</a:t>
                      </a:r>
                      <a:endParaRPr lang="fr-FR" sz="1600"/>
                    </a:p>
                  </a:txBody>
                  <a:tcPr marL="54187" marR="54187" marT="27093" marB="27093" anchor="ctr">
                    <a:lnL>
                      <a:noFill/>
                    </a:lnL>
                    <a:lnR>
                      <a:noFill/>
                    </a:lnR>
                    <a:lnT>
                      <a:noFill/>
                    </a:lnT>
                    <a:lnB>
                      <a:noFill/>
                    </a:lnB>
                  </a:tcPr>
                </a:tc>
                <a:tc>
                  <a:txBody>
                    <a:bodyPr/>
                    <a:lstStyle/>
                    <a:p>
                      <a:r>
                        <a:rPr lang="fr-FR" sz="1600">
                          <a:hlinkClick r:id="rId8" tooltip="Tarn (département)"/>
                        </a:rPr>
                        <a:t>Tarn</a:t>
                      </a:r>
                      <a:r>
                        <a:rPr lang="fr-FR" sz="1600"/>
                        <a:t/>
                      </a:r>
                      <a:br>
                        <a:rPr lang="fr-FR" sz="1600"/>
                      </a:br>
                      <a:r>
                        <a:rPr lang="fr-FR" sz="1600"/>
                        <a:t>(</a:t>
                      </a:r>
                      <a:r>
                        <a:rPr lang="fr-FR" sz="1600">
                          <a:hlinkClick r:id="rId9" tooltip="Sous-préfecture"/>
                        </a:rPr>
                        <a:t>sous-préfecture</a:t>
                      </a:r>
                      <a:r>
                        <a:rPr lang="fr-FR" sz="1600"/>
                        <a:t>)</a:t>
                      </a:r>
                    </a:p>
                  </a:txBody>
                  <a:tcPr marL="54187" marR="54187" marT="27093" marB="27093" anchor="ctr">
                    <a:lnL>
                      <a:noFill/>
                    </a:lnL>
                    <a:lnR>
                      <a:noFill/>
                    </a:lnR>
                    <a:lnT>
                      <a:noFill/>
                    </a:lnT>
                    <a:lnB>
                      <a:noFill/>
                    </a:lnB>
                  </a:tcPr>
                </a:tc>
                <a:extLst>
                  <a:ext uri="{0D108BD9-81ED-4DB2-BD59-A6C34878D82A}">
                    <a16:rowId xmlns:a16="http://schemas.microsoft.com/office/drawing/2014/main" val="10002"/>
                  </a:ext>
                </a:extLst>
              </a:tr>
              <a:tr h="585898">
                <a:tc>
                  <a:txBody>
                    <a:bodyPr/>
                    <a:lstStyle/>
                    <a:p>
                      <a:r>
                        <a:rPr lang="fr-FR" sz="1600">
                          <a:hlinkClick r:id="rId10" tooltip="Arrondissement français"/>
                        </a:rPr>
                        <a:t>Arrondissement</a:t>
                      </a:r>
                      <a:endParaRPr lang="fr-FR" sz="1600"/>
                    </a:p>
                  </a:txBody>
                  <a:tcPr marL="54187" marR="54187" marT="27093" marB="27093" anchor="ctr">
                    <a:lnL>
                      <a:noFill/>
                    </a:lnL>
                    <a:lnR>
                      <a:noFill/>
                    </a:lnR>
                    <a:lnT>
                      <a:noFill/>
                    </a:lnT>
                    <a:lnB>
                      <a:noFill/>
                    </a:lnB>
                  </a:tcPr>
                </a:tc>
                <a:tc>
                  <a:txBody>
                    <a:bodyPr/>
                    <a:lstStyle/>
                    <a:p>
                      <a:r>
                        <a:rPr lang="fr-FR" sz="1600">
                          <a:hlinkClick r:id="rId11" tooltip="Arrondissement de Castres"/>
                        </a:rPr>
                        <a:t>Castres</a:t>
                      </a:r>
                      <a:r>
                        <a:rPr lang="fr-FR" sz="1600"/>
                        <a:t/>
                      </a:r>
                      <a:br>
                        <a:rPr lang="fr-FR" sz="1600"/>
                      </a:br>
                      <a:r>
                        <a:rPr lang="fr-FR" sz="1600"/>
                        <a:t>(</a:t>
                      </a:r>
                      <a:r>
                        <a:rPr lang="fr-FR" sz="1600">
                          <a:hlinkClick r:id="rId12" tooltip="Chef-lieu"/>
                        </a:rPr>
                        <a:t>chef-lieu</a:t>
                      </a:r>
                      <a:r>
                        <a:rPr lang="fr-FR" sz="1600"/>
                        <a:t>)</a:t>
                      </a:r>
                    </a:p>
                  </a:txBody>
                  <a:tcPr marL="54187" marR="54187" marT="27093" marB="27093" anchor="ctr">
                    <a:lnL>
                      <a:noFill/>
                    </a:lnL>
                    <a:lnR>
                      <a:noFill/>
                    </a:lnR>
                    <a:lnT>
                      <a:noFill/>
                    </a:lnT>
                    <a:lnB>
                      <a:noFill/>
                    </a:lnB>
                  </a:tcPr>
                </a:tc>
                <a:extLst>
                  <a:ext uri="{0D108BD9-81ED-4DB2-BD59-A6C34878D82A}">
                    <a16:rowId xmlns:a16="http://schemas.microsoft.com/office/drawing/2014/main" val="10003"/>
                  </a:ext>
                </a:extLst>
              </a:tr>
              <a:tr h="1342473">
                <a:tc>
                  <a:txBody>
                    <a:bodyPr/>
                    <a:lstStyle/>
                    <a:p>
                      <a:r>
                        <a:rPr lang="fr-FR" sz="1600">
                          <a:hlinkClick r:id="rId13" tooltip="Canton français"/>
                        </a:rPr>
                        <a:t>Canton</a:t>
                      </a:r>
                      <a:endParaRPr lang="fr-FR" sz="1600"/>
                    </a:p>
                  </a:txBody>
                  <a:tcPr marL="54187" marR="54187" marT="27093" marB="27093" anchor="ctr">
                    <a:lnL>
                      <a:noFill/>
                    </a:lnL>
                    <a:lnR>
                      <a:noFill/>
                    </a:lnR>
                    <a:lnT>
                      <a:noFill/>
                    </a:lnT>
                    <a:lnB>
                      <a:noFill/>
                    </a:lnB>
                  </a:tcPr>
                </a:tc>
                <a:tc>
                  <a:txBody>
                    <a:bodyPr/>
                    <a:lstStyle/>
                    <a:p>
                      <a:r>
                        <a:rPr lang="fr-FR" sz="1600" dirty="0">
                          <a:hlinkClick r:id="rId12" tooltip="Chef-lieu"/>
                        </a:rPr>
                        <a:t>chef-lieu</a:t>
                      </a:r>
                      <a:r>
                        <a:rPr lang="fr-FR" sz="1600" dirty="0"/>
                        <a:t> de 4 cantons</a:t>
                      </a:r>
                      <a:br>
                        <a:rPr lang="fr-FR" sz="1600" dirty="0"/>
                      </a:br>
                      <a:r>
                        <a:rPr lang="fr-FR" sz="1600" dirty="0">
                          <a:hlinkClick r:id="rId14" tooltip="Canton de Castres-Est"/>
                        </a:rPr>
                        <a:t>canton de Castres-Est</a:t>
                      </a:r>
                      <a:r>
                        <a:rPr lang="fr-FR" sz="1600" dirty="0"/>
                        <a:t/>
                      </a:r>
                      <a:br>
                        <a:rPr lang="fr-FR" sz="1600" dirty="0"/>
                      </a:br>
                      <a:r>
                        <a:rPr lang="fr-FR" sz="1600" dirty="0">
                          <a:hlinkClick r:id="rId15" tooltip="Canton de Castres-Nord"/>
                        </a:rPr>
                        <a:t>canton de Castres-Nord</a:t>
                      </a:r>
                      <a:r>
                        <a:rPr lang="fr-FR" sz="1600" dirty="0"/>
                        <a:t/>
                      </a:r>
                      <a:br>
                        <a:rPr lang="fr-FR" sz="1600" dirty="0"/>
                      </a:br>
                      <a:r>
                        <a:rPr lang="fr-FR" sz="1600" dirty="0">
                          <a:hlinkClick r:id="rId16" tooltip="Canton de Castres-Ouest"/>
                        </a:rPr>
                        <a:t>canton de Castres-Ouest</a:t>
                      </a:r>
                      <a:r>
                        <a:rPr lang="fr-FR" sz="1600" dirty="0"/>
                        <a:t/>
                      </a:r>
                      <a:br>
                        <a:rPr lang="fr-FR" sz="1600" dirty="0"/>
                      </a:br>
                      <a:r>
                        <a:rPr lang="fr-FR" sz="1600" dirty="0">
                          <a:hlinkClick r:id="rId17" tooltip="Canton de Castres-Sud"/>
                        </a:rPr>
                        <a:t>canton de Castres-Sud</a:t>
                      </a:r>
                      <a:r>
                        <a:rPr lang="fr-FR" sz="1600" dirty="0"/>
                        <a:t>.</a:t>
                      </a:r>
                    </a:p>
                  </a:txBody>
                  <a:tcPr marL="54187" marR="54187" marT="27093" marB="27093" anchor="ctr">
                    <a:lnL>
                      <a:noFill/>
                    </a:lnL>
                    <a:lnR>
                      <a:noFill/>
                    </a:lnR>
                    <a:lnT>
                      <a:noFill/>
                    </a:lnT>
                    <a:lnB>
                      <a:noFill/>
                    </a:lnB>
                  </a:tcPr>
                </a:tc>
                <a:extLst>
                  <a:ext uri="{0D108BD9-81ED-4DB2-BD59-A6C34878D82A}">
                    <a16:rowId xmlns:a16="http://schemas.microsoft.com/office/drawing/2014/main" val="10004"/>
                  </a:ext>
                </a:extLst>
              </a:tr>
              <a:tr h="838089">
                <a:tc>
                  <a:txBody>
                    <a:bodyPr/>
                    <a:lstStyle/>
                    <a:p>
                      <a:r>
                        <a:rPr lang="fr-FR" sz="1600">
                          <a:hlinkClick r:id="rId18" tooltip="Intercommunalité en France"/>
                        </a:rPr>
                        <a:t>Intercommunalité</a:t>
                      </a:r>
                      <a:endParaRPr lang="fr-FR" sz="1600"/>
                    </a:p>
                  </a:txBody>
                  <a:tcPr marL="54187" marR="54187" marT="27093" marB="27093" anchor="ctr">
                    <a:lnL>
                      <a:noFill/>
                    </a:lnL>
                    <a:lnR>
                      <a:noFill/>
                    </a:lnR>
                    <a:lnT>
                      <a:noFill/>
                    </a:lnT>
                    <a:lnB>
                      <a:noFill/>
                    </a:lnB>
                  </a:tcPr>
                </a:tc>
                <a:tc>
                  <a:txBody>
                    <a:bodyPr/>
                    <a:lstStyle/>
                    <a:p>
                      <a:r>
                        <a:rPr lang="fr-FR" sz="1600">
                          <a:hlinkClick r:id="rId19" tooltip="Communauté d'agglomération de Castres - Mazamet"/>
                        </a:rPr>
                        <a:t>communauté d'agglomération de Castres - Mazamet</a:t>
                      </a:r>
                      <a:endParaRPr lang="fr-FR" sz="1600"/>
                    </a:p>
                  </a:txBody>
                  <a:tcPr marL="54187" marR="54187" marT="27093" marB="27093" anchor="ctr">
                    <a:lnL>
                      <a:noFill/>
                    </a:lnL>
                    <a:lnR>
                      <a:noFill/>
                    </a:lnR>
                    <a:lnT>
                      <a:noFill/>
                    </a:lnT>
                    <a:lnB>
                      <a:noFill/>
                    </a:lnB>
                  </a:tcPr>
                </a:tc>
                <a:extLst>
                  <a:ext uri="{0D108BD9-81ED-4DB2-BD59-A6C34878D82A}">
                    <a16:rowId xmlns:a16="http://schemas.microsoft.com/office/drawing/2014/main" val="10005"/>
                  </a:ext>
                </a:extLst>
              </a:tr>
              <a:tr h="585898">
                <a:tc>
                  <a:txBody>
                    <a:bodyPr/>
                    <a:lstStyle/>
                    <a:p>
                      <a:r>
                        <a:rPr lang="fr-FR" sz="1600">
                          <a:hlinkClick r:id="rId20" tooltip="Maire (France)"/>
                        </a:rPr>
                        <a:t>Maire</a:t>
                      </a:r>
                      <a:r>
                        <a:rPr lang="fr-FR" sz="1600"/>
                        <a:t/>
                      </a:r>
                      <a:br>
                        <a:rPr lang="fr-FR" sz="1600"/>
                      </a:br>
                      <a:r>
                        <a:rPr lang="fr-FR" sz="1600">
                          <a:hlinkClick r:id="rId21" tooltip="Mandat politique"/>
                        </a:rPr>
                        <a:t>Mandat</a:t>
                      </a:r>
                      <a:endParaRPr lang="fr-FR" sz="1600"/>
                    </a:p>
                  </a:txBody>
                  <a:tcPr marL="54187" marR="54187" marT="27093" marB="27093" anchor="ctr">
                    <a:lnL>
                      <a:noFill/>
                    </a:lnL>
                    <a:lnR>
                      <a:noFill/>
                    </a:lnR>
                    <a:lnT>
                      <a:noFill/>
                    </a:lnT>
                    <a:lnB>
                      <a:noFill/>
                    </a:lnB>
                  </a:tcPr>
                </a:tc>
                <a:tc>
                  <a:txBody>
                    <a:bodyPr/>
                    <a:lstStyle/>
                    <a:p>
                      <a:r>
                        <a:rPr lang="fr-FR" sz="1600"/>
                        <a:t>Pascal Bugis</a:t>
                      </a:r>
                      <a:br>
                        <a:rPr lang="fr-FR" sz="1600"/>
                      </a:br>
                      <a:r>
                        <a:rPr lang="fr-FR" sz="1600">
                          <a:hlinkClick r:id="rId22" tooltip="2008"/>
                        </a:rPr>
                        <a:t>2008</a:t>
                      </a:r>
                      <a:r>
                        <a:rPr lang="fr-FR" sz="1600"/>
                        <a:t>- </a:t>
                      </a:r>
                      <a:r>
                        <a:rPr lang="fr-FR" sz="1600">
                          <a:hlinkClick r:id="rId23" tooltip="2014"/>
                        </a:rPr>
                        <a:t>2014</a:t>
                      </a:r>
                      <a:endParaRPr lang="fr-FR" sz="1600"/>
                    </a:p>
                  </a:txBody>
                  <a:tcPr marL="54187" marR="54187" marT="27093" marB="27093" anchor="ctr">
                    <a:lnL>
                      <a:noFill/>
                    </a:lnL>
                    <a:lnR>
                      <a:noFill/>
                    </a:lnR>
                    <a:lnT>
                      <a:noFill/>
                    </a:lnT>
                    <a:lnB>
                      <a:noFill/>
                    </a:lnB>
                  </a:tcPr>
                </a:tc>
                <a:extLst>
                  <a:ext uri="{0D108BD9-81ED-4DB2-BD59-A6C34878D82A}">
                    <a16:rowId xmlns:a16="http://schemas.microsoft.com/office/drawing/2014/main" val="10006"/>
                  </a:ext>
                </a:extLst>
              </a:tr>
              <a:tr h="333707">
                <a:tc>
                  <a:txBody>
                    <a:bodyPr/>
                    <a:lstStyle/>
                    <a:p>
                      <a:r>
                        <a:rPr lang="fr-FR" sz="1600">
                          <a:hlinkClick r:id="rId24" tooltip="Code postal"/>
                        </a:rPr>
                        <a:t>Code postal</a:t>
                      </a:r>
                      <a:endParaRPr lang="fr-FR" sz="1600"/>
                    </a:p>
                  </a:txBody>
                  <a:tcPr marL="54187" marR="54187" marT="27093" marB="27093" anchor="ctr">
                    <a:lnL>
                      <a:noFill/>
                    </a:lnL>
                    <a:lnR>
                      <a:noFill/>
                    </a:lnR>
                    <a:lnT>
                      <a:noFill/>
                    </a:lnT>
                    <a:lnB>
                      <a:noFill/>
                    </a:lnB>
                  </a:tcPr>
                </a:tc>
                <a:tc>
                  <a:txBody>
                    <a:bodyPr/>
                    <a:lstStyle/>
                    <a:p>
                      <a:r>
                        <a:rPr lang="fr-FR" sz="1600"/>
                        <a:t>81100</a:t>
                      </a:r>
                    </a:p>
                  </a:txBody>
                  <a:tcPr marL="54187" marR="54187" marT="27093" marB="27093" anchor="ctr">
                    <a:lnL>
                      <a:noFill/>
                    </a:lnL>
                    <a:lnR>
                      <a:noFill/>
                    </a:lnR>
                    <a:lnT>
                      <a:noFill/>
                    </a:lnT>
                    <a:lnB>
                      <a:noFill/>
                    </a:lnB>
                  </a:tcPr>
                </a:tc>
                <a:extLst>
                  <a:ext uri="{0D108BD9-81ED-4DB2-BD59-A6C34878D82A}">
                    <a16:rowId xmlns:a16="http://schemas.microsoft.com/office/drawing/2014/main" val="10007"/>
                  </a:ext>
                </a:extLst>
              </a:tr>
              <a:tr h="333707">
                <a:tc>
                  <a:txBody>
                    <a:bodyPr/>
                    <a:lstStyle/>
                    <a:p>
                      <a:r>
                        <a:rPr lang="fr-FR" sz="1600">
                          <a:hlinkClick r:id="rId25" tooltip="Code officiel géographique"/>
                        </a:rPr>
                        <a:t>Code commune</a:t>
                      </a:r>
                      <a:endParaRPr lang="fr-FR" sz="1600"/>
                    </a:p>
                  </a:txBody>
                  <a:tcPr marL="54187" marR="54187" marT="27093" marB="27093" anchor="ctr">
                    <a:lnL>
                      <a:noFill/>
                    </a:lnL>
                    <a:lnR>
                      <a:noFill/>
                    </a:lnR>
                    <a:lnT>
                      <a:noFill/>
                    </a:lnT>
                    <a:lnB>
                      <a:noFill/>
                    </a:lnB>
                  </a:tcPr>
                </a:tc>
                <a:tc>
                  <a:txBody>
                    <a:bodyPr/>
                    <a:lstStyle/>
                    <a:p>
                      <a:r>
                        <a:rPr lang="fr-FR" sz="1600"/>
                        <a:t>81065</a:t>
                      </a:r>
                    </a:p>
                  </a:txBody>
                  <a:tcPr marL="54187" marR="54187" marT="27093" marB="27093" anchor="ctr">
                    <a:lnL>
                      <a:noFill/>
                    </a:lnL>
                    <a:lnR>
                      <a:noFill/>
                    </a:lnR>
                    <a:lnT>
                      <a:noFill/>
                    </a:lnT>
                    <a:lnB>
                      <a:noFill/>
                    </a:lnB>
                  </a:tcPr>
                </a:tc>
                <a:extLst>
                  <a:ext uri="{0D108BD9-81ED-4DB2-BD59-A6C34878D82A}">
                    <a16:rowId xmlns:a16="http://schemas.microsoft.com/office/drawing/2014/main" val="10008"/>
                  </a:ext>
                </a:extLst>
              </a:tr>
              <a:tr h="333707">
                <a:tc>
                  <a:txBody>
                    <a:bodyPr/>
                    <a:lstStyle/>
                    <a:p>
                      <a:r>
                        <a:rPr lang="fr-FR" sz="1600" dirty="0">
                          <a:hlinkClick r:id="rId26" tooltip="Gentilé"/>
                        </a:rPr>
                        <a:t>Gentilé</a:t>
                      </a:r>
                      <a:endParaRPr lang="fr-FR" sz="1600" dirty="0"/>
                    </a:p>
                  </a:txBody>
                  <a:tcPr marL="54187" marR="54187" marT="27093" marB="27093" anchor="ctr">
                    <a:lnL>
                      <a:noFill/>
                    </a:lnL>
                    <a:lnR>
                      <a:noFill/>
                    </a:lnR>
                    <a:lnT>
                      <a:noFill/>
                    </a:lnT>
                    <a:lnB>
                      <a:noFill/>
                    </a:lnB>
                  </a:tcPr>
                </a:tc>
                <a:tc>
                  <a:txBody>
                    <a:bodyPr/>
                    <a:lstStyle/>
                    <a:p>
                      <a:r>
                        <a:rPr lang="fr-FR" sz="1600"/>
                        <a:t>Castrais, Castraises</a:t>
                      </a:r>
                    </a:p>
                  </a:txBody>
                  <a:tcPr marL="54187" marR="54187" marT="27093" marB="27093" anchor="ctr">
                    <a:lnL>
                      <a:noFill/>
                    </a:lnL>
                    <a:lnR>
                      <a:noFill/>
                    </a:lnR>
                    <a:lnT>
                      <a:noFill/>
                    </a:lnT>
                    <a:lnB>
                      <a:noFill/>
                    </a:lnB>
                  </a:tcPr>
                </a:tc>
                <a:extLst>
                  <a:ext uri="{0D108BD9-81ED-4DB2-BD59-A6C34878D82A}">
                    <a16:rowId xmlns:a16="http://schemas.microsoft.com/office/drawing/2014/main" val="10009"/>
                  </a:ext>
                </a:extLst>
              </a:tr>
              <a:tr h="585898">
                <a:tc>
                  <a:txBody>
                    <a:bodyPr/>
                    <a:lstStyle/>
                    <a:p>
                      <a:r>
                        <a:rPr lang="fr-FR" sz="1600">
                          <a:hlinkClick r:id="rId27" tooltip="Chiffres de population de la France"/>
                        </a:rPr>
                        <a:t>Population</a:t>
                      </a:r>
                      <a:br>
                        <a:rPr lang="fr-FR" sz="1600">
                          <a:hlinkClick r:id="rId27" tooltip="Chiffres de population de la France"/>
                        </a:rPr>
                      </a:br>
                      <a:r>
                        <a:rPr lang="fr-FR" sz="1600">
                          <a:hlinkClick r:id="rId27" tooltip="Chiffres de population de la France"/>
                        </a:rPr>
                        <a:t>municipale</a:t>
                      </a:r>
                      <a:endParaRPr lang="fr-FR" sz="1600"/>
                    </a:p>
                  </a:txBody>
                  <a:tcPr marL="54187" marR="54187" marT="27093" marB="27093" anchor="ctr">
                    <a:lnL>
                      <a:noFill/>
                    </a:lnL>
                    <a:lnR>
                      <a:noFill/>
                    </a:lnR>
                    <a:lnT>
                      <a:noFill/>
                    </a:lnT>
                    <a:lnB>
                      <a:noFill/>
                    </a:lnB>
                  </a:tcPr>
                </a:tc>
                <a:tc>
                  <a:txBody>
                    <a:bodyPr/>
                    <a:lstStyle/>
                    <a:p>
                      <a:r>
                        <a:rPr lang="fr-FR" sz="1600" dirty="0"/>
                        <a:t>42 222 hab. (2011)</a:t>
                      </a:r>
                    </a:p>
                  </a:txBody>
                  <a:tcPr marL="54187" marR="54187" marT="27093" marB="27093"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8196" name="Picture 4" descr="Drapeau de la France"/>
          <p:cNvPicPr>
            <a:picLocks noChangeAspect="1" noChangeArrowheads="1"/>
          </p:cNvPicPr>
          <p:nvPr/>
        </p:nvPicPr>
        <p:blipFill>
          <a:blip r:embed="rId28" cstate="print"/>
          <a:srcRect/>
          <a:stretch>
            <a:fillRect/>
          </a:stretch>
        </p:blipFill>
        <p:spPr bwMode="auto">
          <a:xfrm>
            <a:off x="5508104" y="404664"/>
            <a:ext cx="190500" cy="123825"/>
          </a:xfrm>
          <a:prstGeom prst="rect">
            <a:avLst/>
          </a:prstGeom>
          <a:noFill/>
        </p:spPr>
      </p:pic>
      <p:pic>
        <p:nvPicPr>
          <p:cNvPr id="8198" name="Picture 6" descr="http://www.ville-castres.fr/bandeaux/Bando_ACCUEIL_gauche.jpg"/>
          <p:cNvPicPr>
            <a:picLocks noChangeAspect="1" noChangeArrowheads="1"/>
          </p:cNvPicPr>
          <p:nvPr/>
        </p:nvPicPr>
        <p:blipFill>
          <a:blip r:embed="rId29" cstate="print"/>
          <a:srcRect/>
          <a:stretch>
            <a:fillRect/>
          </a:stretch>
        </p:blipFill>
        <p:spPr bwMode="auto">
          <a:xfrm>
            <a:off x="7153275" y="1"/>
            <a:ext cx="1990725" cy="6858000"/>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4.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0520134595.jpg"/>
          <p:cNvPicPr>
            <a:picLocks noChangeAspect="1"/>
          </p:cNvPicPr>
          <p:nvPr/>
        </p:nvPicPr>
        <p:blipFill>
          <a:blip r:embed="rId2" cstate="print">
            <a:lum bright="10000" contrast="2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0520134596.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4.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6.jpg"/>
          <p:cNvPicPr>
            <a:picLocks noChangeAspect="1"/>
          </p:cNvPicPr>
          <p:nvPr/>
        </p:nvPicPr>
        <p:blipFill>
          <a:blip r:embed="rId2" cstate="print"/>
          <a:stretch>
            <a:fillRect/>
          </a:stretch>
        </p:blipFill>
        <p:spPr>
          <a:xfrm>
            <a:off x="0" y="0"/>
            <a:ext cx="9144000" cy="6858000"/>
          </a:xfrm>
          <a:prstGeom prst="rect">
            <a:avLst/>
          </a:prstGeom>
        </p:spPr>
      </p:pic>
      <p:sp>
        <p:nvSpPr>
          <p:cNvPr id="4" name="Rectangle 3"/>
          <p:cNvSpPr/>
          <p:nvPr/>
        </p:nvSpPr>
        <p:spPr>
          <a:xfrm>
            <a:off x="1979712" y="332656"/>
            <a:ext cx="4572000" cy="1200329"/>
          </a:xfrm>
          <a:prstGeom prst="rect">
            <a:avLst/>
          </a:prstGeom>
        </p:spPr>
        <p:txBody>
          <a:bodyPr>
            <a:spAutoFit/>
          </a:bodyPr>
          <a:lstStyle/>
          <a:p>
            <a:r>
              <a:rPr lang="fr-FR" dirty="0" smtClean="0"/>
              <a:t>Place Jean-Jaurès où se trouvent les Arcades, le marché de producteurs locaux. Le sol est constitué de granit extrait des carrières du Sidobre de Castres</a:t>
            </a:r>
            <a:endParaRPr lang="fr-FR" dirty="0"/>
          </a:p>
        </p:txBody>
      </p:sp>
      <p:pic>
        <p:nvPicPr>
          <p:cNvPr id="30722" name="Picture 2" descr="http://upload.wikimedia.org/wikipedia/commons/thumb/1/10/Statue_de_Jean_Jaur%C3%A8s_%C3%A0_Castres.JPG/220px-Statue_de_Jean_Jaur%C3%A8s_%C3%A0_Castres.JPG"/>
          <p:cNvPicPr>
            <a:picLocks noChangeAspect="1" noChangeArrowheads="1"/>
          </p:cNvPicPr>
          <p:nvPr/>
        </p:nvPicPr>
        <p:blipFill>
          <a:blip r:embed="rId3" cstate="print"/>
          <a:srcRect/>
          <a:stretch>
            <a:fillRect/>
          </a:stretch>
        </p:blipFill>
        <p:spPr bwMode="auto">
          <a:xfrm>
            <a:off x="0" y="4437112"/>
            <a:ext cx="2095500" cy="2420888"/>
          </a:xfrm>
          <a:prstGeom prst="rect">
            <a:avLst/>
          </a:prstGeom>
          <a:noFill/>
        </p:spPr>
      </p:pic>
      <p:sp>
        <p:nvSpPr>
          <p:cNvPr id="5" name="Rectangle 4"/>
          <p:cNvSpPr/>
          <p:nvPr/>
        </p:nvSpPr>
        <p:spPr>
          <a:xfrm>
            <a:off x="2339752" y="5445224"/>
            <a:ext cx="4572000" cy="646331"/>
          </a:xfrm>
          <a:prstGeom prst="rect">
            <a:avLst/>
          </a:prstGeom>
        </p:spPr>
        <p:txBody>
          <a:bodyPr>
            <a:spAutoFit/>
          </a:bodyPr>
          <a:lstStyle/>
          <a:p>
            <a:r>
              <a:rPr lang="fr-FR" dirty="0" smtClean="0"/>
              <a:t>Statue de </a:t>
            </a:r>
            <a:r>
              <a:rPr lang="fr-FR" dirty="0" smtClean="0">
                <a:hlinkClick r:id="rId4" tooltip="Jean Jaurès"/>
              </a:rPr>
              <a:t>Jean Jaurès</a:t>
            </a:r>
            <a:r>
              <a:rPr lang="fr-FR" dirty="0" smtClean="0"/>
              <a:t> : célèbre tribun socialiste natif de Castres en 1859</a:t>
            </a:r>
            <a:endParaRPr lang="fr-FR" dirty="0"/>
          </a:p>
        </p:txBody>
      </p:sp>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sans-titre.png"/>
          <p:cNvPicPr>
            <a:picLocks noChangeAspect="1"/>
          </p:cNvPicPr>
          <p:nvPr/>
        </p:nvPicPr>
        <p:blipFill rotWithShape="1">
          <a:blip r:embed="rId2" cstate="print"/>
          <a:srcRect b="4851"/>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www.burlats.net/tourisme/sidobre/cartesidobretouristique.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3.bp.blogspot.com/-MliHB9nLFmU/TklfjNWzd0I/AAAAAAAAAQM/0hH8aay8H4c/s1600/.+SIDOBR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0520134600.jpg"/>
          <p:cNvPicPr>
            <a:picLocks noChangeAspect="1"/>
          </p:cNvPicPr>
          <p:nvPr/>
        </p:nvPicPr>
        <p:blipFill>
          <a:blip r:embed="rId2" cstate="print"/>
          <a:stretch>
            <a:fillRect/>
          </a:stretch>
        </p:blipFill>
        <p:spPr>
          <a:xfrm>
            <a:off x="0" y="0"/>
            <a:ext cx="9144000" cy="6858000"/>
          </a:xfrm>
          <a:prstGeom prst="rect">
            <a:avLst/>
          </a:prstGeom>
        </p:spPr>
      </p:pic>
      <p:sp>
        <p:nvSpPr>
          <p:cNvPr id="3" name="Rectangle 2"/>
          <p:cNvSpPr/>
          <p:nvPr/>
        </p:nvSpPr>
        <p:spPr>
          <a:xfrm>
            <a:off x="0" y="0"/>
            <a:ext cx="9144000" cy="923330"/>
          </a:xfrm>
          <a:prstGeom prst="rect">
            <a:avLst/>
          </a:prstGeom>
        </p:spPr>
        <p:txBody>
          <a:bodyPr wrap="square">
            <a:spAutoFit/>
          </a:bodyPr>
          <a:lstStyle/>
          <a:p>
            <a:r>
              <a:rPr lang="fr-FR" b="1" dirty="0" smtClean="0"/>
              <a:t>Le Sidobre est un plateau granitique d'une centaine de km² Environ 15 km de long sur 8 km de large Visite libre et gratuite du site toute l'année</a:t>
            </a:r>
            <a:r>
              <a:rPr lang="fr-FR" dirty="0" smtClean="0"/>
              <a:t/>
            </a:r>
            <a:br>
              <a:rPr lang="fr-FR" dirty="0" smtClean="0"/>
            </a:br>
            <a:endParaRPr lang="fr-FR" dirty="0"/>
          </a:p>
        </p:txBody>
      </p:sp>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8640"/>
            <a:ext cx="3275856" cy="5909310"/>
          </a:xfrm>
          <a:prstGeom prst="rect">
            <a:avLst/>
          </a:prstGeom>
        </p:spPr>
        <p:txBody>
          <a:bodyPr wrap="square">
            <a:spAutoFit/>
          </a:bodyPr>
          <a:lstStyle/>
          <a:p>
            <a:r>
              <a:rPr lang="fr-FR" b="1" dirty="0" smtClean="0"/>
              <a:t>Le rocher de PEYRO CLABADO, </a:t>
            </a:r>
          </a:p>
          <a:p>
            <a:r>
              <a:rPr lang="fr-FR" dirty="0" smtClean="0"/>
              <a:t>en granit pèse 780 tonnes et tient en équilibre sur un autre rocher. La jonction de ces deux rocs mesure un mètre carré. Cet ensemble situé sur le Pic des Fourches, à 1 km de </a:t>
            </a:r>
            <a:r>
              <a:rPr lang="fr-FR" dirty="0" err="1" smtClean="0"/>
              <a:t>Lacrouzette</a:t>
            </a:r>
            <a:endParaRPr lang="fr-FR" dirty="0" smtClean="0"/>
          </a:p>
          <a:p>
            <a:r>
              <a:rPr lang="fr-FR" dirty="0" smtClean="0"/>
              <a:t>Une croyance récente attribue à ce roc un pouvoir d'origine superstitieuse. </a:t>
            </a:r>
            <a:br>
              <a:rPr lang="fr-FR" dirty="0" smtClean="0"/>
            </a:br>
            <a:r>
              <a:rPr lang="fr-FR" dirty="0" smtClean="0"/>
              <a:t>Un caillou jeté sur son "plat" et qui y reste ferait que les célibataires se marient dans l'année. </a:t>
            </a:r>
            <a:br>
              <a:rPr lang="fr-FR" dirty="0" smtClean="0"/>
            </a:br>
            <a:r>
              <a:rPr lang="fr-FR" dirty="0" smtClean="0"/>
              <a:t>Aujourd'hui un grand nombre de visiteurs lance des pièces de monnaie sur </a:t>
            </a:r>
            <a:r>
              <a:rPr lang="fr-FR" dirty="0" err="1" smtClean="0"/>
              <a:t>Peyro</a:t>
            </a:r>
            <a:r>
              <a:rPr lang="fr-FR" dirty="0" smtClean="0"/>
              <a:t> </a:t>
            </a:r>
            <a:r>
              <a:rPr lang="fr-FR" dirty="0" err="1" smtClean="0"/>
              <a:t>Clabado</a:t>
            </a:r>
            <a:r>
              <a:rPr lang="fr-FR" dirty="0" smtClean="0"/>
              <a:t>. Avec la certitude qu'elles y restent et donc l'assurance que les </a:t>
            </a:r>
            <a:r>
              <a:rPr lang="fr-FR" dirty="0" err="1" smtClean="0"/>
              <a:t>voeux</a:t>
            </a:r>
            <a:r>
              <a:rPr lang="fr-FR" dirty="0" smtClean="0"/>
              <a:t> formulés</a:t>
            </a:r>
            <a:r>
              <a:rPr lang="fr-FR" b="1" dirty="0" smtClean="0"/>
              <a:t> </a:t>
            </a:r>
            <a:r>
              <a:rPr lang="fr-FR" dirty="0" smtClean="0"/>
              <a:t>seront, à coup sûr, exaucés</a:t>
            </a:r>
            <a:endParaRPr lang="fr-FR" dirty="0"/>
          </a:p>
        </p:txBody>
      </p:sp>
      <p:pic>
        <p:nvPicPr>
          <p:cNvPr id="4" name="Image 3" descr="Image8.jpg"/>
          <p:cNvPicPr>
            <a:picLocks noChangeAspect="1"/>
          </p:cNvPicPr>
          <p:nvPr/>
        </p:nvPicPr>
        <p:blipFill>
          <a:blip r:embed="rId2" cstate="print"/>
          <a:stretch>
            <a:fillRect/>
          </a:stretch>
        </p:blipFill>
        <p:spPr>
          <a:xfrm>
            <a:off x="3203848" y="0"/>
            <a:ext cx="5940152" cy="6858000"/>
          </a:xfrm>
          <a:prstGeom prst="rect">
            <a:avLst/>
          </a:prstGeom>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54" y="0"/>
            <a:ext cx="9108000" cy="6831000"/>
          </a:xfrm>
          <a:prstGeom prst="rect">
            <a:avLst/>
          </a:prstGeom>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2031325"/>
          </a:xfrm>
          <a:prstGeom prst="rect">
            <a:avLst/>
          </a:prstGeom>
        </p:spPr>
        <p:txBody>
          <a:bodyPr wrap="square">
            <a:spAutoFit/>
          </a:bodyPr>
          <a:lstStyle/>
          <a:p>
            <a:pPr algn="ctr"/>
            <a:r>
              <a:rPr lang="fr-FR" dirty="0" smtClean="0"/>
              <a:t>Situé à 500 mètres de la route qui va de Castres à Brassac, au centre du hameau, </a:t>
            </a:r>
            <a:r>
              <a:rPr lang="fr-FR" b="1" dirty="0" smtClean="0"/>
              <a:t>le rocher tremblant de Sept Faux </a:t>
            </a:r>
            <a:r>
              <a:rPr lang="fr-FR" dirty="0" smtClean="0"/>
              <a:t>pèse selon les estimations les plus sérieuses, environ 900 tonnes. </a:t>
            </a:r>
            <a:br>
              <a:rPr lang="fr-FR" dirty="0" smtClean="0"/>
            </a:br>
            <a:r>
              <a:rPr lang="fr-FR" dirty="0" smtClean="0"/>
              <a:t>A certaines heures vous pourrez demander au café, situé au pied du rocher de vous faire une démonstration. C'est assez impressionnant de voir bouger cette masse énorme et de la comparer à la taille du levier utilisé</a:t>
            </a:r>
            <a:br>
              <a:rPr lang="fr-FR" dirty="0" smtClean="0"/>
            </a:br>
            <a:r>
              <a:rPr lang="fr-FR" dirty="0" smtClean="0"/>
              <a:t/>
            </a:r>
            <a:br>
              <a:rPr lang="fr-FR" dirty="0" smtClean="0"/>
            </a:br>
            <a:endParaRPr lang="fr-FR" dirty="0"/>
          </a:p>
        </p:txBody>
      </p:sp>
      <p:pic>
        <p:nvPicPr>
          <p:cNvPr id="4" name="Image 3" descr="050520134598.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e-sidobre._005.jpg"/>
          <p:cNvPicPr>
            <a:picLocks noChangeAspect="1"/>
          </p:cNvPicPr>
          <p:nvPr/>
        </p:nvPicPr>
        <p:blipFill>
          <a:blip r:embed="rId2" cstate="print"/>
          <a:stretch>
            <a:fillRect/>
          </a:stretch>
        </p:blipFill>
        <p:spPr>
          <a:xfrm>
            <a:off x="0" y="0"/>
            <a:ext cx="9144000" cy="6857999"/>
          </a:xfrm>
          <a:prstGeom prst="rect">
            <a:avLst/>
          </a:prstGeom>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0789_marcheuse_009.jpg"/>
          <p:cNvPicPr>
            <a:picLocks noChangeAspect="1"/>
          </p:cNvPicPr>
          <p:nvPr/>
        </p:nvPicPr>
        <p:blipFill>
          <a:blip r:embed="rId2" cstate="print">
            <a:lum bright="20000"/>
          </a:blip>
          <a:stretch>
            <a:fillRect/>
          </a:stretch>
        </p:blipFill>
        <p:spPr>
          <a:xfrm>
            <a:off x="4381500" y="0"/>
            <a:ext cx="4762500" cy="6858000"/>
          </a:xfrm>
          <a:prstGeom prst="rect">
            <a:avLst/>
          </a:prstGeom>
        </p:spPr>
      </p:pic>
      <p:sp>
        <p:nvSpPr>
          <p:cNvPr id="3" name="Rectangle 2"/>
          <p:cNvSpPr/>
          <p:nvPr/>
        </p:nvSpPr>
        <p:spPr>
          <a:xfrm>
            <a:off x="0" y="908720"/>
            <a:ext cx="4355976" cy="1200329"/>
          </a:xfrm>
          <a:prstGeom prst="rect">
            <a:avLst/>
          </a:prstGeom>
        </p:spPr>
        <p:txBody>
          <a:bodyPr wrap="square">
            <a:spAutoFit/>
          </a:bodyPr>
          <a:lstStyle/>
          <a:p>
            <a:r>
              <a:rPr lang="fr-FR" dirty="0" smtClean="0"/>
              <a:t>rejoindre </a:t>
            </a:r>
            <a:r>
              <a:rPr lang="fr-FR" b="1" dirty="0" smtClean="0"/>
              <a:t>les rochers les Trois Fromages </a:t>
            </a:r>
            <a:r>
              <a:rPr lang="fr-FR" dirty="0" smtClean="0"/>
              <a:t>il vous faudra emprunter le sentier qui passe derrière le Roc de L'oie.  C'est un sentier très agréable, balisé sur environ 400 mètres </a:t>
            </a:r>
            <a:endParaRPr lang="fr-FR" dirty="0"/>
          </a:p>
        </p:txBody>
      </p:sp>
      <p:pic>
        <p:nvPicPr>
          <p:cNvPr id="5" name="Image 4" descr="050520134601.jpg"/>
          <p:cNvPicPr>
            <a:picLocks noChangeAspect="1"/>
          </p:cNvPicPr>
          <p:nvPr/>
        </p:nvPicPr>
        <p:blipFill>
          <a:blip r:embed="rId3" cstate="print"/>
          <a:stretch>
            <a:fillRect/>
          </a:stretch>
        </p:blipFill>
        <p:spPr>
          <a:xfrm>
            <a:off x="0" y="2276872"/>
            <a:ext cx="4283968" cy="4581128"/>
          </a:xfrm>
          <a:prstGeom prst="rect">
            <a:avLst/>
          </a:prstGeom>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48680"/>
            <a:ext cx="9144000" cy="5078313"/>
          </a:xfrm>
          <a:prstGeom prst="rect">
            <a:avLst/>
          </a:prstGeom>
        </p:spPr>
        <p:txBody>
          <a:bodyPr wrap="square">
            <a:spAutoFit/>
          </a:bodyPr>
          <a:lstStyle/>
          <a:p>
            <a:r>
              <a:rPr lang="fr-FR" dirty="0" smtClean="0"/>
              <a:t>Depuis </a:t>
            </a:r>
            <a:r>
              <a:rPr lang="fr-FR" dirty="0" err="1" smtClean="0"/>
              <a:t>Lacrouzette</a:t>
            </a:r>
            <a:r>
              <a:rPr lang="fr-FR" dirty="0" smtClean="0"/>
              <a:t>, poursuivez en direction des "Rochers du Sidobre".</a:t>
            </a:r>
            <a:br>
              <a:rPr lang="fr-FR" dirty="0" smtClean="0"/>
            </a:br>
            <a:r>
              <a:rPr lang="fr-FR" dirty="0" smtClean="0"/>
              <a:t>A hauteur de l'auberge de </a:t>
            </a:r>
            <a:r>
              <a:rPr lang="fr-FR" dirty="0" err="1" smtClean="0"/>
              <a:t>Crémaussel</a:t>
            </a:r>
            <a:r>
              <a:rPr lang="fr-FR" dirty="0" smtClean="0"/>
              <a:t>... stationnez sur le parking et partez à la découverte du </a:t>
            </a:r>
            <a:r>
              <a:rPr lang="fr-FR" b="1" dirty="0" smtClean="0"/>
              <a:t>Roc de l'Oie...</a:t>
            </a:r>
            <a:r>
              <a:rPr lang="fr-FR" dirty="0" smtClean="0"/>
              <a:t> </a:t>
            </a:r>
            <a:br>
              <a:rPr lang="fr-FR" dirty="0" smtClean="0"/>
            </a:br>
            <a:r>
              <a:rPr lang="fr-FR" dirty="0" smtClean="0"/>
              <a:t>D'après la légende.... à l'époque ou les bêtes parlaient, il y avait sur ce territoire sauvage un bon et un mauvais génie qui possédaient tous deux un important troupeau d'oies. </a:t>
            </a:r>
            <a:br>
              <a:rPr lang="fr-FR" dirty="0" smtClean="0"/>
            </a:br>
            <a:r>
              <a:rPr lang="fr-FR" dirty="0" smtClean="0"/>
              <a:t>Un jour la plus belle des oies de l'un des troupeaux tomba amoureuse du plus beau des jars de l'autre troupeau. Un </a:t>
            </a:r>
            <a:r>
              <a:rPr lang="fr-FR" dirty="0" err="1" smtClean="0"/>
              <a:t>oeuf</a:t>
            </a:r>
            <a:r>
              <a:rPr lang="fr-FR" dirty="0" smtClean="0"/>
              <a:t> naquit de cette union et l'oie, en bonne mère, s'échappait tous les soirs de sa basse-cour pour aller couver le fruit de ses amours. </a:t>
            </a:r>
            <a:br>
              <a:rPr lang="fr-FR" dirty="0" smtClean="0"/>
            </a:br>
            <a:r>
              <a:rPr lang="fr-FR" dirty="0" smtClean="0"/>
              <a:t>Un matin, à son retour elle fut surprise par son maître et lui avoua tout. Courroucé dans un premier temps, son maître pensa toutefois que cette affaire pourrait lui procurer un rejeton d'excellente qualité. Il autorisa donc l'oie à continuer ses allées et venues chaque nuit mais lui promit malheur si elle ne rentrait pas avant l'aube... L'oie </a:t>
            </a:r>
            <a:r>
              <a:rPr lang="fr-FR" dirty="0" smtClean="0"/>
              <a:t>retrouvera </a:t>
            </a:r>
            <a:r>
              <a:rPr lang="fr-FR" dirty="0" smtClean="0"/>
              <a:t>le soir même sa progéniture. Mais au petit matin, elle s'assoupit et ne se réveilla qu'avec les premiers rayons du soleil. C'est alors que sous l'effet d'un maléfice diabolique, elle s'abattit soudain transformée en bloc de granit. Depuis des millénaires, l'oie attend qu'un bon enchanteur lui redonne vie et il parait qu'aux équinoxes, par nuit de grand vent d'autan, on entend ses sourds frémissements </a:t>
            </a:r>
            <a:br>
              <a:rPr lang="fr-FR" dirty="0" smtClean="0"/>
            </a:br>
            <a:r>
              <a:rPr lang="fr-FR" dirty="0" smtClean="0"/>
              <a:t/>
            </a:r>
            <a:br>
              <a:rPr lang="fr-FR" dirty="0" smtClean="0"/>
            </a:br>
            <a:endParaRPr lang="fr-FR" dirty="0"/>
          </a:p>
        </p:txBody>
      </p:sp>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0789_marcheuse_02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923330"/>
          </a:xfrm>
          <a:prstGeom prst="rect">
            <a:avLst/>
          </a:prstGeom>
        </p:spPr>
        <p:txBody>
          <a:bodyPr wrap="square">
            <a:spAutoFit/>
          </a:bodyPr>
          <a:lstStyle/>
          <a:p>
            <a:r>
              <a:rPr lang="fr-FR" b="1" dirty="0" smtClean="0"/>
              <a:t>Le chaos de la Rouquette </a:t>
            </a:r>
            <a:r>
              <a:rPr lang="fr-FR" dirty="0" smtClean="0"/>
              <a:t>coule dans une galerie végétale de chênes et de châtaigniers Orienté au sud, il joue avec la lumière et les rayons du soleil que filtrent les arbres. C'est ici un cortège permanent de minéral et de végétal</a:t>
            </a:r>
            <a:r>
              <a:rPr lang="fr-FR" b="1" dirty="0" smtClean="0"/>
              <a:t> </a:t>
            </a:r>
            <a:endParaRPr lang="fr-FR" dirty="0"/>
          </a:p>
        </p:txBody>
      </p:sp>
      <p:pic>
        <p:nvPicPr>
          <p:cNvPr id="4" name="Image 3" descr="le-sidobre._042.jpg"/>
          <p:cNvPicPr>
            <a:picLocks noChangeAspect="1"/>
          </p:cNvPicPr>
          <p:nvPr/>
        </p:nvPicPr>
        <p:blipFill>
          <a:blip r:embed="rId2" cstate="print"/>
          <a:stretch>
            <a:fillRect/>
          </a:stretch>
        </p:blipFill>
        <p:spPr>
          <a:xfrm>
            <a:off x="0" y="980728"/>
            <a:ext cx="9144000" cy="5877272"/>
          </a:xfrm>
          <a:prstGeom prst="rect">
            <a:avLst/>
          </a:prstGeom>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140789_marcheuse_029.jpg"/>
          <p:cNvPicPr>
            <a:picLocks noChangeAspect="1"/>
          </p:cNvPicPr>
          <p:nvPr/>
        </p:nvPicPr>
        <p:blipFill>
          <a:blip r:embed="rId2" cstate="print"/>
          <a:stretch>
            <a:fillRect/>
          </a:stretch>
        </p:blipFill>
        <p:spPr>
          <a:xfrm>
            <a:off x="0" y="1772816"/>
            <a:ext cx="9144000" cy="5085184"/>
          </a:xfrm>
          <a:prstGeom prst="rect">
            <a:avLst/>
          </a:prstGeom>
        </p:spPr>
      </p:pic>
      <p:sp>
        <p:nvSpPr>
          <p:cNvPr id="5" name="Rectangle 4"/>
          <p:cNvSpPr/>
          <p:nvPr/>
        </p:nvSpPr>
        <p:spPr>
          <a:xfrm>
            <a:off x="0" y="0"/>
            <a:ext cx="9144000" cy="1754326"/>
          </a:xfrm>
          <a:prstGeom prst="rect">
            <a:avLst/>
          </a:prstGeom>
        </p:spPr>
        <p:txBody>
          <a:bodyPr wrap="square">
            <a:spAutoFit/>
          </a:bodyPr>
          <a:lstStyle/>
          <a:p>
            <a:r>
              <a:rPr lang="fr-FR" b="1" dirty="0" smtClean="0"/>
              <a:t>Les chaos de rochers (</a:t>
            </a:r>
            <a:r>
              <a:rPr lang="fr-FR" b="1" dirty="0" err="1" smtClean="0"/>
              <a:t>compeires</a:t>
            </a:r>
            <a:r>
              <a:rPr lang="fr-FR" b="1" dirty="0" smtClean="0"/>
              <a:t>) </a:t>
            </a:r>
            <a:r>
              <a:rPr lang="fr-FR" dirty="0" smtClean="0"/>
              <a:t>qui s'amoncellent aux creux des vallons figurent parmi les éléments les plus remarquables du massif.</a:t>
            </a:r>
            <a:br>
              <a:rPr lang="fr-FR" dirty="0" smtClean="0"/>
            </a:br>
            <a:r>
              <a:rPr lang="fr-FR" dirty="0" smtClean="0"/>
              <a:t>Ils ont tous leur caractère propre, s'inscrivent chacun d'une façon différente dans le paysage et leur orientation change suivant les éclairages.</a:t>
            </a:r>
            <a:br>
              <a:rPr lang="fr-FR" dirty="0" smtClean="0"/>
            </a:br>
            <a:r>
              <a:rPr lang="fr-FR" dirty="0" smtClean="0"/>
              <a:t>Sur la route entre </a:t>
            </a:r>
            <a:r>
              <a:rPr lang="fr-FR" dirty="0" err="1" smtClean="0"/>
              <a:t>Lacrouzette</a:t>
            </a:r>
            <a:r>
              <a:rPr lang="fr-FR" dirty="0" smtClean="0"/>
              <a:t> et Brassac, tout près du Lac du Merle, vous pourrez descendre ou remonter en partie le chaos de la </a:t>
            </a:r>
            <a:r>
              <a:rPr lang="fr-FR" dirty="0" err="1" smtClean="0"/>
              <a:t>Resse</a:t>
            </a:r>
            <a:r>
              <a:rPr lang="fr-FR" dirty="0" smtClean="0"/>
              <a:t> en sautillant (?) de rocher en rocher </a:t>
            </a:r>
            <a:endParaRPr lang="fr-FR" dirty="0"/>
          </a:p>
        </p:txBody>
      </p:sp>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11.jpg"/>
          <p:cNvPicPr>
            <a:picLocks noChangeAspect="1"/>
          </p:cNvPicPr>
          <p:nvPr/>
        </p:nvPicPr>
        <p:blipFill>
          <a:blip r:embed="rId2" cstate="print"/>
          <a:stretch>
            <a:fillRect/>
          </a:stretch>
        </p:blipFill>
        <p:spPr>
          <a:xfrm>
            <a:off x="0" y="0"/>
            <a:ext cx="9144000" cy="6858000"/>
          </a:xfrm>
          <a:prstGeom prst="rect">
            <a:avLst/>
          </a:prstGeom>
        </p:spPr>
      </p:pic>
      <p:sp>
        <p:nvSpPr>
          <p:cNvPr id="3" name="ZoneTexte 2"/>
          <p:cNvSpPr txBox="1"/>
          <p:nvPr/>
        </p:nvSpPr>
        <p:spPr>
          <a:xfrm>
            <a:off x="5004048" y="1556792"/>
            <a:ext cx="2016224" cy="369332"/>
          </a:xfrm>
          <a:prstGeom prst="rect">
            <a:avLst/>
          </a:prstGeom>
          <a:noFill/>
        </p:spPr>
        <p:txBody>
          <a:bodyPr wrap="square" rtlCol="0">
            <a:spAutoFit/>
          </a:bodyPr>
          <a:lstStyle/>
          <a:p>
            <a:r>
              <a:rPr lang="fr-FR" b="1" dirty="0" smtClean="0">
                <a:solidFill>
                  <a:schemeClr val="bg1"/>
                </a:solidFill>
              </a:rPr>
              <a:t>L’éléphant</a:t>
            </a:r>
            <a:endParaRPr lang="fr-FR" b="1" dirty="0">
              <a:solidFill>
                <a:schemeClr val="bg1"/>
              </a:solidFill>
            </a:endParaRPr>
          </a:p>
        </p:txBody>
      </p:sp>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
            <a:ext cx="9144000" cy="2031325"/>
          </a:xfrm>
          <a:prstGeom prst="rect">
            <a:avLst/>
          </a:prstGeom>
        </p:spPr>
        <p:txBody>
          <a:bodyPr wrap="square">
            <a:spAutoFit/>
          </a:bodyPr>
          <a:lstStyle/>
          <a:p>
            <a:r>
              <a:rPr lang="fr-FR" b="1" dirty="0" err="1" smtClean="0"/>
              <a:t>Châpeau</a:t>
            </a:r>
            <a:r>
              <a:rPr lang="fr-FR" b="1" dirty="0" smtClean="0"/>
              <a:t> de Napoléon et Chaos de la </a:t>
            </a:r>
            <a:r>
              <a:rPr lang="fr-FR" b="1" dirty="0" err="1" smtClean="0"/>
              <a:t>Balme</a:t>
            </a:r>
            <a:r>
              <a:rPr lang="fr-FR" dirty="0" err="1" smtClean="0"/>
              <a:t>Sur</a:t>
            </a:r>
            <a:r>
              <a:rPr lang="fr-FR" dirty="0" smtClean="0"/>
              <a:t> la route entre Castres et Saint </a:t>
            </a:r>
            <a:r>
              <a:rPr lang="fr-FR" dirty="0" err="1" smtClean="0"/>
              <a:t>Salvy</a:t>
            </a:r>
            <a:r>
              <a:rPr lang="fr-FR" dirty="0" smtClean="0"/>
              <a:t> Au chaos de la Balme le sous-bois conserve le souvenir des anciens "</a:t>
            </a:r>
            <a:r>
              <a:rPr lang="fr-FR" dirty="0" err="1" smtClean="0"/>
              <a:t>peiraires</a:t>
            </a:r>
            <a:r>
              <a:rPr lang="fr-FR" dirty="0" smtClean="0"/>
              <a:t>". Les sentiers forestiers invitent le visiteur à suivre ces traces laissées en héritage : marques de </a:t>
            </a:r>
            <a:r>
              <a:rPr lang="fr-FR" dirty="0" err="1" smtClean="0"/>
              <a:t>cunheras</a:t>
            </a:r>
            <a:r>
              <a:rPr lang="fr-FR" dirty="0" smtClean="0"/>
              <a:t> laissées sur les rochers, anciens chantiers, blocs découpés, meules de granit Un parcours initiatique, dans la mémoire du métier de la "</a:t>
            </a:r>
            <a:r>
              <a:rPr lang="fr-FR" dirty="0" err="1" smtClean="0"/>
              <a:t>Pèira</a:t>
            </a:r>
            <a:r>
              <a:rPr lang="fr-FR" dirty="0" smtClean="0"/>
              <a:t>", aux racines de l'industrie </a:t>
            </a:r>
            <a:r>
              <a:rPr lang="fr-FR" dirty="0" err="1" smtClean="0"/>
              <a:t>granitière</a:t>
            </a:r>
            <a:r>
              <a:rPr lang="fr-FR" dirty="0" smtClean="0"/>
              <a:t> .</a:t>
            </a:r>
            <a:r>
              <a:rPr lang="fr-FR" dirty="0" smtClean="0"/>
              <a:t>Le parcours vers le Chapeau de Napoléon alterne entre les chaos naturels, la grotte du Loup et les traces d'activités anciennes</a:t>
            </a:r>
          </a:p>
          <a:p>
            <a:endParaRPr lang="fr-FR" dirty="0"/>
          </a:p>
        </p:txBody>
      </p:sp>
      <p:pic>
        <p:nvPicPr>
          <p:cNvPr id="6" name="Image 5" descr="140789_marcheuse_028.jpg"/>
          <p:cNvPicPr>
            <a:picLocks noChangeAspect="1"/>
          </p:cNvPicPr>
          <p:nvPr/>
        </p:nvPicPr>
        <p:blipFill>
          <a:blip r:embed="rId2" cstate="print"/>
          <a:stretch>
            <a:fillRect/>
          </a:stretch>
        </p:blipFill>
        <p:spPr>
          <a:xfrm>
            <a:off x="0" y="1772816"/>
            <a:ext cx="9144000" cy="5085184"/>
          </a:xfrm>
          <a:prstGeom prst="rect">
            <a:avLst/>
          </a:prstGeom>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sidobre._008.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0520134604.jpg"/>
          <p:cNvPicPr>
            <a:picLocks noChangeAspect="1"/>
          </p:cNvPicPr>
          <p:nvPr/>
        </p:nvPicPr>
        <p:blipFill>
          <a:blip r:embed="rId2" cstate="print">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burlats.net/tourisme/sidobre/ss3septfauxchaine.jpg"/>
          <p:cNvPicPr>
            <a:picLocks noChangeAspect="1" noChangeArrowheads="1"/>
          </p:cNvPicPr>
          <p:nvPr/>
        </p:nvPicPr>
        <p:blipFill>
          <a:blip r:embed="rId2" cstate="print"/>
          <a:srcRect/>
          <a:stretch>
            <a:fillRect/>
          </a:stretch>
        </p:blipFill>
        <p:spPr bwMode="auto">
          <a:xfrm>
            <a:off x="4139952" y="0"/>
            <a:ext cx="5004048" cy="6858000"/>
          </a:xfrm>
          <a:prstGeom prst="rect">
            <a:avLst/>
          </a:prstGeom>
          <a:noFill/>
        </p:spPr>
      </p:pic>
      <p:sp>
        <p:nvSpPr>
          <p:cNvPr id="5" name="Rectangle 4"/>
          <p:cNvSpPr/>
          <p:nvPr/>
        </p:nvSpPr>
        <p:spPr>
          <a:xfrm>
            <a:off x="0" y="0"/>
            <a:ext cx="4211960" cy="2862322"/>
          </a:xfrm>
          <a:prstGeom prst="rect">
            <a:avLst/>
          </a:prstGeom>
        </p:spPr>
        <p:txBody>
          <a:bodyPr wrap="square">
            <a:spAutoFit/>
          </a:bodyPr>
          <a:lstStyle/>
          <a:p>
            <a:r>
              <a:rPr lang="fr-FR" dirty="0" smtClean="0"/>
              <a:t>Situé à 500 mètres de la route qui va de Castres à Brassac, au centre du hameau</a:t>
            </a:r>
            <a:r>
              <a:rPr lang="fr-FR" b="1" dirty="0" smtClean="0"/>
              <a:t>, le rocher tremblant de Sept Faux </a:t>
            </a:r>
            <a:r>
              <a:rPr lang="fr-FR" dirty="0" smtClean="0"/>
              <a:t>pèse selon les estimations les plus sérieuses, environ 900 tonnes. A certaines heures vous pourrez demander au café, situé au pied du rocher de vous faire une démonstration. C'est assez impressionnant de voir bouger cette masse énorme et de la comparer à la taille du levier utilisé</a:t>
            </a:r>
            <a:endParaRPr lang="fr-FR" dirty="0"/>
          </a:p>
        </p:txBody>
      </p:sp>
      <p:pic>
        <p:nvPicPr>
          <p:cNvPr id="46084" name="Picture 4" descr="http://martasastre.files.wordpress.com/2010/11/img_0288.jpg"/>
          <p:cNvPicPr>
            <a:picLocks noChangeAspect="1" noChangeArrowheads="1"/>
          </p:cNvPicPr>
          <p:nvPr/>
        </p:nvPicPr>
        <p:blipFill>
          <a:blip r:embed="rId3" cstate="print"/>
          <a:srcRect/>
          <a:stretch>
            <a:fillRect/>
          </a:stretch>
        </p:blipFill>
        <p:spPr bwMode="auto">
          <a:xfrm>
            <a:off x="0" y="2852936"/>
            <a:ext cx="4067944" cy="4005064"/>
          </a:xfrm>
          <a:prstGeom prst="rect">
            <a:avLst/>
          </a:prstGeom>
          <a:noFill/>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923330"/>
          </a:xfrm>
          <a:prstGeom prst="rect">
            <a:avLst/>
          </a:prstGeom>
        </p:spPr>
        <p:txBody>
          <a:bodyPr wrap="square">
            <a:spAutoFit/>
          </a:bodyPr>
          <a:lstStyle/>
          <a:p>
            <a:pPr algn="ctr"/>
            <a:r>
              <a:rPr lang="fr-FR" dirty="0" smtClean="0"/>
              <a:t/>
            </a:r>
            <a:br>
              <a:rPr lang="fr-FR" dirty="0" smtClean="0"/>
            </a:br>
            <a:r>
              <a:rPr lang="fr-FR" dirty="0" smtClean="0"/>
              <a:t/>
            </a:r>
            <a:br>
              <a:rPr lang="fr-FR" dirty="0" smtClean="0"/>
            </a:br>
            <a:endParaRPr lang="fr-FR" dirty="0"/>
          </a:p>
        </p:txBody>
      </p:sp>
      <p:pic>
        <p:nvPicPr>
          <p:cNvPr id="4" name="Image 3" descr="Image1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e-sidobre._039.jpg"/>
          <p:cNvPicPr>
            <a:picLocks noChangeAspect="1"/>
          </p:cNvPicPr>
          <p:nvPr/>
        </p:nvPicPr>
        <p:blipFill>
          <a:blip r:embed="rId2" cstate="print">
            <a:lum bright="10000"/>
          </a:blip>
          <a:stretch>
            <a:fillRect/>
          </a:stretch>
        </p:blipFill>
        <p:spPr>
          <a:xfrm>
            <a:off x="0" y="0"/>
            <a:ext cx="9144000" cy="6858000"/>
          </a:xfrm>
          <a:prstGeom prst="rect">
            <a:avLst/>
          </a:prstGeom>
        </p:spPr>
      </p:pic>
      <p:sp>
        <p:nvSpPr>
          <p:cNvPr id="5" name="Rectangle 4"/>
          <p:cNvSpPr/>
          <p:nvPr/>
        </p:nvSpPr>
        <p:spPr>
          <a:xfrm>
            <a:off x="0" y="0"/>
            <a:ext cx="8964488" cy="1477328"/>
          </a:xfrm>
          <a:prstGeom prst="rect">
            <a:avLst/>
          </a:prstGeom>
        </p:spPr>
        <p:txBody>
          <a:bodyPr wrap="square">
            <a:spAutoFit/>
          </a:bodyPr>
          <a:lstStyle/>
          <a:p>
            <a:r>
              <a:rPr lang="fr-FR" dirty="0" smtClean="0"/>
              <a:t>Des eaux calmes parsemées de rochers et d'îlots de nénuphars, un écrin de verdure fait de chênes, pins et bouleaux : le lac du Merle séduit toujours le promeneur. Ses contours incertains se perdent entre les peuplements de roseaux, les bouquets de saules et de joncées qui garnissent ses berges au grès des bancs de sable. C'est un lieu de nature qui abrite les </a:t>
            </a:r>
            <a:r>
              <a:rPr lang="fr-FR" b="1" dirty="0" smtClean="0">
                <a:solidFill>
                  <a:srgbClr val="FF0000"/>
                </a:solidFill>
              </a:rPr>
              <a:t>plantes délicates et les oiseaux discrets des zones humides</a:t>
            </a:r>
            <a:endParaRPr lang="fr-FR" b="1" dirty="0">
              <a:solidFill>
                <a:srgbClr val="FF0000"/>
              </a:solidFill>
            </a:endParaRPr>
          </a:p>
        </p:txBody>
      </p:sp>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sidobre._041.jpg"/>
          <p:cNvPicPr>
            <a:picLocks noChangeAspect="1"/>
          </p:cNvPicPr>
          <p:nvPr/>
        </p:nvPicPr>
        <p:blipFill>
          <a:blip r:embed="rId2" cstate="print">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836712"/>
            <a:ext cx="4049185" cy="923330"/>
          </a:xfrm>
          <a:prstGeom prst="rect">
            <a:avLst/>
          </a:prstGeom>
        </p:spPr>
        <p:style>
          <a:lnRef idx="1">
            <a:schemeClr val="accent6"/>
          </a:lnRef>
          <a:fillRef idx="3">
            <a:schemeClr val="accent6"/>
          </a:fillRef>
          <a:effectRef idx="2">
            <a:schemeClr val="accent6"/>
          </a:effectRef>
          <a:fontRef idx="minor">
            <a:schemeClr val="lt1"/>
          </a:fontRef>
        </p:style>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sz="54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A Bientôt…!!!</a:t>
            </a:r>
            <a:endParaRPr lang="fr-FR"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4" name="ZoneTexte 3"/>
          <p:cNvSpPr txBox="1"/>
          <p:nvPr/>
        </p:nvSpPr>
        <p:spPr>
          <a:xfrm>
            <a:off x="755576" y="2996952"/>
            <a:ext cx="3888432" cy="369332"/>
          </a:xfrm>
          <a:prstGeom prst="rect">
            <a:avLst/>
          </a:prstGeom>
          <a:noFill/>
        </p:spPr>
        <p:txBody>
          <a:bodyPr wrap="square" rtlCol="0">
            <a:spAutoFit/>
          </a:bodyPr>
          <a:lstStyle/>
          <a:p>
            <a:r>
              <a:rPr lang="fr-FR" dirty="0" smtClean="0"/>
              <a:t>Commentaires du NET: photos perso</a:t>
            </a:r>
            <a:endParaRPr lang="fr-FR" dirty="0"/>
          </a:p>
        </p:txBody>
      </p:sp>
      <p:pic>
        <p:nvPicPr>
          <p:cNvPr id="6" name="Image 5" descr="oie_718626mVJ70qx1.jpg"/>
          <p:cNvPicPr>
            <a:picLocks noChangeAspect="1"/>
          </p:cNvPicPr>
          <p:nvPr/>
        </p:nvPicPr>
        <p:blipFill>
          <a:blip r:embed="rId2" cstate="print"/>
          <a:stretch>
            <a:fillRect/>
          </a:stretch>
        </p:blipFill>
        <p:spPr>
          <a:xfrm>
            <a:off x="6300192" y="4365104"/>
            <a:ext cx="1802504" cy="1948808"/>
          </a:xfrm>
          <a:prstGeom prst="rect">
            <a:avLst/>
          </a:prstGeom>
        </p:spPr>
      </p:pic>
    </p:spTree>
  </p:cSld>
  <p:clrMapOvr>
    <a:masterClrMapping/>
  </p:clrMapOvr>
  <p:transition advTm="6000"/>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TotalTime>
  <Words>1068</Words>
  <Application>Microsoft Office PowerPoint</Application>
  <PresentationFormat>Affichage à l'écran (4:3)</PresentationFormat>
  <Paragraphs>43</Paragraphs>
  <Slides>38</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38</vt:i4>
      </vt:variant>
    </vt:vector>
  </HeadingPairs>
  <TitlesOfParts>
    <vt:vector size="41"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10</cp:revision>
  <dcterms:created xsi:type="dcterms:W3CDTF">2014-02-09T22:46:08Z</dcterms:created>
  <dcterms:modified xsi:type="dcterms:W3CDTF">2025-05-29T08:43:47Z</dcterms:modified>
</cp:coreProperties>
</file>