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61" r:id="rId5"/>
    <p:sldId id="260" r:id="rId6"/>
    <p:sldId id="259" r:id="rId7"/>
    <p:sldId id="264" r:id="rId8"/>
    <p:sldId id="258" r:id="rId9"/>
    <p:sldId id="265" r:id="rId10"/>
    <p:sldId id="257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23" autoAdjust="0"/>
    <p:restoredTop sz="94660"/>
  </p:normalViewPr>
  <p:slideViewPr>
    <p:cSldViewPr snapToGrid="0">
      <p:cViewPr varScale="1">
        <p:scale>
          <a:sx n="81" d="100"/>
          <a:sy n="81" d="100"/>
        </p:scale>
        <p:origin x="64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ortrait, Visage humain&#10;&#10;Le contenu généré par l’IA peut être incorrect.">
            <a:extLst>
              <a:ext uri="{FF2B5EF4-FFF2-40B4-BE49-F238E27FC236}">
                <a16:creationId xmlns:a16="http://schemas.microsoft.com/office/drawing/2014/main" id="{A97122B1-4798-8216-52A6-533FD2BE95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399" y="279000"/>
            <a:ext cx="5688496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928702-BCA1-463D-29E5-2CB61626E9E1}"/>
              </a:ext>
            </a:extLst>
          </p:cNvPr>
          <p:cNvSpPr txBox="1"/>
          <p:nvPr/>
        </p:nvSpPr>
        <p:spPr>
          <a:xfrm>
            <a:off x="6990609" y="183998"/>
            <a:ext cx="3336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d'homme âgé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F1BB194-B730-C7C4-2345-B0A19E89AD82}"/>
              </a:ext>
            </a:extLst>
          </p:cNvPr>
          <p:cNvSpPr txBox="1"/>
          <p:nvPr/>
        </p:nvSpPr>
        <p:spPr>
          <a:xfrm>
            <a:off x="7097487" y="946550"/>
            <a:ext cx="418011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Domínikos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Theotokópoulos</a:t>
            </a:r>
            <a:r>
              <a:rPr lang="fr-FR" sz="2400" b="1" dirty="0">
                <a:solidFill>
                  <a:srgbClr val="FFFF00"/>
                </a:solidFill>
              </a:rPr>
              <a:t>[a], dit le Greco[b], né le 1er octobre 1541 à Candie (aujourd'hui Héraklion) en Crète (alors possession de la république de Venise) et mort le 7 avril 1614 à Tolède, est un peintre, sculpteur et architecte qui fut principalement actif en Espagne.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2D229EE-0EFF-80FE-60CC-0371166CA183}"/>
              </a:ext>
            </a:extLst>
          </p:cNvPr>
          <p:cNvSpPr txBox="1"/>
          <p:nvPr/>
        </p:nvSpPr>
        <p:spPr>
          <a:xfrm>
            <a:off x="3087584" y="5997039"/>
            <a:ext cx="2873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Greco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757ACC4-BD6B-3205-21FD-9A7E0F49BAD8}"/>
              </a:ext>
            </a:extLst>
          </p:cNvPr>
          <p:cNvSpPr txBox="1"/>
          <p:nvPr/>
        </p:nvSpPr>
        <p:spPr>
          <a:xfrm>
            <a:off x="7208323" y="5843005"/>
            <a:ext cx="4180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Gauche PPS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  <p:sndAc>
          <p:stSnd loop="1">
            <p:snd r:embed="rId2" name="Christian MORIN   AQUARELLA.wav"/>
          </p:stSnd>
        </p:sndAc>
      </p:transition>
    </mc:Choice>
    <mc:Fallback xmlns="">
      <p:transition spd="slow">
        <p:fade/>
        <p:sndAc>
          <p:stSnd loop="1">
            <p:snd r:embed="rId4" name="Christian MORIN   AQUARELL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mythologie, art&#10;&#10;Le contenu généré par l’IA peut être incorrect.">
            <a:extLst>
              <a:ext uri="{FF2B5EF4-FFF2-40B4-BE49-F238E27FC236}">
                <a16:creationId xmlns:a16="http://schemas.microsoft.com/office/drawing/2014/main" id="{9B56A319-B957-6DCB-F73D-70347B3BB4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982" y="279000"/>
            <a:ext cx="488372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98DBD8-BB78-1956-2328-1F206A4569A9}"/>
              </a:ext>
            </a:extLst>
          </p:cNvPr>
          <p:cNvSpPr txBox="1"/>
          <p:nvPr/>
        </p:nvSpPr>
        <p:spPr>
          <a:xfrm>
            <a:off x="130629" y="2434442"/>
            <a:ext cx="309945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Sainte Alliance, ou le rêve de Philippe II, entre 1577 et 1580, Escurial. Proposition rejetée pour la décoration de l'Escurial.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ts visuels&#10;&#10;Le contenu généré par l’IA peut être incorrect.">
            <a:extLst>
              <a:ext uri="{FF2B5EF4-FFF2-40B4-BE49-F238E27FC236}">
                <a16:creationId xmlns:a16="http://schemas.microsoft.com/office/drawing/2014/main" id="{BFCA6373-5AF8-CB68-BD04-4281C1D276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2496" y="279000"/>
            <a:ext cx="420700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FEF4DB-5D0E-E8E0-83C7-34797AB94185}"/>
              </a:ext>
            </a:extLst>
          </p:cNvPr>
          <p:cNvSpPr txBox="1"/>
          <p:nvPr/>
        </p:nvSpPr>
        <p:spPr>
          <a:xfrm>
            <a:off x="8467106" y="3040083"/>
            <a:ext cx="32182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Martyre de saint Maurice, vers 1580-1582, Escurial. 2e toile rejetée pour l’Escurial.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habits, peinture, Arts visuels&#10;&#10;Le contenu généré par l’IA peut être incorrect.">
            <a:extLst>
              <a:ext uri="{FF2B5EF4-FFF2-40B4-BE49-F238E27FC236}">
                <a16:creationId xmlns:a16="http://schemas.microsoft.com/office/drawing/2014/main" id="{B4514E1D-75FE-21FD-6D0B-486088F014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642" y="279000"/>
            <a:ext cx="514288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8D08F3-C0A8-1AC4-FC6F-8B87168EE411}"/>
              </a:ext>
            </a:extLst>
          </p:cNvPr>
          <p:cNvSpPr txBox="1"/>
          <p:nvPr/>
        </p:nvSpPr>
        <p:spPr>
          <a:xfrm>
            <a:off x="178130" y="3429000"/>
            <a:ext cx="3336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L'Enterrement du comte d'Orgaz, 1586-1588, Tolède, église Santo Tomé.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Visage humain, art&#10;&#10;Le contenu généré par l’IA peut être incorrect.">
            <a:extLst>
              <a:ext uri="{FF2B5EF4-FFF2-40B4-BE49-F238E27FC236}">
                <a16:creationId xmlns:a16="http://schemas.microsoft.com/office/drawing/2014/main" id="{33FAD319-28FF-6F63-0204-3FD5F7CCF9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2447" y="279000"/>
            <a:ext cx="402556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68D665-1D56-68F5-FACB-9A46434AA191}"/>
              </a:ext>
            </a:extLst>
          </p:cNvPr>
          <p:cNvSpPr txBox="1"/>
          <p:nvPr/>
        </p:nvSpPr>
        <p:spPr>
          <a:xfrm>
            <a:off x="8229600" y="3218213"/>
            <a:ext cx="37288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Cardinal Fernando Niño de Guevara (1541-1609) Modifiez ceci sur Wikidata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art, dessin, paysage&#10;&#10;Le contenu généré par l’IA peut être incorrect.">
            <a:extLst>
              <a:ext uri="{FF2B5EF4-FFF2-40B4-BE49-F238E27FC236}">
                <a16:creationId xmlns:a16="http://schemas.microsoft.com/office/drawing/2014/main" id="{957F37C1-6395-62AD-1316-C9786ED47D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2507" y="279000"/>
            <a:ext cx="558139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9CA9A32-BB17-1F1E-B3CC-EB55E9A7CF0D}"/>
              </a:ext>
            </a:extLst>
          </p:cNvPr>
          <p:cNvSpPr txBox="1"/>
          <p:nvPr/>
        </p:nvSpPr>
        <p:spPr>
          <a:xfrm>
            <a:off x="154379" y="3230088"/>
            <a:ext cx="28738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Tolède sous l'orage, 1596-1600, New York, Metropolitan Museum of Art.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omme, Visage humain, portrait&#10;&#10;Le contenu généré par l’IA peut être incorrect.">
            <a:extLst>
              <a:ext uri="{FF2B5EF4-FFF2-40B4-BE49-F238E27FC236}">
                <a16:creationId xmlns:a16="http://schemas.microsoft.com/office/drawing/2014/main" id="{166091CA-BEF5-C142-2D33-D905D84A59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6251" y="279000"/>
            <a:ext cx="5581391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10FC00-CFE3-CA44-4E49-ECD1204A589B}"/>
              </a:ext>
            </a:extLst>
          </p:cNvPr>
          <p:cNvSpPr txBox="1"/>
          <p:nvPr/>
        </p:nvSpPr>
        <p:spPr>
          <a:xfrm>
            <a:off x="8823366" y="2980706"/>
            <a:ext cx="32538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Portrait de Jerónimo de Cevallos, maire de Tolède, 1613, Madrid, musée du Prado.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Visage humain, habits&#10;&#10;Le contenu généré par l’IA peut être incorrect.">
            <a:extLst>
              <a:ext uri="{FF2B5EF4-FFF2-40B4-BE49-F238E27FC236}">
                <a16:creationId xmlns:a16="http://schemas.microsoft.com/office/drawing/2014/main" id="{AB44CC9D-EE4C-C0BD-07BE-F790F87898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104" y="279000"/>
            <a:ext cx="485549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DDF22B-2647-E1A1-4789-5181B516169B}"/>
              </a:ext>
            </a:extLst>
          </p:cNvPr>
          <p:cNvSpPr txBox="1"/>
          <p:nvPr/>
        </p:nvSpPr>
        <p:spPr>
          <a:xfrm>
            <a:off x="237506" y="2945081"/>
            <a:ext cx="3170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Frère Hortensio Felix de Paravicino, vers 1609, Boston, musée des Beaux-Arts.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portrait, homme&#10;&#10;Le contenu généré par l’IA peut être incorrect.">
            <a:extLst>
              <a:ext uri="{FF2B5EF4-FFF2-40B4-BE49-F238E27FC236}">
                <a16:creationId xmlns:a16="http://schemas.microsoft.com/office/drawing/2014/main" id="{82FCD477-C50F-432C-A577-C6DA8AA17A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6584" y="279000"/>
            <a:ext cx="491706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47D959-9100-5390-510E-6B930521339C}"/>
              </a:ext>
            </a:extLst>
          </p:cNvPr>
          <p:cNvSpPr txBox="1"/>
          <p:nvPr/>
        </p:nvSpPr>
        <p:spPr>
          <a:xfrm>
            <a:off x="8965869" y="1689356"/>
            <a:ext cx="298070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Gentilhomme à la main sur la poitrine, vers 1580, Madrid, musée du Prado. À la redécouverte du Greco au début du XXe siècle, ce portrait a « déchaîné un torrent littéraire en Espagne ».)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ortrait, peinture&#10;&#10;Le contenu généré par l’IA peut être incorrect.">
            <a:extLst>
              <a:ext uri="{FF2B5EF4-FFF2-40B4-BE49-F238E27FC236}">
                <a16:creationId xmlns:a16="http://schemas.microsoft.com/office/drawing/2014/main" id="{2EECE1DD-2CE5-F3A6-C5DA-7BAEB39EDC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1380" y="279000"/>
            <a:ext cx="491400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4C1DBC-CBCB-C3A5-9484-C4B3901F5F1F}"/>
              </a:ext>
            </a:extLst>
          </p:cNvPr>
          <p:cNvSpPr txBox="1"/>
          <p:nvPr/>
        </p:nvSpPr>
        <p:spPr>
          <a:xfrm>
            <a:off x="321277" y="3013364"/>
            <a:ext cx="29925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Portrait d'un gentilhomme de la maison de Leiva, 1580, Montréal, Musée des beaux-arts.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Visage humain, peinture, personne&#10;&#10;Le contenu généré par l’IA peut être incorrect.">
            <a:extLst>
              <a:ext uri="{FF2B5EF4-FFF2-40B4-BE49-F238E27FC236}">
                <a16:creationId xmlns:a16="http://schemas.microsoft.com/office/drawing/2014/main" id="{B427523B-9573-0266-3526-311C516F51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9491" y="279000"/>
            <a:ext cx="366812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4AC2133-44EA-F359-30CB-F01AF99DCD0B}"/>
              </a:ext>
            </a:extLst>
          </p:cNvPr>
          <p:cNvSpPr txBox="1"/>
          <p:nvPr/>
        </p:nvSpPr>
        <p:spPr>
          <a:xfrm>
            <a:off x="8015844" y="3515096"/>
            <a:ext cx="36681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cardinal de Guise, 1570-1572, Kunsthaus de Zurich.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, mythologie, habits&#10;&#10;Le contenu généré par l’IA peut être incorrect.">
            <a:extLst>
              <a:ext uri="{FF2B5EF4-FFF2-40B4-BE49-F238E27FC236}">
                <a16:creationId xmlns:a16="http://schemas.microsoft.com/office/drawing/2014/main" id="{E76334F5-E3D9-5966-FCF2-84B9FEBB19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2997" y="279000"/>
            <a:ext cx="810451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A9E513F-7BA6-E651-18BF-7953E8A42B31}"/>
              </a:ext>
            </a:extLst>
          </p:cNvPr>
          <p:cNvSpPr txBox="1"/>
          <p:nvPr/>
        </p:nvSpPr>
        <p:spPr>
          <a:xfrm>
            <a:off x="190005" y="3301340"/>
            <a:ext cx="3028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Christ purifiant le Temple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einture, mythologie, art, femme&#10;&#10;Le contenu généré par l’IA peut être incorrect.">
            <a:extLst>
              <a:ext uri="{FF2B5EF4-FFF2-40B4-BE49-F238E27FC236}">
                <a16:creationId xmlns:a16="http://schemas.microsoft.com/office/drawing/2014/main" id="{8FA7641B-59C0-0DEF-6E18-F558D1C1E2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80" y="279000"/>
            <a:ext cx="7740347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451A3FD-C7CA-6DD9-0A56-F870BAD25117}"/>
              </a:ext>
            </a:extLst>
          </p:cNvPr>
          <p:cNvSpPr txBox="1"/>
          <p:nvPr/>
        </p:nvSpPr>
        <p:spPr>
          <a:xfrm>
            <a:off x="8585860" y="2956956"/>
            <a:ext cx="32657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Troisième version, vers 1600, Londres, National Gallery. Version tolédane, concentrée sur le Christ.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mythologie, Arts visuels&#10;&#10;Le contenu généré par l’IA peut être incorrect.">
            <a:extLst>
              <a:ext uri="{FF2B5EF4-FFF2-40B4-BE49-F238E27FC236}">
                <a16:creationId xmlns:a16="http://schemas.microsoft.com/office/drawing/2014/main" id="{20502DE4-C4FA-9726-8A94-69D0C9E596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9459" y="279000"/>
            <a:ext cx="6110611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7C3C70-82EC-D8AA-C32B-8849AAB5BC68}"/>
              </a:ext>
            </a:extLst>
          </p:cNvPr>
          <p:cNvSpPr txBox="1"/>
          <p:nvPr/>
        </p:nvSpPr>
        <p:spPr>
          <a:xfrm>
            <a:off x="522514" y="3429000"/>
            <a:ext cx="25769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Version ultime, Madrid, église San Ginés.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C39239D-4F58-F126-2EE6-7F2912327E2F}"/>
              </a:ext>
            </a:extLst>
          </p:cNvPr>
          <p:cNvSpPr txBox="1"/>
          <p:nvPr/>
        </p:nvSpPr>
        <p:spPr>
          <a:xfrm>
            <a:off x="100346" y="3539307"/>
            <a:ext cx="27562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/>
              <a:t>Version ultime, Madrid, église San Ginés.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Visage humain, mythologie&#10;&#10;Le contenu généré par l’IA peut être incorrect.">
            <a:extLst>
              <a:ext uri="{FF2B5EF4-FFF2-40B4-BE49-F238E27FC236}">
                <a16:creationId xmlns:a16="http://schemas.microsoft.com/office/drawing/2014/main" id="{7A2763A7-0DA2-55C3-E30F-7809152915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7714" y="279000"/>
            <a:ext cx="3666794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8972E2-7C0C-5019-3E6A-EB823CDC6CA7}"/>
              </a:ext>
            </a:extLst>
          </p:cNvPr>
          <p:cNvSpPr txBox="1"/>
          <p:nvPr/>
        </p:nvSpPr>
        <p:spPr>
          <a:xfrm>
            <a:off x="8003968" y="2965862"/>
            <a:ext cx="32182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Partage de la tunique du Christ (El Espolio), 1577–1579, cathédrale Sainte-Marie de Tolède, sacristie.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lieu de culte, église, chapelle&#10;&#10;Le contenu généré par l’IA peut être incorrect.">
            <a:extLst>
              <a:ext uri="{FF2B5EF4-FFF2-40B4-BE49-F238E27FC236}">
                <a16:creationId xmlns:a16="http://schemas.microsoft.com/office/drawing/2014/main" id="{A15952F5-3FA5-AC1A-4261-D7636D49C9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6728" y="279000"/>
            <a:ext cx="4598544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9E8D73-F890-0DE2-6B8A-866CD4C8B078}"/>
              </a:ext>
            </a:extLst>
          </p:cNvPr>
          <p:cNvSpPr txBox="1"/>
          <p:nvPr/>
        </p:nvSpPr>
        <p:spPr>
          <a:xfrm>
            <a:off x="380596" y="1995054"/>
            <a:ext cx="34161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Trinité, 1577-1579, abbaye Saint-Dominique de Silos. Les tableaux sont des copies modernes ; les sculptures et l'architecture du maître-autel de Santo Domingo sont originales</a:t>
            </a: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mythologie, art, Arts visuels&#10;&#10;Le contenu généré par l’IA peut être incorrect.">
            <a:extLst>
              <a:ext uri="{FF2B5EF4-FFF2-40B4-BE49-F238E27FC236}">
                <a16:creationId xmlns:a16="http://schemas.microsoft.com/office/drawing/2014/main" id="{026DF300-2820-3387-9C3E-FE420B21C6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5863" y="279000"/>
            <a:ext cx="364952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F59E12-8937-E785-BE76-3A85B663AB23}"/>
              </a:ext>
            </a:extLst>
          </p:cNvPr>
          <p:cNvSpPr txBox="1"/>
          <p:nvPr/>
        </p:nvSpPr>
        <p:spPr>
          <a:xfrm>
            <a:off x="7944592" y="3146961"/>
            <a:ext cx="36495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Trinité, 1577, Madrid, musée du Prado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personne, habits&#10;&#10;Le contenu généré par l’IA peut être incorrect.">
            <a:extLst>
              <a:ext uri="{FF2B5EF4-FFF2-40B4-BE49-F238E27FC236}">
                <a16:creationId xmlns:a16="http://schemas.microsoft.com/office/drawing/2014/main" id="{5455A921-5434-48D8-A5F4-B5174D3568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1481" y="279000"/>
            <a:ext cx="538461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5EAE00-68EB-F736-9F22-E83CC5269D7A}"/>
              </a:ext>
            </a:extLst>
          </p:cNvPr>
          <p:cNvSpPr txBox="1"/>
          <p:nvPr/>
        </p:nvSpPr>
        <p:spPr>
          <a:xfrm>
            <a:off x="282268" y="2945081"/>
            <a:ext cx="27194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Apôtres Pierre et Paul, 1587-1592, Saint-Pétersbourg, musée de l'Ermitage.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omme, Barbe humaine, habits&#10;&#10;Le contenu généré par l’IA peut être incorrect.">
            <a:extLst>
              <a:ext uri="{FF2B5EF4-FFF2-40B4-BE49-F238E27FC236}">
                <a16:creationId xmlns:a16="http://schemas.microsoft.com/office/drawing/2014/main" id="{926B4B3B-5ECA-9D0D-33D6-797AFD1227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717" y="279000"/>
            <a:ext cx="519587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54F008-A73F-2089-C91C-5E57DBF775A3}"/>
              </a:ext>
            </a:extLst>
          </p:cNvPr>
          <p:cNvSpPr txBox="1"/>
          <p:nvPr/>
        </p:nvSpPr>
        <p:spPr>
          <a:xfrm>
            <a:off x="8740239" y="3241964"/>
            <a:ext cx="31825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Saint Jérôme en cardinal, vers 1610, New York, Metropolitan Museum of Art.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inture, personne&#10;&#10;Le contenu généré par l’IA peut être incorrect.">
            <a:extLst>
              <a:ext uri="{FF2B5EF4-FFF2-40B4-BE49-F238E27FC236}">
                <a16:creationId xmlns:a16="http://schemas.microsoft.com/office/drawing/2014/main" id="{DB049FF7-78A3-F070-8E15-DB95902EB0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0336" y="279000"/>
            <a:ext cx="507552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497544-20C6-D800-6C4E-792BBE4C4B84}"/>
              </a:ext>
            </a:extLst>
          </p:cNvPr>
          <p:cNvSpPr txBox="1"/>
          <p:nvPr/>
        </p:nvSpPr>
        <p:spPr>
          <a:xfrm>
            <a:off x="546264" y="3512127"/>
            <a:ext cx="31588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 Jacques le Mineur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art, dessin&#10;&#10;Le contenu généré par l’IA peut être incorrect.">
            <a:extLst>
              <a:ext uri="{FF2B5EF4-FFF2-40B4-BE49-F238E27FC236}">
                <a16:creationId xmlns:a16="http://schemas.microsoft.com/office/drawing/2014/main" id="{50EE27EA-E001-AFFA-B5BB-2C743AD4FD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6923" y="279000"/>
            <a:ext cx="497041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1CA9DB-95CF-1574-A578-C6AB87AC3F0D}"/>
              </a:ext>
            </a:extLst>
          </p:cNvPr>
          <p:cNvSpPr txBox="1"/>
          <p:nvPr/>
        </p:nvSpPr>
        <p:spPr>
          <a:xfrm>
            <a:off x="8596877" y="3906982"/>
            <a:ext cx="3491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 André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personne, habits&#10;&#10;Le contenu généré par l’IA peut être incorrect.">
            <a:extLst>
              <a:ext uri="{FF2B5EF4-FFF2-40B4-BE49-F238E27FC236}">
                <a16:creationId xmlns:a16="http://schemas.microsoft.com/office/drawing/2014/main" id="{FFE59638-DECF-2710-B143-0FEA628425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333" y="279000"/>
            <a:ext cx="499010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06A622-6053-C728-3A7C-7AD4C814999D}"/>
              </a:ext>
            </a:extLst>
          </p:cNvPr>
          <p:cNvSpPr txBox="1"/>
          <p:nvPr/>
        </p:nvSpPr>
        <p:spPr>
          <a:xfrm>
            <a:off x="261257" y="3669475"/>
            <a:ext cx="2933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Barthélemy l'Apôtre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dessin, homme&#10;&#10;Le contenu généré par l’IA peut être incorrect.">
            <a:extLst>
              <a:ext uri="{FF2B5EF4-FFF2-40B4-BE49-F238E27FC236}">
                <a16:creationId xmlns:a16="http://schemas.microsoft.com/office/drawing/2014/main" id="{8AA9E555-A4A5-36B0-873E-3AA45C7BD8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3511" y="279000"/>
            <a:ext cx="5085775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D207F8-229F-E502-25B4-32810DFE7C4B}"/>
              </a:ext>
            </a:extLst>
          </p:cNvPr>
          <p:cNvSpPr txBox="1"/>
          <p:nvPr/>
        </p:nvSpPr>
        <p:spPr>
          <a:xfrm>
            <a:off x="8573984" y="3135086"/>
            <a:ext cx="3372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Saint Jacques le Majeur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peinture, personne&#10;&#10;Le contenu généré par l’IA peut être incorrect.">
            <a:extLst>
              <a:ext uri="{FF2B5EF4-FFF2-40B4-BE49-F238E27FC236}">
                <a16:creationId xmlns:a16="http://schemas.microsoft.com/office/drawing/2014/main" id="{65ED6572-FCF1-2166-8CB3-3F8AEC2CCA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1350" y="279000"/>
            <a:ext cx="502492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550D16-FD8B-5CA9-3A9E-F932539A37C1}"/>
              </a:ext>
            </a:extLst>
          </p:cNvPr>
          <p:cNvSpPr txBox="1"/>
          <p:nvPr/>
        </p:nvSpPr>
        <p:spPr>
          <a:xfrm>
            <a:off x="118753" y="3515096"/>
            <a:ext cx="3526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Apôtre Saint Matthieu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dessin, Arts visuels&#10;&#10;Le contenu généré par l’IA peut être incorrect.">
            <a:extLst>
              <a:ext uri="{FF2B5EF4-FFF2-40B4-BE49-F238E27FC236}">
                <a16:creationId xmlns:a16="http://schemas.microsoft.com/office/drawing/2014/main" id="{958B4BB2-032A-0944-C3BE-3B2C619792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3517" y="279000"/>
            <a:ext cx="500496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08F6C2-7E26-47DC-E808-1DAA709A0F62}"/>
              </a:ext>
            </a:extLst>
          </p:cNvPr>
          <p:cNvSpPr txBox="1"/>
          <p:nvPr/>
        </p:nvSpPr>
        <p:spPr>
          <a:xfrm>
            <a:off x="8847117" y="3538847"/>
            <a:ext cx="3135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Apôtre Saint Philippe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livre, homme, habits&#10;&#10;Le contenu généré par l’IA peut être incorrect.">
            <a:extLst>
              <a:ext uri="{FF2B5EF4-FFF2-40B4-BE49-F238E27FC236}">
                <a16:creationId xmlns:a16="http://schemas.microsoft.com/office/drawing/2014/main" id="{2090AD7C-B614-4EA4-12AC-AC8600793E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7463" y="279000"/>
            <a:ext cx="499009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60F1E2-7878-FFED-9B2D-9B4498FEA662}"/>
              </a:ext>
            </a:extLst>
          </p:cNvPr>
          <p:cNvSpPr txBox="1"/>
          <p:nvPr/>
        </p:nvSpPr>
        <p:spPr>
          <a:xfrm>
            <a:off x="1235034" y="3659832"/>
            <a:ext cx="2992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 Simon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art&#10;&#10;Le contenu généré par l’IA peut être incorrect.">
            <a:extLst>
              <a:ext uri="{FF2B5EF4-FFF2-40B4-BE49-F238E27FC236}">
                <a16:creationId xmlns:a16="http://schemas.microsoft.com/office/drawing/2014/main" id="{FF0C3C0B-CE75-B81B-D213-7B98ABD5BB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7695" y="279000"/>
            <a:ext cx="494602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8AB7F3-3118-7D94-4D68-C949919EC3AA}"/>
              </a:ext>
            </a:extLst>
          </p:cNvPr>
          <p:cNvSpPr txBox="1"/>
          <p:nvPr/>
        </p:nvSpPr>
        <p:spPr>
          <a:xfrm>
            <a:off x="8514608" y="3610099"/>
            <a:ext cx="3325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 Jude dit Thaddée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dessin&#10;&#10;Le contenu généré par l’IA peut être incorrect.">
            <a:extLst>
              <a:ext uri="{FF2B5EF4-FFF2-40B4-BE49-F238E27FC236}">
                <a16:creationId xmlns:a16="http://schemas.microsoft.com/office/drawing/2014/main" id="{B6948988-1D15-BF62-4499-2DE3384F57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6007" y="279000"/>
            <a:ext cx="502492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FF5A7F-F709-325F-4D2A-C1B22C1A4D21}"/>
              </a:ext>
            </a:extLst>
          </p:cNvPr>
          <p:cNvSpPr txBox="1"/>
          <p:nvPr/>
        </p:nvSpPr>
        <p:spPr>
          <a:xfrm>
            <a:off x="249382" y="3429000"/>
            <a:ext cx="3087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Apostle St Thomas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personne&#10;&#10;Le contenu généré par l’IA peut être incorrect.">
            <a:extLst>
              <a:ext uri="{FF2B5EF4-FFF2-40B4-BE49-F238E27FC236}">
                <a16:creationId xmlns:a16="http://schemas.microsoft.com/office/drawing/2014/main" id="{3E3E8D8A-F4BF-4DCC-94DD-007AE24F68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204" y="279000"/>
            <a:ext cx="57931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1FF9E0-0C4F-119F-0A95-92AF99BCBA5F}"/>
              </a:ext>
            </a:extLst>
          </p:cNvPr>
          <p:cNvSpPr txBox="1"/>
          <p:nvPr/>
        </p:nvSpPr>
        <p:spPr>
          <a:xfrm>
            <a:off x="6709558" y="2897579"/>
            <a:ext cx="4476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Christ prend congé de sa mère (v. 1590), collection particulière.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omme, habits, peinture, personne&#10;&#10;Le contenu généré par l’IA peut être incorrect.">
            <a:extLst>
              <a:ext uri="{FF2B5EF4-FFF2-40B4-BE49-F238E27FC236}">
                <a16:creationId xmlns:a16="http://schemas.microsoft.com/office/drawing/2014/main" id="{B1A88E3D-28B7-BAC7-0C35-C7FD82EA25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7522" y="279000"/>
            <a:ext cx="7491081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EBE30D-60C1-60BB-A6D6-E5B6E8EEB768}"/>
              </a:ext>
            </a:extLst>
          </p:cNvPr>
          <p:cNvSpPr txBox="1"/>
          <p:nvPr/>
        </p:nvSpPr>
        <p:spPr>
          <a:xfrm>
            <a:off x="201881" y="1223158"/>
            <a:ext cx="38832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Le Peintre Et Architecte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Le Gréco  Espagne   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2FE61FD-9DE3-342E-E9DC-6B849702CFF1}"/>
              </a:ext>
            </a:extLst>
          </p:cNvPr>
          <p:cNvSpPr txBox="1"/>
          <p:nvPr/>
        </p:nvSpPr>
        <p:spPr>
          <a:xfrm>
            <a:off x="160316" y="3143992"/>
            <a:ext cx="39663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 Et Le Son Du Ne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Daniel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337D161-BB42-405A-14E3-1B5D312BF9B2}"/>
              </a:ext>
            </a:extLst>
          </p:cNvPr>
          <p:cNvSpPr txBox="1"/>
          <p:nvPr/>
        </p:nvSpPr>
        <p:spPr>
          <a:xfrm>
            <a:off x="4617065" y="5444375"/>
            <a:ext cx="71015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Comité de Patronage de la maison-musée du Greco, Tolède, 1912-1920 The Hispanic Society of America, New York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2BC8B67-1B49-14E4-1D70-B79B747A3E3C}"/>
              </a:ext>
            </a:extLst>
          </p:cNvPr>
          <p:cNvSpPr txBox="1"/>
          <p:nvPr/>
        </p:nvSpPr>
        <p:spPr>
          <a:xfrm>
            <a:off x="427512" y="5064826"/>
            <a:ext cx="30519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Gauche PPS</a:t>
            </a:r>
          </a:p>
          <a:p>
            <a:r>
              <a:rPr lang="fr-FR" sz="2400" b="1">
                <a:solidFill>
                  <a:srgbClr val="FFFF00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473</Words>
  <Application>Microsoft Office PowerPoint</Application>
  <PresentationFormat>Grand écran</PresentationFormat>
  <Paragraphs>45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10</cp:revision>
  <dcterms:created xsi:type="dcterms:W3CDTF">2025-03-13T09:27:59Z</dcterms:created>
  <dcterms:modified xsi:type="dcterms:W3CDTF">2025-05-26T07:52:57Z</dcterms:modified>
</cp:coreProperties>
</file>