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1" r:id="rId3"/>
    <p:sldId id="271" r:id="rId4"/>
    <p:sldId id="272" r:id="rId5"/>
    <p:sldId id="270" r:id="rId6"/>
    <p:sldId id="269"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3" r:id="rId20"/>
    <p:sldId id="274" r:id="rId21"/>
    <p:sldId id="275" r:id="rId22"/>
    <p:sldId id="277" r:id="rId23"/>
    <p:sldId id="278" r:id="rId24"/>
    <p:sldId id="279" r:id="rId25"/>
    <p:sldId id="280" r:id="rId26"/>
    <p:sldId id="282" r:id="rId27"/>
    <p:sldId id="283" r:id="rId28"/>
    <p:sldId id="284" r:id="rId29"/>
    <p:sldId id="285" r:id="rId30"/>
    <p:sldId id="287"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8" autoAdjust="0"/>
    <p:restoredTop sz="94660"/>
  </p:normalViewPr>
  <p:slideViewPr>
    <p:cSldViewPr snapToGrid="0">
      <p:cViewPr varScale="1">
        <p:scale>
          <a:sx n="67" d="100"/>
          <a:sy n="67" d="100"/>
        </p:scale>
        <p:origin x="317"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13/05/2025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ciel, plein air, bâtiment&#10;&#10;Le contenu généré par l’IA peut être incorrect.">
            <a:extLst>
              <a:ext uri="{FF2B5EF4-FFF2-40B4-BE49-F238E27FC236}">
                <a16:creationId xmlns:a16="http://schemas.microsoft.com/office/drawing/2014/main" id="{FB13C5CE-3213-47EF-D112-10F5FF39B2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6968" y="279000"/>
            <a:ext cx="6300000" cy="630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E1F70A1-485C-47EC-DAD4-D01E622FA10F}"/>
              </a:ext>
            </a:extLst>
          </p:cNvPr>
          <p:cNvSpPr txBox="1"/>
          <p:nvPr/>
        </p:nvSpPr>
        <p:spPr>
          <a:xfrm>
            <a:off x="7309104" y="963168"/>
            <a:ext cx="4730496" cy="1384995"/>
          </a:xfrm>
          <a:prstGeom prst="rect">
            <a:avLst/>
          </a:prstGeom>
          <a:noFill/>
        </p:spPr>
        <p:txBody>
          <a:bodyPr wrap="square" rtlCol="0">
            <a:spAutoFit/>
          </a:bodyPr>
          <a:lstStyle/>
          <a:p>
            <a:r>
              <a:rPr lang="fr-FR" sz="2800" b="1" dirty="0">
                <a:solidFill>
                  <a:srgbClr val="FFFF00"/>
                </a:solidFill>
              </a:rPr>
              <a:t>La Commune De Vienne </a:t>
            </a:r>
          </a:p>
          <a:p>
            <a:r>
              <a:rPr lang="fr-FR" sz="2800" b="1" dirty="0">
                <a:solidFill>
                  <a:srgbClr val="FFFF00"/>
                </a:solidFill>
              </a:rPr>
              <a:t> Isère – France Suite Et Fin</a:t>
            </a:r>
          </a:p>
          <a:p>
            <a:r>
              <a:rPr lang="fr-FR" sz="2800" b="1" dirty="0">
                <a:solidFill>
                  <a:srgbClr val="FFFF00"/>
                </a:solidFill>
              </a:rPr>
              <a:t>                       N°2</a:t>
            </a:r>
          </a:p>
        </p:txBody>
      </p:sp>
      <p:sp>
        <p:nvSpPr>
          <p:cNvPr id="5" name="ZoneTexte 4">
            <a:extLst>
              <a:ext uri="{FF2B5EF4-FFF2-40B4-BE49-F238E27FC236}">
                <a16:creationId xmlns:a16="http://schemas.microsoft.com/office/drawing/2014/main" id="{935665DF-AB40-2477-2AC9-E2AAD2203A9A}"/>
              </a:ext>
            </a:extLst>
          </p:cNvPr>
          <p:cNvSpPr txBox="1"/>
          <p:nvPr/>
        </p:nvSpPr>
        <p:spPr>
          <a:xfrm>
            <a:off x="7613904" y="3138976"/>
            <a:ext cx="4425696" cy="1938992"/>
          </a:xfrm>
          <a:prstGeom prst="rect">
            <a:avLst/>
          </a:prstGeom>
          <a:noFill/>
        </p:spPr>
        <p:txBody>
          <a:bodyPr wrap="square" rtlCol="0">
            <a:spAutoFit/>
          </a:bodyPr>
          <a:lstStyle/>
          <a:p>
            <a:r>
              <a:rPr lang="fr-FR" sz="2400" b="1" dirty="0">
                <a:solidFill>
                  <a:srgbClr val="FFFF00"/>
                </a:solidFill>
              </a:rPr>
              <a:t>Une plaque commémore la venue de Thomas Jefferson pour contempler le temple d'Auguste et Livie en mars 1787[8</a:t>
            </a:r>
          </a:p>
        </p:txBody>
      </p:sp>
      <p:sp>
        <p:nvSpPr>
          <p:cNvPr id="2" name="ZoneTexte 1">
            <a:extLst>
              <a:ext uri="{FF2B5EF4-FFF2-40B4-BE49-F238E27FC236}">
                <a16:creationId xmlns:a16="http://schemas.microsoft.com/office/drawing/2014/main" id="{F184514E-F6F5-2067-B1E0-29BEEC26C951}"/>
              </a:ext>
            </a:extLst>
          </p:cNvPr>
          <p:cNvSpPr txBox="1"/>
          <p:nvPr/>
        </p:nvSpPr>
        <p:spPr>
          <a:xfrm>
            <a:off x="8263890" y="5623560"/>
            <a:ext cx="3589020" cy="830997"/>
          </a:xfrm>
          <a:prstGeom prst="rect">
            <a:avLst/>
          </a:prstGeom>
          <a:noFill/>
        </p:spPr>
        <p:txBody>
          <a:bodyPr wrap="square" rtlCol="0">
            <a:spAutoFit/>
          </a:bodyPr>
          <a:lstStyle/>
          <a:p>
            <a:r>
              <a:rPr lang="fr-FR" sz="2400" b="1" dirty="0">
                <a:solidFill>
                  <a:srgbClr val="FFFF00"/>
                </a:solidFill>
              </a:rPr>
              <a:t>Cliquez Gauche PPS </a:t>
            </a:r>
          </a:p>
          <a:p>
            <a:r>
              <a:rPr lang="fr-FR" sz="2400" b="1" dirty="0">
                <a:solidFill>
                  <a:srgbClr val="FFFF00"/>
                </a:solidFill>
              </a:rPr>
              <a:t>En Manel  Merci</a:t>
            </a: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mc:Choice xmlns:p14="http://schemas.microsoft.com/office/powerpoint/2010/main" Requires="p14">
      <p:transition spd="slow" p14:dur="5000">
        <p:split orient="vert"/>
        <p:sndAc>
          <p:stSnd loop="1">
            <p:snd r:embed="rId2" name="Richard Clayderman - Ballade Pour Adeline (from A Night In Budapest).wav"/>
          </p:stSnd>
        </p:sndAc>
      </p:transition>
    </mc:Choice>
    <mc:Fallback>
      <p:transition spd="slow">
        <p:split orient="vert"/>
        <p:sndAc>
          <p:stSnd loop="1">
            <p:snd r:embed="rId2" name="Richard Clayderman - Ballade Pour Adeline (from A Night In Budapes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8F6204E3-F5C8-B08C-9A57-99CDFD99EBD7}"/>
              </a:ext>
            </a:extLst>
          </p:cNvPr>
          <p:cNvSpPr txBox="1"/>
          <p:nvPr/>
        </p:nvSpPr>
        <p:spPr>
          <a:xfrm>
            <a:off x="7095744" y="626053"/>
            <a:ext cx="4693920" cy="6001643"/>
          </a:xfrm>
          <a:prstGeom prst="rect">
            <a:avLst/>
          </a:prstGeom>
          <a:noFill/>
        </p:spPr>
        <p:txBody>
          <a:bodyPr wrap="square" rtlCol="0">
            <a:spAutoFit/>
          </a:bodyPr>
          <a:lstStyle/>
          <a:p>
            <a:r>
              <a:rPr lang="fr-FR" sz="2400" b="1" dirty="0">
                <a:solidFill>
                  <a:srgbClr val="FFFF00"/>
                </a:solidFill>
              </a:rPr>
              <a:t>Le point fort de Vienne reste néanmoins son unité urbaine, regroupant 25 communes réparties sur trois départements, avec une population de 96 736 habitants en 2020, ce qui la place en 9e position dans la région, juste derrière celle de Valence avec ses 132 301 habitants. La communauté d’agglomération viennoise est constituée de 30 communes, dont 18 en Isère et 12 dans le Rhône, elle regroupe une population d'un peu plus de 92 000 habitants. </a:t>
            </a:r>
          </a:p>
        </p:txBody>
      </p:sp>
      <p:pic>
        <p:nvPicPr>
          <p:cNvPr id="4" name="Image 3" descr="Une image contenant plein air, bâtiment, ville, fenêtre&#10;&#10;Le contenu généré par l’IA peut être incorrect.">
            <a:extLst>
              <a:ext uri="{FF2B5EF4-FFF2-40B4-BE49-F238E27FC236}">
                <a16:creationId xmlns:a16="http://schemas.microsoft.com/office/drawing/2014/main" id="{7F106660-06F2-B697-2F82-3AEAB0E21F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3793" y="230304"/>
            <a:ext cx="4320000" cy="3240000"/>
          </a:xfrm>
          <a:prstGeom prst="rect">
            <a:avLst/>
          </a:prstGeom>
          <a:ln w="88900" cap="sq" cmpd="thickThin">
            <a:solidFill>
              <a:srgbClr val="00B050"/>
            </a:solidFill>
            <a:prstDash val="solid"/>
            <a:miter lim="800000"/>
          </a:ln>
          <a:effectLst>
            <a:innerShdw blurRad="76200">
              <a:srgbClr val="000000"/>
            </a:innerShdw>
          </a:effectLst>
        </p:spPr>
      </p:pic>
      <p:pic>
        <p:nvPicPr>
          <p:cNvPr id="8" name="Image 7" descr="Une image contenant plein air, bâtiment, ciel, Place centrale&#10;&#10;Le contenu généré par l’IA peut être incorrect.">
            <a:extLst>
              <a:ext uri="{FF2B5EF4-FFF2-40B4-BE49-F238E27FC236}">
                <a16:creationId xmlns:a16="http://schemas.microsoft.com/office/drawing/2014/main" id="{EC14B726-C817-0715-3CFB-6907298FAC2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3793" y="3747696"/>
            <a:ext cx="4320000" cy="2880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3525381308"/>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plein air, Ruines, ciel, bâtiment&#10;&#10;Le contenu généré par l’IA peut être incorrect.">
            <a:extLst>
              <a:ext uri="{FF2B5EF4-FFF2-40B4-BE49-F238E27FC236}">
                <a16:creationId xmlns:a16="http://schemas.microsoft.com/office/drawing/2014/main" id="{7F487ADB-B3BE-AE43-B034-C80AFC5E32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238" y="279000"/>
            <a:ext cx="4723523"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605CF13-8CA5-5300-642B-9BC5BA558A8E}"/>
              </a:ext>
            </a:extLst>
          </p:cNvPr>
          <p:cNvSpPr txBox="1"/>
          <p:nvPr/>
        </p:nvSpPr>
        <p:spPr>
          <a:xfrm>
            <a:off x="377952" y="2328672"/>
            <a:ext cx="3462528" cy="3046988"/>
          </a:xfrm>
          <a:prstGeom prst="rect">
            <a:avLst/>
          </a:prstGeom>
          <a:noFill/>
        </p:spPr>
        <p:txBody>
          <a:bodyPr wrap="square" rtlCol="0">
            <a:spAutoFit/>
          </a:bodyPr>
          <a:lstStyle/>
          <a:p>
            <a:r>
              <a:rPr lang="fr-FR" sz="2400" b="1">
                <a:solidFill>
                  <a:srgbClr val="FFFF00"/>
                </a:solidFill>
              </a:rPr>
              <a:t>Jardin archéologique de Cybèle, site de l'ancien hôpital. Les fouilles lors de son déménagement laissent découvrir l'ancien temple voué à Cybèle[81].</a:t>
            </a:r>
            <a:endParaRPr lang="fr-FR" sz="2400" b="1" dirty="0">
              <a:solidFill>
                <a:srgbClr val="FFFF00"/>
              </a:solidFill>
            </a:endParaRP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Artefact, vase, poterie, objets en céramique&#10;&#10;Le contenu généré par l’IA peut être incorrect.">
            <a:extLst>
              <a:ext uri="{FF2B5EF4-FFF2-40B4-BE49-F238E27FC236}">
                <a16:creationId xmlns:a16="http://schemas.microsoft.com/office/drawing/2014/main" id="{E3BFBFD5-AB36-D324-73DE-CF2CA62F90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62001" y="279000"/>
            <a:ext cx="3867998"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9F3CB3A-087C-8F83-7F0F-7C318ACB5B14}"/>
              </a:ext>
            </a:extLst>
          </p:cNvPr>
          <p:cNvSpPr txBox="1"/>
          <p:nvPr/>
        </p:nvSpPr>
        <p:spPr>
          <a:xfrm>
            <a:off x="8159582" y="2721864"/>
            <a:ext cx="3925824" cy="3046988"/>
          </a:xfrm>
          <a:prstGeom prst="rect">
            <a:avLst/>
          </a:prstGeom>
          <a:noFill/>
        </p:spPr>
        <p:txBody>
          <a:bodyPr wrap="square" rtlCol="0">
            <a:spAutoFit/>
          </a:bodyPr>
          <a:lstStyle/>
          <a:p>
            <a:r>
              <a:rPr lang="fr-FR" sz="2400" b="1">
                <a:solidFill>
                  <a:srgbClr val="FFFF00"/>
                </a:solidFill>
              </a:rPr>
              <a:t>Le triomphe de Vienne personnifiée et couronnée, défilant devant les murailles de la ville. Vase à médaillon du IIe siècle découvert à Lyon.</a:t>
            </a:r>
          </a:p>
          <a:p>
            <a:endParaRPr lang="fr-FR" sz="2400" b="1">
              <a:solidFill>
                <a:srgbClr val="FFFF00"/>
              </a:solidFill>
            </a:endParaRPr>
          </a:p>
          <a:p>
            <a:r>
              <a:rPr lang="fr-FR" sz="2400" b="1">
                <a:solidFill>
                  <a:srgbClr val="FFFF00"/>
                </a:solidFill>
              </a:rPr>
              <a:t>Ursus — Travail personnel</a:t>
            </a:r>
            <a:endParaRPr lang="fr-FR" sz="2400" b="1" dirty="0">
              <a:solidFill>
                <a:srgbClr val="FFFF00"/>
              </a:solidFill>
            </a:endParaRPr>
          </a:p>
        </p:txBody>
      </p:sp>
    </p:spTree>
    <p:extLst>
      <p:ext uri="{BB962C8B-B14F-4D97-AF65-F5344CB8AC3E}">
        <p14:creationId xmlns:p14="http://schemas.microsoft.com/office/powerpoint/2010/main" val="726299070"/>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eau, plein air&#10;&#10;Le contenu généré par l’IA peut être incorrect.">
            <a:extLst>
              <a:ext uri="{FF2B5EF4-FFF2-40B4-BE49-F238E27FC236}">
                <a16:creationId xmlns:a16="http://schemas.microsoft.com/office/drawing/2014/main" id="{48E32A9A-B180-A33E-D154-6F1240AF10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4781" y="279000"/>
            <a:ext cx="4723528"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3FFD470-C4D2-3A2E-8B86-C9F39195EA34}"/>
              </a:ext>
            </a:extLst>
          </p:cNvPr>
          <p:cNvSpPr txBox="1"/>
          <p:nvPr/>
        </p:nvSpPr>
        <p:spPr>
          <a:xfrm>
            <a:off x="440477" y="3429000"/>
            <a:ext cx="3194304" cy="1200329"/>
          </a:xfrm>
          <a:prstGeom prst="rect">
            <a:avLst/>
          </a:prstGeom>
          <a:noFill/>
        </p:spPr>
        <p:txBody>
          <a:bodyPr wrap="square" rtlCol="0">
            <a:spAutoFit/>
          </a:bodyPr>
          <a:lstStyle/>
          <a:p>
            <a:r>
              <a:rPr lang="fr-FR" sz="2400" b="1">
                <a:solidFill>
                  <a:srgbClr val="FFFF00"/>
                </a:solidFill>
              </a:rPr>
              <a:t>Table-claudienne musée gallo-romain de Lyon.</a:t>
            </a:r>
            <a:endParaRPr lang="fr-FR" sz="2400" b="1" dirty="0">
              <a:solidFill>
                <a:srgbClr val="FFFF00"/>
              </a:solidFill>
            </a:endParaRPr>
          </a:p>
        </p:txBody>
      </p:sp>
    </p:spTree>
    <p:extLst>
      <p:ext uri="{BB962C8B-B14F-4D97-AF65-F5344CB8AC3E}">
        <p14:creationId xmlns:p14="http://schemas.microsoft.com/office/powerpoint/2010/main" val="900448284"/>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art, Motif, tissu, motif&#10;&#10;Le contenu généré par l’IA peut être incorrect.">
            <a:extLst>
              <a:ext uri="{FF2B5EF4-FFF2-40B4-BE49-F238E27FC236}">
                <a16:creationId xmlns:a16="http://schemas.microsoft.com/office/drawing/2014/main" id="{9BB25BC8-B5DC-9526-6DDB-1BA153CF8A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952" y="279000"/>
            <a:ext cx="7168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13E65A0-1F23-2D36-FE9E-F06F0541D9EC}"/>
              </a:ext>
            </a:extLst>
          </p:cNvPr>
          <p:cNvSpPr txBox="1"/>
          <p:nvPr/>
        </p:nvSpPr>
        <p:spPr>
          <a:xfrm>
            <a:off x="7766304" y="3316224"/>
            <a:ext cx="3950208" cy="830997"/>
          </a:xfrm>
          <a:prstGeom prst="rect">
            <a:avLst/>
          </a:prstGeom>
          <a:noFill/>
        </p:spPr>
        <p:txBody>
          <a:bodyPr wrap="square" rtlCol="0">
            <a:spAutoFit/>
          </a:bodyPr>
          <a:lstStyle/>
          <a:p>
            <a:r>
              <a:rPr lang="fr-FR" sz="2400" b="1">
                <a:solidFill>
                  <a:srgbClr val="FFFF00"/>
                </a:solidFill>
              </a:rPr>
              <a:t>Mosaïque : Le châtiment de Lycurgue.</a:t>
            </a:r>
            <a:endParaRPr lang="fr-FR" sz="2400" b="1" dirty="0">
              <a:solidFill>
                <a:srgbClr val="FFFF00"/>
              </a:solidFill>
            </a:endParaRPr>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statue, Artefact, Buste, Visage humain&#10;&#10;Le contenu généré par l’IA peut être incorrect.">
            <a:extLst>
              <a:ext uri="{FF2B5EF4-FFF2-40B4-BE49-F238E27FC236}">
                <a16:creationId xmlns:a16="http://schemas.microsoft.com/office/drawing/2014/main" id="{052A6223-BCA1-537A-275F-B4414ACC0A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0752" y="279000"/>
            <a:ext cx="4189526"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4A98886-8A4E-8DB8-4469-26EAB0361832}"/>
              </a:ext>
            </a:extLst>
          </p:cNvPr>
          <p:cNvSpPr txBox="1"/>
          <p:nvPr/>
        </p:nvSpPr>
        <p:spPr>
          <a:xfrm>
            <a:off x="414528" y="3584448"/>
            <a:ext cx="2974848" cy="830997"/>
          </a:xfrm>
          <a:prstGeom prst="rect">
            <a:avLst/>
          </a:prstGeom>
          <a:noFill/>
        </p:spPr>
        <p:txBody>
          <a:bodyPr wrap="square" rtlCol="0">
            <a:spAutoFit/>
          </a:bodyPr>
          <a:lstStyle/>
          <a:p>
            <a:r>
              <a:rPr lang="fr-FR" sz="2400" b="1">
                <a:solidFill>
                  <a:srgbClr val="FFFF00"/>
                </a:solidFill>
              </a:rPr>
              <a:t>Faune de Vienne exposé au Louvre.</a:t>
            </a:r>
            <a:endParaRPr lang="fr-FR" sz="2400" b="1" dirty="0">
              <a:solidFill>
                <a:srgbClr val="FFFF00"/>
              </a:solidFill>
            </a:endParaRPr>
          </a:p>
        </p:txBody>
      </p:sp>
    </p:spTree>
    <p:extLst>
      <p:ext uri="{BB962C8B-B14F-4D97-AF65-F5344CB8AC3E}">
        <p14:creationId xmlns:p14="http://schemas.microsoft.com/office/powerpoint/2010/main" val="191106150"/>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descr="Une image contenant Artefact, Sculpture, art, sculpture&#10;&#10;Le contenu généré par l’IA peut être incorrect.">
            <a:extLst>
              <a:ext uri="{FF2B5EF4-FFF2-40B4-BE49-F238E27FC236}">
                <a16:creationId xmlns:a16="http://schemas.microsoft.com/office/drawing/2014/main" id="{995E7769-4CF2-0EDB-75D3-43C3F3042F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6736" y="279000"/>
            <a:ext cx="4723526"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25CFA4A-0936-EAF2-8B0B-79312454525A}"/>
              </a:ext>
            </a:extLst>
          </p:cNvPr>
          <p:cNvSpPr txBox="1"/>
          <p:nvPr/>
        </p:nvSpPr>
        <p:spPr>
          <a:xfrm>
            <a:off x="211328" y="3779520"/>
            <a:ext cx="3645408" cy="830997"/>
          </a:xfrm>
          <a:prstGeom prst="rect">
            <a:avLst/>
          </a:prstGeom>
          <a:noFill/>
        </p:spPr>
        <p:txBody>
          <a:bodyPr wrap="square" rtlCol="0">
            <a:spAutoFit/>
          </a:bodyPr>
          <a:lstStyle/>
          <a:p>
            <a:r>
              <a:rPr lang="fr-FR" sz="2400" b="1" dirty="0">
                <a:solidFill>
                  <a:srgbClr val="FFFF00"/>
                </a:solidFill>
              </a:rPr>
              <a:t>Vénus de Vienne musée du Louvre.</a:t>
            </a: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statue, sol, bâtiment, plein air&#10;&#10;Le contenu généré par l’IA peut être incorrect.">
            <a:extLst>
              <a:ext uri="{FF2B5EF4-FFF2-40B4-BE49-F238E27FC236}">
                <a16:creationId xmlns:a16="http://schemas.microsoft.com/office/drawing/2014/main" id="{4B133898-7F4A-9F8E-B7E9-882D10ABAC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241" y="279000"/>
            <a:ext cx="4723517"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01B2811-0C61-9DAD-16FE-C3C267D30CA7}"/>
              </a:ext>
            </a:extLst>
          </p:cNvPr>
          <p:cNvSpPr txBox="1"/>
          <p:nvPr/>
        </p:nvSpPr>
        <p:spPr>
          <a:xfrm>
            <a:off x="158496" y="3584448"/>
            <a:ext cx="3450336" cy="1569660"/>
          </a:xfrm>
          <a:prstGeom prst="rect">
            <a:avLst/>
          </a:prstGeom>
          <a:noFill/>
        </p:spPr>
        <p:txBody>
          <a:bodyPr wrap="square" rtlCol="0">
            <a:spAutoFit/>
          </a:bodyPr>
          <a:lstStyle/>
          <a:p>
            <a:r>
              <a:rPr lang="fr-FR" sz="2400" b="1" dirty="0">
                <a:solidFill>
                  <a:srgbClr val="FFFF00"/>
                </a:solidFill>
              </a:rPr>
              <a:t>Moulage de la Vénus à Vienne, dans le musée lapidaire de Saint-Pierre</a:t>
            </a: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76972445-BA4E-455A-1021-C6A195650D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6272" y="279000"/>
            <a:ext cx="6300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F501539-07A2-FEBA-FD69-FB3D9360A9BA}"/>
              </a:ext>
            </a:extLst>
          </p:cNvPr>
          <p:cNvSpPr txBox="1"/>
          <p:nvPr/>
        </p:nvSpPr>
        <p:spPr>
          <a:xfrm>
            <a:off x="9265920" y="3648457"/>
            <a:ext cx="2743200" cy="830997"/>
          </a:xfrm>
          <a:prstGeom prst="rect">
            <a:avLst/>
          </a:prstGeom>
          <a:noFill/>
        </p:spPr>
        <p:txBody>
          <a:bodyPr wrap="square" rtlCol="0">
            <a:spAutoFit/>
          </a:bodyPr>
          <a:lstStyle/>
          <a:p>
            <a:r>
              <a:rPr lang="fr-FR" sz="2400" b="1">
                <a:solidFill>
                  <a:srgbClr val="FFFF00"/>
                </a:solidFill>
              </a:rPr>
              <a:t>Cathédrale Saint-Maurice</a:t>
            </a:r>
            <a:endParaRPr lang="fr-FR" sz="2400" b="1" dirty="0">
              <a:solidFill>
                <a:srgbClr val="FFFF00"/>
              </a:solidFill>
            </a:endParaRPr>
          </a:p>
        </p:txBody>
      </p:sp>
    </p:spTree>
    <p:extLst>
      <p:ext uri="{BB962C8B-B14F-4D97-AF65-F5344CB8AC3E}">
        <p14:creationId xmlns:p14="http://schemas.microsoft.com/office/powerpoint/2010/main" val="1724928830"/>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bâtiment, fleur, plante, arche&#10;&#10;Le contenu généré par l’IA peut être incorrect.">
            <a:extLst>
              <a:ext uri="{FF2B5EF4-FFF2-40B4-BE49-F238E27FC236}">
                <a16:creationId xmlns:a16="http://schemas.microsoft.com/office/drawing/2014/main" id="{B8F06C8A-0EF1-D5A3-3F46-D8C2C3D2F3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8528" y="279000"/>
            <a:ext cx="4094226"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0D202F-3085-0985-0256-B898A9257F20}"/>
              </a:ext>
            </a:extLst>
          </p:cNvPr>
          <p:cNvSpPr txBox="1"/>
          <p:nvPr/>
        </p:nvSpPr>
        <p:spPr>
          <a:xfrm>
            <a:off x="207264" y="3429000"/>
            <a:ext cx="3523488" cy="830997"/>
          </a:xfrm>
          <a:prstGeom prst="rect">
            <a:avLst/>
          </a:prstGeom>
          <a:noFill/>
        </p:spPr>
        <p:txBody>
          <a:bodyPr wrap="square" rtlCol="0">
            <a:spAutoFit/>
          </a:bodyPr>
          <a:lstStyle/>
          <a:p>
            <a:r>
              <a:rPr lang="fr-FR" sz="2400" b="1">
                <a:solidFill>
                  <a:srgbClr val="FFFF00"/>
                </a:solidFill>
              </a:rPr>
              <a:t>Cloître de Saint-André-le-Bas</a:t>
            </a:r>
            <a:endParaRPr lang="fr-FR" sz="2400" b="1" dirty="0">
              <a:solidFill>
                <a:srgbClr val="FFFF00"/>
              </a:solidFill>
            </a:endParaRPr>
          </a:p>
        </p:txBody>
      </p:sp>
    </p:spTree>
    <p:extLst>
      <p:ext uri="{BB962C8B-B14F-4D97-AF65-F5344CB8AC3E}">
        <p14:creationId xmlns:p14="http://schemas.microsoft.com/office/powerpoint/2010/main" val="1225992174"/>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7" name="Image 6" descr="Une image contenant arme, épée, Arme blanche, dague&#10;&#10;Le contenu généré par l’IA peut être incorrect.">
            <a:extLst>
              <a:ext uri="{FF2B5EF4-FFF2-40B4-BE49-F238E27FC236}">
                <a16:creationId xmlns:a16="http://schemas.microsoft.com/office/drawing/2014/main" id="{3DCD0AF0-E956-60A5-79DE-10BEF4D8EF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0190" y="279000"/>
            <a:ext cx="4197014" cy="6300000"/>
          </a:xfrm>
          <a:prstGeom prst="rect">
            <a:avLst/>
          </a:prstGeom>
          <a:ln w="88900" cap="sq" cmpd="thickThin">
            <a:solidFill>
              <a:srgbClr val="00B05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251430BE-F111-BA39-5C1A-4E1E0F480F30}"/>
              </a:ext>
            </a:extLst>
          </p:cNvPr>
          <p:cNvSpPr txBox="1"/>
          <p:nvPr/>
        </p:nvSpPr>
        <p:spPr>
          <a:xfrm>
            <a:off x="8290560" y="3291840"/>
            <a:ext cx="3438144" cy="1938992"/>
          </a:xfrm>
          <a:prstGeom prst="rect">
            <a:avLst/>
          </a:prstGeom>
          <a:noFill/>
        </p:spPr>
        <p:txBody>
          <a:bodyPr wrap="square" rtlCol="0">
            <a:spAutoFit/>
          </a:bodyPr>
          <a:lstStyle/>
          <a:p>
            <a:r>
              <a:rPr lang="fr-FR" sz="2400" b="1">
                <a:solidFill>
                  <a:srgbClr val="FFFF00"/>
                </a:solidFill>
              </a:rPr>
              <a:t>Épée de François 1er (un bâton coupé par trois traverses qu'unissent deux cercles).Vienne ?</a:t>
            </a:r>
            <a:endParaRPr lang="fr-FR" sz="2400" b="1" dirty="0">
              <a:solidFill>
                <a:srgbClr val="FFFF00"/>
              </a:solidFill>
            </a:endParaRPr>
          </a:p>
        </p:txBody>
      </p:sp>
    </p:spTree>
    <p:extLst>
      <p:ext uri="{BB962C8B-B14F-4D97-AF65-F5344CB8AC3E}">
        <p14:creationId xmlns:p14="http://schemas.microsoft.com/office/powerpoint/2010/main" val="3447790027"/>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3" name="Image 2" descr="Une image contenant art, Visage humain, Artefact, Sculpture sur pierre&#10;&#10;Le contenu généré par l’IA peut être incorrect.">
            <a:extLst>
              <a:ext uri="{FF2B5EF4-FFF2-40B4-BE49-F238E27FC236}">
                <a16:creationId xmlns:a16="http://schemas.microsoft.com/office/drawing/2014/main" id="{E18B2087-C379-591F-BB5D-C3AAC3976F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9784" y="279000"/>
            <a:ext cx="5908558"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C53B02B-7D0E-D00D-02AC-77FB49727543}"/>
              </a:ext>
            </a:extLst>
          </p:cNvPr>
          <p:cNvSpPr txBox="1"/>
          <p:nvPr/>
        </p:nvSpPr>
        <p:spPr>
          <a:xfrm>
            <a:off x="292608" y="2987040"/>
            <a:ext cx="2843480" cy="1938992"/>
          </a:xfrm>
          <a:prstGeom prst="rect">
            <a:avLst/>
          </a:prstGeom>
          <a:noFill/>
        </p:spPr>
        <p:txBody>
          <a:bodyPr wrap="square" rtlCol="0">
            <a:spAutoFit/>
          </a:bodyPr>
          <a:lstStyle/>
          <a:p>
            <a:r>
              <a:rPr lang="fr-FR" sz="2400" b="1">
                <a:solidFill>
                  <a:srgbClr val="FFFF00"/>
                </a:solidFill>
              </a:rPr>
              <a:t>Buste de femme (1532) trouvé à Vienne, exposé au musée des beaux-arts de Lyon.</a:t>
            </a:r>
            <a:endParaRPr lang="fr-FR" sz="2400" b="1" dirty="0">
              <a:solidFill>
                <a:srgbClr val="FFFF00"/>
              </a:solidFill>
            </a:endParaRPr>
          </a:p>
        </p:txBody>
      </p:sp>
    </p:spTree>
    <p:extLst>
      <p:ext uri="{BB962C8B-B14F-4D97-AF65-F5344CB8AC3E}">
        <p14:creationId xmlns:p14="http://schemas.microsoft.com/office/powerpoint/2010/main" val="1988765371"/>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3" name="Image 2" descr="Une image contenant bâtiment, arche, Architecture médiévale, Architecture gothique&#10;&#10;Le contenu généré par l’IA peut être incorrect.">
            <a:extLst>
              <a:ext uri="{FF2B5EF4-FFF2-40B4-BE49-F238E27FC236}">
                <a16:creationId xmlns:a16="http://schemas.microsoft.com/office/drawing/2014/main" id="{97A198D7-A70B-5CBF-A1C2-EDB2AF39DF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12" y="279000"/>
            <a:ext cx="8400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7CB7B09-1A0C-ACA8-6117-1907AE28B558}"/>
              </a:ext>
            </a:extLst>
          </p:cNvPr>
          <p:cNvSpPr txBox="1"/>
          <p:nvPr/>
        </p:nvSpPr>
        <p:spPr>
          <a:xfrm>
            <a:off x="9144000" y="3429000"/>
            <a:ext cx="2877312" cy="1200329"/>
          </a:xfrm>
          <a:prstGeom prst="rect">
            <a:avLst/>
          </a:prstGeom>
          <a:noFill/>
        </p:spPr>
        <p:txBody>
          <a:bodyPr wrap="square" rtlCol="0">
            <a:spAutoFit/>
          </a:bodyPr>
          <a:lstStyle/>
          <a:p>
            <a:r>
              <a:rPr lang="fr-FR" sz="2400" b="1">
                <a:solidFill>
                  <a:srgbClr val="FFFF00"/>
                </a:solidFill>
              </a:rPr>
              <a:t>Entrée de la cathédrale St Maurice.</a:t>
            </a:r>
            <a:endParaRPr lang="fr-FR" sz="2400" b="1" dirty="0">
              <a:solidFill>
                <a:srgbClr val="FFFF00"/>
              </a:solidFill>
            </a:endParaRPr>
          </a:p>
        </p:txBody>
      </p:sp>
    </p:spTree>
    <p:extLst>
      <p:ext uri="{BB962C8B-B14F-4D97-AF65-F5344CB8AC3E}">
        <p14:creationId xmlns:p14="http://schemas.microsoft.com/office/powerpoint/2010/main" val="1764979478"/>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plein air, arbre, statue, ciel&#10;&#10;Le contenu généré par l’IA peut être incorrect.">
            <a:extLst>
              <a:ext uri="{FF2B5EF4-FFF2-40B4-BE49-F238E27FC236}">
                <a16:creationId xmlns:a16="http://schemas.microsoft.com/office/drawing/2014/main" id="{EE92A6A7-600B-FE80-A251-A3067E5AFA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7872" y="414528"/>
            <a:ext cx="8400000" cy="6300000"/>
          </a:xfrm>
          <a:prstGeom prst="rect">
            <a:avLst/>
          </a:prstGeom>
          <a:ln w="88900" cap="sq" cmpd="thickThin">
            <a:solidFill>
              <a:srgbClr val="92D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D40C035-7B25-8DFF-CE59-8E55B13CE7C4}"/>
              </a:ext>
            </a:extLst>
          </p:cNvPr>
          <p:cNvSpPr txBox="1"/>
          <p:nvPr/>
        </p:nvSpPr>
        <p:spPr>
          <a:xfrm>
            <a:off x="487680" y="3621024"/>
            <a:ext cx="3230880" cy="1200329"/>
          </a:xfrm>
          <a:prstGeom prst="rect">
            <a:avLst/>
          </a:prstGeom>
          <a:noFill/>
        </p:spPr>
        <p:txBody>
          <a:bodyPr wrap="square" rtlCol="0">
            <a:spAutoFit/>
          </a:bodyPr>
          <a:lstStyle/>
          <a:p>
            <a:r>
              <a:rPr lang="fr-FR" sz="2400" b="1">
                <a:solidFill>
                  <a:srgbClr val="FFFF00"/>
                </a:solidFill>
              </a:rPr>
              <a:t>Monument à Michel Servet. 1908-1911. Jardin de ville.</a:t>
            </a:r>
            <a:endParaRPr lang="fr-FR" sz="2400" b="1" dirty="0">
              <a:solidFill>
                <a:srgbClr val="FFFF00"/>
              </a:solidFill>
            </a:endParaRPr>
          </a:p>
        </p:txBody>
      </p:sp>
    </p:spTree>
    <p:extLst>
      <p:ext uri="{BB962C8B-B14F-4D97-AF65-F5344CB8AC3E}">
        <p14:creationId xmlns:p14="http://schemas.microsoft.com/office/powerpoint/2010/main" val="3332831767"/>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3" name="Image 2" descr="Une image contenant intérieur, mur, art, statue&#10;&#10;Le contenu généré par l’IA peut être incorrect.">
            <a:extLst>
              <a:ext uri="{FF2B5EF4-FFF2-40B4-BE49-F238E27FC236}">
                <a16:creationId xmlns:a16="http://schemas.microsoft.com/office/drawing/2014/main" id="{2B04CD50-1BA4-B2A2-7EE9-23ED27CEF5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6973" y="279000"/>
            <a:ext cx="4723525"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76D66C7-26E8-A766-A94B-1B0FC115D648}"/>
              </a:ext>
            </a:extLst>
          </p:cNvPr>
          <p:cNvSpPr txBox="1"/>
          <p:nvPr/>
        </p:nvSpPr>
        <p:spPr>
          <a:xfrm>
            <a:off x="8790432" y="3429000"/>
            <a:ext cx="3108960" cy="1569660"/>
          </a:xfrm>
          <a:prstGeom prst="rect">
            <a:avLst/>
          </a:prstGeom>
          <a:noFill/>
        </p:spPr>
        <p:txBody>
          <a:bodyPr wrap="square" rtlCol="0">
            <a:spAutoFit/>
          </a:bodyPr>
          <a:lstStyle/>
          <a:p>
            <a:r>
              <a:rPr lang="fr-FR" sz="2400" b="1">
                <a:solidFill>
                  <a:srgbClr val="FFFF00"/>
                </a:solidFill>
              </a:rPr>
              <a:t>Siège des archevêques de Vienne exposé au Musée du Louvre.</a:t>
            </a:r>
            <a:endParaRPr lang="fr-FR" sz="2400" b="1" dirty="0">
              <a:solidFill>
                <a:srgbClr val="FFFF00"/>
              </a:solidFill>
            </a:endParaRPr>
          </a:p>
        </p:txBody>
      </p:sp>
    </p:spTree>
    <p:extLst>
      <p:ext uri="{BB962C8B-B14F-4D97-AF65-F5344CB8AC3E}">
        <p14:creationId xmlns:p14="http://schemas.microsoft.com/office/powerpoint/2010/main" val="1345214926"/>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3" name="Image 2" descr="Une image contenant fenêtre, nuit, bâtiment, art&#10;&#10;Le contenu généré par l’IA peut être incorrect.">
            <a:extLst>
              <a:ext uri="{FF2B5EF4-FFF2-40B4-BE49-F238E27FC236}">
                <a16:creationId xmlns:a16="http://schemas.microsoft.com/office/drawing/2014/main" id="{0E5DC919-04DE-0E77-8322-023C71ABD3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0379" y="279000"/>
            <a:ext cx="9453705"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3F1B96E-64A3-5BEB-54F8-AB25842ECFDF}"/>
              </a:ext>
            </a:extLst>
          </p:cNvPr>
          <p:cNvSpPr txBox="1"/>
          <p:nvPr/>
        </p:nvSpPr>
        <p:spPr>
          <a:xfrm>
            <a:off x="292123" y="2941320"/>
            <a:ext cx="2048256" cy="2677656"/>
          </a:xfrm>
          <a:prstGeom prst="rect">
            <a:avLst/>
          </a:prstGeom>
          <a:noFill/>
        </p:spPr>
        <p:txBody>
          <a:bodyPr wrap="square" rtlCol="0">
            <a:spAutoFit/>
          </a:bodyPr>
          <a:lstStyle/>
          <a:p>
            <a:r>
              <a:rPr lang="fr-FR" sz="2400" b="1">
                <a:solidFill>
                  <a:srgbClr val="FFFF00"/>
                </a:solidFill>
              </a:rPr>
              <a:t>Loge maçonnique de la Concorde. Ordre établi en 1781 à Vienne</a:t>
            </a:r>
            <a:endParaRPr lang="fr-FR" sz="2400" b="1" dirty="0">
              <a:solidFill>
                <a:srgbClr val="FFFF00"/>
              </a:solidFill>
            </a:endParaRPr>
          </a:p>
        </p:txBody>
      </p:sp>
    </p:spTree>
    <p:extLst>
      <p:ext uri="{BB962C8B-B14F-4D97-AF65-F5344CB8AC3E}">
        <p14:creationId xmlns:p14="http://schemas.microsoft.com/office/powerpoint/2010/main" val="2952005052"/>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plein air, maison, fenêtre, bâtiment&#10;&#10;Le contenu généré par l’IA peut être incorrect.">
            <a:extLst>
              <a:ext uri="{FF2B5EF4-FFF2-40B4-BE49-F238E27FC236}">
                <a16:creationId xmlns:a16="http://schemas.microsoft.com/office/drawing/2014/main" id="{6EF050AA-7895-FAF7-AAAA-246BD113A8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9081" y="279000"/>
            <a:ext cx="9153224"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543AD18-6095-6DE9-DBB8-663CE7A52C97}"/>
              </a:ext>
            </a:extLst>
          </p:cNvPr>
          <p:cNvSpPr txBox="1"/>
          <p:nvPr/>
        </p:nvSpPr>
        <p:spPr>
          <a:xfrm>
            <a:off x="9803953" y="2392680"/>
            <a:ext cx="2509967" cy="3785652"/>
          </a:xfrm>
          <a:prstGeom prst="rect">
            <a:avLst/>
          </a:prstGeom>
          <a:noFill/>
        </p:spPr>
        <p:txBody>
          <a:bodyPr wrap="square" rtlCol="0">
            <a:spAutoFit/>
          </a:bodyPr>
          <a:lstStyle/>
          <a:p>
            <a:r>
              <a:rPr lang="fr-FR" sz="2400" b="1">
                <a:solidFill>
                  <a:srgbClr val="FFFF00"/>
                </a:solidFill>
              </a:rPr>
              <a:t>Église Saint-Martin avec son nouveau parking. A gauche, la manufacture Donnat-Creuzel (acheté en 1896 par les frères Vaganay)</a:t>
            </a:r>
            <a:endParaRPr lang="fr-FR" sz="2400" b="1" dirty="0">
              <a:solidFill>
                <a:srgbClr val="FFFF00"/>
              </a:solidFill>
            </a:endParaRPr>
          </a:p>
        </p:txBody>
      </p:sp>
    </p:spTree>
    <p:extLst>
      <p:ext uri="{BB962C8B-B14F-4D97-AF65-F5344CB8AC3E}">
        <p14:creationId xmlns:p14="http://schemas.microsoft.com/office/powerpoint/2010/main" val="3944684915"/>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3" name="Image 2" descr="Une image contenant plein air, nuage, ciel, bâtiment&#10;&#10;Le contenu généré par l’IA peut être incorrect.">
            <a:extLst>
              <a:ext uri="{FF2B5EF4-FFF2-40B4-BE49-F238E27FC236}">
                <a16:creationId xmlns:a16="http://schemas.microsoft.com/office/drawing/2014/main" id="{CCF9496F-4CAA-A6E3-807E-E9FFC1EEB7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4032" y="279000"/>
            <a:ext cx="8400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74A9D08-BD64-AE6B-111A-90630029149D}"/>
              </a:ext>
            </a:extLst>
          </p:cNvPr>
          <p:cNvSpPr txBox="1"/>
          <p:nvPr/>
        </p:nvSpPr>
        <p:spPr>
          <a:xfrm>
            <a:off x="341376" y="3429000"/>
            <a:ext cx="2962656" cy="2308324"/>
          </a:xfrm>
          <a:prstGeom prst="rect">
            <a:avLst/>
          </a:prstGeom>
          <a:noFill/>
        </p:spPr>
        <p:txBody>
          <a:bodyPr wrap="square" rtlCol="0">
            <a:spAutoFit/>
          </a:bodyPr>
          <a:lstStyle/>
          <a:p>
            <a:r>
              <a:rPr lang="fr-FR" sz="2400" b="1">
                <a:solidFill>
                  <a:srgbClr val="FFFF00"/>
                </a:solidFill>
              </a:rPr>
              <a:t>Avant la déconstruction de l'immeuble rose. A droite l'ancien étendage Buisson[15</a:t>
            </a:r>
            <a:endParaRPr lang="fr-FR" sz="2400" b="1" dirty="0">
              <a:solidFill>
                <a:srgbClr val="FFFF00"/>
              </a:solidFill>
            </a:endParaRPr>
          </a:p>
        </p:txBody>
      </p:sp>
    </p:spTree>
    <p:extLst>
      <p:ext uri="{BB962C8B-B14F-4D97-AF65-F5344CB8AC3E}">
        <p14:creationId xmlns:p14="http://schemas.microsoft.com/office/powerpoint/2010/main" val="1479113160"/>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plein air, arbre, ciel, bâtiment&#10;&#10;Le contenu généré par l’IA peut être incorrect.">
            <a:extLst>
              <a:ext uri="{FF2B5EF4-FFF2-40B4-BE49-F238E27FC236}">
                <a16:creationId xmlns:a16="http://schemas.microsoft.com/office/drawing/2014/main" id="{779D4E7C-0790-8E62-227A-52706C3E94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840" y="279000"/>
            <a:ext cx="6833898"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B20B491-9E8D-DFC9-7C83-D708BC7F49D1}"/>
              </a:ext>
            </a:extLst>
          </p:cNvPr>
          <p:cNvSpPr txBox="1"/>
          <p:nvPr/>
        </p:nvSpPr>
        <p:spPr>
          <a:xfrm>
            <a:off x="7522464" y="3523488"/>
            <a:ext cx="4450080" cy="1569660"/>
          </a:xfrm>
          <a:prstGeom prst="rect">
            <a:avLst/>
          </a:prstGeom>
          <a:noFill/>
        </p:spPr>
        <p:txBody>
          <a:bodyPr wrap="square" rtlCol="0">
            <a:spAutoFit/>
          </a:bodyPr>
          <a:lstStyle/>
          <a:p>
            <a:r>
              <a:rPr lang="fr-FR" sz="2400" b="1">
                <a:solidFill>
                  <a:srgbClr val="FFFF00"/>
                </a:solidFill>
              </a:rPr>
              <a:t>A droite, le manège de l'ancienne caserne de cavalerie dans le quartier Saint-Germain</a:t>
            </a:r>
            <a:endParaRPr lang="fr-FR" sz="2400" b="1" dirty="0">
              <a:solidFill>
                <a:srgbClr val="FFFF00"/>
              </a:solidFill>
            </a:endParaRPr>
          </a:p>
        </p:txBody>
      </p:sp>
    </p:spTree>
    <p:extLst>
      <p:ext uri="{BB962C8B-B14F-4D97-AF65-F5344CB8AC3E}">
        <p14:creationId xmlns:p14="http://schemas.microsoft.com/office/powerpoint/2010/main" val="3677634019"/>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3" name="Image 2" descr="Une image contenant statue, sculpture, monument, ciel&#10;&#10;Le contenu généré par l’IA peut être incorrect.">
            <a:extLst>
              <a:ext uri="{FF2B5EF4-FFF2-40B4-BE49-F238E27FC236}">
                <a16:creationId xmlns:a16="http://schemas.microsoft.com/office/drawing/2014/main" id="{4F9CA0B6-FF54-0F23-A366-85F5D88ED0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6000" y="279000"/>
            <a:ext cx="4200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6EC2CC3-429E-CEEF-E72B-BA247B3045D0}"/>
              </a:ext>
            </a:extLst>
          </p:cNvPr>
          <p:cNvSpPr txBox="1"/>
          <p:nvPr/>
        </p:nvSpPr>
        <p:spPr>
          <a:xfrm>
            <a:off x="777312" y="3429000"/>
            <a:ext cx="3218688" cy="1569660"/>
          </a:xfrm>
          <a:prstGeom prst="rect">
            <a:avLst/>
          </a:prstGeom>
          <a:noFill/>
        </p:spPr>
        <p:txBody>
          <a:bodyPr wrap="square" rtlCol="0">
            <a:spAutoFit/>
          </a:bodyPr>
          <a:lstStyle/>
          <a:p>
            <a:r>
              <a:rPr lang="fr-FR" sz="2400" b="1">
                <a:solidFill>
                  <a:srgbClr val="FFFF00"/>
                </a:solidFill>
              </a:rPr>
              <a:t>Léonard Périer, La Vierge à l’Enfant pierre de Volvic, la colline de Pipet</a:t>
            </a:r>
            <a:endParaRPr lang="fr-FR" sz="2400" b="1" dirty="0">
              <a:solidFill>
                <a:srgbClr val="FFFF00"/>
              </a:solidFill>
            </a:endParaRPr>
          </a:p>
        </p:txBody>
      </p:sp>
    </p:spTree>
    <p:extLst>
      <p:ext uri="{BB962C8B-B14F-4D97-AF65-F5344CB8AC3E}">
        <p14:creationId xmlns:p14="http://schemas.microsoft.com/office/powerpoint/2010/main" val="1444693664"/>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112249C6-EC40-6263-B9C0-E6CC95E88C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4528" y="279000"/>
            <a:ext cx="8400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3C644F5-D353-EB6B-65D0-B305552776BF}"/>
              </a:ext>
            </a:extLst>
          </p:cNvPr>
          <p:cNvSpPr txBox="1"/>
          <p:nvPr/>
        </p:nvSpPr>
        <p:spPr>
          <a:xfrm>
            <a:off x="9083040" y="3304032"/>
            <a:ext cx="2877312" cy="830997"/>
          </a:xfrm>
          <a:prstGeom prst="rect">
            <a:avLst/>
          </a:prstGeom>
          <a:noFill/>
        </p:spPr>
        <p:txBody>
          <a:bodyPr wrap="square" rtlCol="0">
            <a:spAutoFit/>
          </a:bodyPr>
          <a:lstStyle/>
          <a:p>
            <a:r>
              <a:rPr lang="fr-FR" sz="2400" b="1">
                <a:solidFill>
                  <a:srgbClr val="FFFF00"/>
                </a:solidFill>
              </a:rPr>
              <a:t>Château de La Batie (XIIIe siècle).</a:t>
            </a:r>
            <a:endParaRPr lang="fr-FR" sz="2400" b="1" dirty="0">
              <a:solidFill>
                <a:srgbClr val="FFFF00"/>
              </a:solidFill>
            </a:endParaRPr>
          </a:p>
        </p:txBody>
      </p:sp>
    </p:spTree>
    <p:extLst>
      <p:ext uri="{BB962C8B-B14F-4D97-AF65-F5344CB8AC3E}">
        <p14:creationId xmlns:p14="http://schemas.microsoft.com/office/powerpoint/2010/main" val="1258559754"/>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5" name="Image 4" descr="Une image contenant plein air, bâtiment, ciel, nuage&#10;&#10;Le contenu généré par l’IA peut être incorrect.">
            <a:extLst>
              <a:ext uri="{FF2B5EF4-FFF2-40B4-BE49-F238E27FC236}">
                <a16:creationId xmlns:a16="http://schemas.microsoft.com/office/drawing/2014/main" id="{0DAEB656-A3FB-B3DD-AAFA-4FB908D7B4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76728" y="279000"/>
            <a:ext cx="6300000" cy="6300000"/>
          </a:xfrm>
          <a:prstGeom prst="rect">
            <a:avLst/>
          </a:prstGeom>
          <a:ln w="889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ACC0B95-8961-EC1E-B35C-F2ABBD1A60DC}"/>
              </a:ext>
            </a:extLst>
          </p:cNvPr>
          <p:cNvSpPr txBox="1"/>
          <p:nvPr/>
        </p:nvSpPr>
        <p:spPr>
          <a:xfrm>
            <a:off x="390144" y="3514344"/>
            <a:ext cx="2609088" cy="830997"/>
          </a:xfrm>
          <a:prstGeom prst="rect">
            <a:avLst/>
          </a:prstGeom>
          <a:noFill/>
        </p:spPr>
        <p:txBody>
          <a:bodyPr wrap="square" rtlCol="0">
            <a:spAutoFit/>
          </a:bodyPr>
          <a:lstStyle/>
          <a:p>
            <a:r>
              <a:rPr lang="fr-FR" sz="2400" b="1">
                <a:solidFill>
                  <a:srgbClr val="FFFF00"/>
                </a:solidFill>
              </a:rPr>
              <a:t>Cathédrale Saint-Maurice.</a:t>
            </a:r>
            <a:endParaRPr lang="fr-FR" sz="2400" b="1" dirty="0">
              <a:solidFill>
                <a:srgbClr val="FFFF00"/>
              </a:solidFill>
            </a:endParaRPr>
          </a:p>
        </p:txBody>
      </p:sp>
    </p:spTree>
    <p:extLst>
      <p:ext uri="{BB962C8B-B14F-4D97-AF65-F5344CB8AC3E}">
        <p14:creationId xmlns:p14="http://schemas.microsoft.com/office/powerpoint/2010/main" val="639351469"/>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3" name="Image 2" descr="Une image contenant plein air, bâtiment, ciel, plante&#10;&#10;Le contenu généré par l’IA peut être incorrect.">
            <a:extLst>
              <a:ext uri="{FF2B5EF4-FFF2-40B4-BE49-F238E27FC236}">
                <a16:creationId xmlns:a16="http://schemas.microsoft.com/office/drawing/2014/main" id="{53125AC9-490C-C303-F5C3-6C4ED5619E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568" y="279000"/>
            <a:ext cx="8400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A3951A0-8F8F-25C1-7B88-26C61160DF1F}"/>
              </a:ext>
            </a:extLst>
          </p:cNvPr>
          <p:cNvSpPr txBox="1"/>
          <p:nvPr/>
        </p:nvSpPr>
        <p:spPr>
          <a:xfrm>
            <a:off x="8961120" y="3340608"/>
            <a:ext cx="3230880" cy="1200329"/>
          </a:xfrm>
          <a:prstGeom prst="rect">
            <a:avLst/>
          </a:prstGeom>
          <a:noFill/>
        </p:spPr>
        <p:txBody>
          <a:bodyPr wrap="square" rtlCol="0">
            <a:spAutoFit/>
          </a:bodyPr>
          <a:lstStyle/>
          <a:p>
            <a:r>
              <a:rPr lang="fr-FR" sz="2400" b="1">
                <a:solidFill>
                  <a:srgbClr val="FFFF00"/>
                </a:solidFill>
              </a:rPr>
              <a:t>Chapelle de Notre-Dame de la Salette (Mont Pipet).</a:t>
            </a:r>
            <a:endParaRPr lang="fr-FR" sz="2400" b="1" dirty="0">
              <a:solidFill>
                <a:srgbClr val="FFFF00"/>
              </a:solidFill>
            </a:endParaRPr>
          </a:p>
        </p:txBody>
      </p:sp>
    </p:spTree>
    <p:extLst>
      <p:ext uri="{BB962C8B-B14F-4D97-AF65-F5344CB8AC3E}">
        <p14:creationId xmlns:p14="http://schemas.microsoft.com/office/powerpoint/2010/main" val="1061654569"/>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intérieur, cathédrale, coffre, meubles&#10;&#10;Le contenu généré par l’IA peut être incorrect.">
            <a:extLst>
              <a:ext uri="{FF2B5EF4-FFF2-40B4-BE49-F238E27FC236}">
                <a16:creationId xmlns:a16="http://schemas.microsoft.com/office/drawing/2014/main" id="{F3B9846B-F4B3-4C5E-52DD-20E83AD005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71747" y="279000"/>
            <a:ext cx="3287674"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9627C7-F44A-2DB9-4E24-73136D9BE9A9}"/>
              </a:ext>
            </a:extLst>
          </p:cNvPr>
          <p:cNvSpPr txBox="1"/>
          <p:nvPr/>
        </p:nvSpPr>
        <p:spPr>
          <a:xfrm>
            <a:off x="914400" y="3803904"/>
            <a:ext cx="3974592" cy="830997"/>
          </a:xfrm>
          <a:prstGeom prst="rect">
            <a:avLst/>
          </a:prstGeom>
          <a:noFill/>
        </p:spPr>
        <p:txBody>
          <a:bodyPr wrap="square" rtlCol="0">
            <a:spAutoFit/>
          </a:bodyPr>
          <a:lstStyle/>
          <a:p>
            <a:r>
              <a:rPr lang="fr-FR" sz="2400" b="1">
                <a:solidFill>
                  <a:srgbClr val="FFFF00"/>
                </a:solidFill>
              </a:rPr>
              <a:t>Vue de la nef de la chapelle.</a:t>
            </a:r>
            <a:endParaRPr lang="fr-FR" sz="2400" b="1" dirty="0">
              <a:solidFill>
                <a:srgbClr val="FFFF00"/>
              </a:solidFill>
            </a:endParaRPr>
          </a:p>
        </p:txBody>
      </p:sp>
    </p:spTree>
    <p:extLst>
      <p:ext uri="{BB962C8B-B14F-4D97-AF65-F5344CB8AC3E}">
        <p14:creationId xmlns:p14="http://schemas.microsoft.com/office/powerpoint/2010/main" val="1937948309"/>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plein air, arbre, herbe, Jardin botanique&#10;&#10;Le contenu généré par l’IA peut être incorrect.">
            <a:extLst>
              <a:ext uri="{FF2B5EF4-FFF2-40B4-BE49-F238E27FC236}">
                <a16:creationId xmlns:a16="http://schemas.microsoft.com/office/drawing/2014/main" id="{79C404BB-365B-0A0A-8F2F-CBFBF22257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2000" y="660357"/>
            <a:ext cx="4680000" cy="2914947"/>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eau, arbre, ciel&#10;&#10;Le contenu généré par l’IA peut être incorrect.">
            <a:extLst>
              <a:ext uri="{FF2B5EF4-FFF2-40B4-BE49-F238E27FC236}">
                <a16:creationId xmlns:a16="http://schemas.microsoft.com/office/drawing/2014/main" id="{2E6121DD-61BE-C161-187C-BC8CC88D26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331464"/>
            <a:ext cx="5184000" cy="2913408"/>
          </a:xfrm>
          <a:prstGeom prst="rect">
            <a:avLst/>
          </a:prstGeom>
          <a:ln w="889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313220F-3408-14E4-F11F-6322B3C517C7}"/>
              </a:ext>
            </a:extLst>
          </p:cNvPr>
          <p:cNvSpPr txBox="1"/>
          <p:nvPr/>
        </p:nvSpPr>
        <p:spPr>
          <a:xfrm>
            <a:off x="1048512" y="4096512"/>
            <a:ext cx="4909248" cy="954107"/>
          </a:xfrm>
          <a:prstGeom prst="rect">
            <a:avLst/>
          </a:prstGeom>
          <a:noFill/>
        </p:spPr>
        <p:txBody>
          <a:bodyPr wrap="square" rtlCol="0">
            <a:spAutoFit/>
          </a:bodyPr>
          <a:lstStyle/>
          <a:p>
            <a:r>
              <a:rPr lang="fr-FR" sz="2800" b="1" dirty="0">
                <a:solidFill>
                  <a:srgbClr val="FFFF00"/>
                </a:solidFill>
              </a:rPr>
              <a:t>jardin de Ville De Vienne France</a:t>
            </a:r>
          </a:p>
        </p:txBody>
      </p:sp>
    </p:spTree>
    <p:extLst>
      <p:ext uri="{BB962C8B-B14F-4D97-AF65-F5344CB8AC3E}">
        <p14:creationId xmlns:p14="http://schemas.microsoft.com/office/powerpoint/2010/main" val="515107270"/>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plein air, ciel, arbre, fleur&#10;&#10;Le contenu généré par l’IA peut être incorrect.">
            <a:extLst>
              <a:ext uri="{FF2B5EF4-FFF2-40B4-BE49-F238E27FC236}">
                <a16:creationId xmlns:a16="http://schemas.microsoft.com/office/drawing/2014/main" id="{CBA87822-3EDF-4D96-2057-EEBBDD12E0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5360" y="3209544"/>
            <a:ext cx="3984000" cy="2988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arbre, herbe, fleur de cerisier&#10;&#10;Le contenu généré par l’IA peut être incorrect.">
            <a:extLst>
              <a:ext uri="{FF2B5EF4-FFF2-40B4-BE49-F238E27FC236}">
                <a16:creationId xmlns:a16="http://schemas.microsoft.com/office/drawing/2014/main" id="{1C832351-6EF0-BC94-821F-1E5EE376CD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98080" y="719328"/>
            <a:ext cx="3888000" cy="2916000"/>
          </a:xfrm>
          <a:prstGeom prst="rect">
            <a:avLst/>
          </a:prstGeom>
          <a:ln w="889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19AF05D-3670-4C4A-7889-14D043F95224}"/>
              </a:ext>
            </a:extLst>
          </p:cNvPr>
          <p:cNvSpPr txBox="1"/>
          <p:nvPr/>
        </p:nvSpPr>
        <p:spPr>
          <a:xfrm>
            <a:off x="1938529" y="2177328"/>
            <a:ext cx="5510784" cy="523220"/>
          </a:xfrm>
          <a:prstGeom prst="rect">
            <a:avLst/>
          </a:prstGeom>
          <a:noFill/>
        </p:spPr>
        <p:txBody>
          <a:bodyPr wrap="square" rtlCol="0">
            <a:spAutoFit/>
          </a:bodyPr>
          <a:lstStyle/>
          <a:p>
            <a:r>
              <a:rPr lang="fr-FR" sz="2800" b="1" dirty="0">
                <a:solidFill>
                  <a:srgbClr val="FFFF00"/>
                </a:solidFill>
              </a:rPr>
              <a:t>jardin de Ville De Vienne France</a:t>
            </a:r>
          </a:p>
        </p:txBody>
      </p:sp>
    </p:spTree>
    <p:extLst>
      <p:ext uri="{BB962C8B-B14F-4D97-AF65-F5344CB8AC3E}">
        <p14:creationId xmlns:p14="http://schemas.microsoft.com/office/powerpoint/2010/main" val="2474197737"/>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plante, fleur, plein air, plante herbacée&#10;&#10;Le contenu généré par l’IA peut être incorrect.">
            <a:extLst>
              <a:ext uri="{FF2B5EF4-FFF2-40B4-BE49-F238E27FC236}">
                <a16:creationId xmlns:a16="http://schemas.microsoft.com/office/drawing/2014/main" id="{4EA0A1D0-A296-4896-C41D-83D3CFB8EF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99744" y="678456"/>
            <a:ext cx="3960000" cy="2970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arbre, sculpture, plein air, monument&#10;&#10;Le contenu généré par l’IA peut être incorrect.">
            <a:extLst>
              <a:ext uri="{FF2B5EF4-FFF2-40B4-BE49-F238E27FC236}">
                <a16:creationId xmlns:a16="http://schemas.microsoft.com/office/drawing/2014/main" id="{B3C6AD35-3692-4E3E-CBC4-5B2EA2359A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68954" y="2255520"/>
            <a:ext cx="3023302" cy="4032000"/>
          </a:xfrm>
          <a:prstGeom prst="rect">
            <a:avLst/>
          </a:prstGeom>
          <a:ln w="889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F0A48642-10EF-8828-DC64-AECFDD8F7F61}"/>
              </a:ext>
            </a:extLst>
          </p:cNvPr>
          <p:cNvSpPr txBox="1"/>
          <p:nvPr/>
        </p:nvSpPr>
        <p:spPr>
          <a:xfrm>
            <a:off x="2036064" y="4017782"/>
            <a:ext cx="6717792" cy="523220"/>
          </a:xfrm>
          <a:prstGeom prst="rect">
            <a:avLst/>
          </a:prstGeom>
          <a:noFill/>
        </p:spPr>
        <p:txBody>
          <a:bodyPr wrap="square" rtlCol="0">
            <a:spAutoFit/>
          </a:bodyPr>
          <a:lstStyle/>
          <a:p>
            <a:r>
              <a:rPr lang="fr-FR" sz="2800" b="1" dirty="0">
                <a:solidFill>
                  <a:srgbClr val="FFFF00"/>
                </a:solidFill>
              </a:rPr>
              <a:t>jardin de Ville  De Vienne France</a:t>
            </a:r>
          </a:p>
        </p:txBody>
      </p:sp>
    </p:spTree>
    <p:extLst>
      <p:ext uri="{BB962C8B-B14F-4D97-AF65-F5344CB8AC3E}">
        <p14:creationId xmlns:p14="http://schemas.microsoft.com/office/powerpoint/2010/main" val="3546086745"/>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9BF07-1CEB-0846-B4D7-560C62ECCEFD}"/>
            </a:ext>
          </a:extLst>
        </p:cNvPr>
        <p:cNvGrpSpPr/>
        <p:nvPr/>
      </p:nvGrpSpPr>
      <p:grpSpPr>
        <a:xfrm>
          <a:off x="0" y="0"/>
          <a:ext cx="0" cy="0"/>
          <a:chOff x="0" y="0"/>
          <a:chExt cx="0" cy="0"/>
        </a:xfrm>
      </p:grpSpPr>
      <p:pic>
        <p:nvPicPr>
          <p:cNvPr id="3" name="Image 2" descr="Une image contenant ciel, plein air, place de marché, bâtiment&#10;&#10;Le contenu généré par l’IA peut être incorrect.">
            <a:extLst>
              <a:ext uri="{FF2B5EF4-FFF2-40B4-BE49-F238E27FC236}">
                <a16:creationId xmlns:a16="http://schemas.microsoft.com/office/drawing/2014/main" id="{6F6BCD65-A0F9-0DF8-538C-3D8DF2FC2A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664" y="3618407"/>
            <a:ext cx="4320000" cy="29214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ace de marché, scène, marché, Commerce&#10;&#10;Le contenu généré par l’IA peut être incorrect.">
            <a:extLst>
              <a:ext uri="{FF2B5EF4-FFF2-40B4-BE49-F238E27FC236}">
                <a16:creationId xmlns:a16="http://schemas.microsoft.com/office/drawing/2014/main" id="{4B36E98C-9C6E-4439-C198-17A2A533E33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28" y="318193"/>
            <a:ext cx="8064000" cy="2986229"/>
          </a:xfrm>
          <a:prstGeom prst="rect">
            <a:avLst/>
          </a:prstGeom>
          <a:ln w="889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005D63E-51F1-94FA-515B-3241BBC2CFA4}"/>
              </a:ext>
            </a:extLst>
          </p:cNvPr>
          <p:cNvSpPr txBox="1"/>
          <p:nvPr/>
        </p:nvSpPr>
        <p:spPr>
          <a:xfrm>
            <a:off x="5345184" y="3682799"/>
            <a:ext cx="6839712" cy="461665"/>
          </a:xfrm>
          <a:prstGeom prst="rect">
            <a:avLst/>
          </a:prstGeom>
          <a:noFill/>
        </p:spPr>
        <p:txBody>
          <a:bodyPr wrap="square" rtlCol="0">
            <a:spAutoFit/>
          </a:bodyPr>
          <a:lstStyle/>
          <a:p>
            <a:r>
              <a:rPr lang="fr-FR" sz="2400" b="1" dirty="0">
                <a:solidFill>
                  <a:srgbClr val="FFFF00"/>
                </a:solidFill>
              </a:rPr>
              <a:t>Grand marché du samedi à Vienne - France</a:t>
            </a:r>
          </a:p>
        </p:txBody>
      </p:sp>
    </p:spTree>
    <p:extLst>
      <p:ext uri="{BB962C8B-B14F-4D97-AF65-F5344CB8AC3E}">
        <p14:creationId xmlns:p14="http://schemas.microsoft.com/office/powerpoint/2010/main" val="888997124"/>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ciel, colonne, Architecture de la Rome antique&#10;&#10;Le contenu généré par l’IA peut être incorrect.">
            <a:extLst>
              <a:ext uri="{FF2B5EF4-FFF2-40B4-BE49-F238E27FC236}">
                <a16:creationId xmlns:a16="http://schemas.microsoft.com/office/drawing/2014/main" id="{9A25CC98-05A9-6ED7-7079-86CD1696C3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7354" y="2097024"/>
            <a:ext cx="3060000" cy="4080000"/>
          </a:xfrm>
          <a:prstGeom prst="rect">
            <a:avLst/>
          </a:prstGeom>
          <a:ln w="88900" cap="sq" cmpd="thickThin">
            <a:solidFill>
              <a:srgbClr val="00B050"/>
            </a:solidFill>
            <a:prstDash val="solid"/>
            <a:miter lim="800000"/>
          </a:ln>
          <a:effectLst>
            <a:innerShdw blurRad="76200">
              <a:srgbClr val="000000"/>
            </a:innerShdw>
          </a:effectLst>
        </p:spPr>
      </p:pic>
      <p:pic>
        <p:nvPicPr>
          <p:cNvPr id="11" name="Image 10" descr="Une image contenant plein air, nuage, ciel, Ruines&#10;&#10;Le contenu généré par l’IA peut être incorrect.">
            <a:extLst>
              <a:ext uri="{FF2B5EF4-FFF2-40B4-BE49-F238E27FC236}">
                <a16:creationId xmlns:a16="http://schemas.microsoft.com/office/drawing/2014/main" id="{BAC09C96-01B2-E7CD-D367-5DAF44A8F0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0544" y="721416"/>
            <a:ext cx="3984000" cy="2988000"/>
          </a:xfrm>
          <a:prstGeom prst="rect">
            <a:avLst/>
          </a:prstGeom>
          <a:ln w="88900" cap="sq" cmpd="thickThin">
            <a:solidFill>
              <a:srgbClr val="00B050"/>
            </a:solidFill>
            <a:prstDash val="solid"/>
            <a:miter lim="800000"/>
          </a:ln>
          <a:effectLst>
            <a:innerShdw blurRad="76200">
              <a:srgbClr val="000000"/>
            </a:innerShdw>
          </a:effectLst>
        </p:spPr>
      </p:pic>
      <p:sp>
        <p:nvSpPr>
          <p:cNvPr id="12" name="ZoneTexte 11">
            <a:extLst>
              <a:ext uri="{FF2B5EF4-FFF2-40B4-BE49-F238E27FC236}">
                <a16:creationId xmlns:a16="http://schemas.microsoft.com/office/drawing/2014/main" id="{047EDB9C-12A2-E798-128C-0F9C23A535B3}"/>
              </a:ext>
            </a:extLst>
          </p:cNvPr>
          <p:cNvSpPr txBox="1"/>
          <p:nvPr/>
        </p:nvSpPr>
        <p:spPr>
          <a:xfrm>
            <a:off x="7400544" y="3851910"/>
            <a:ext cx="4791456" cy="830997"/>
          </a:xfrm>
          <a:prstGeom prst="rect">
            <a:avLst/>
          </a:prstGeom>
          <a:noFill/>
        </p:spPr>
        <p:txBody>
          <a:bodyPr wrap="square" rtlCol="0">
            <a:spAutoFit/>
          </a:bodyPr>
          <a:lstStyle/>
          <a:p>
            <a:r>
              <a:rPr lang="fr-FR" sz="2400" b="1" dirty="0">
                <a:solidFill>
                  <a:srgbClr val="FFFF00"/>
                </a:solidFill>
              </a:rPr>
              <a:t>le théâtre romain depuis les gradins</a:t>
            </a:r>
          </a:p>
        </p:txBody>
      </p:sp>
      <p:sp>
        <p:nvSpPr>
          <p:cNvPr id="13" name="ZoneTexte 12">
            <a:extLst>
              <a:ext uri="{FF2B5EF4-FFF2-40B4-BE49-F238E27FC236}">
                <a16:creationId xmlns:a16="http://schemas.microsoft.com/office/drawing/2014/main" id="{D6ED29D6-F8E5-0A6A-E294-0D03E5AF9BCC}"/>
              </a:ext>
            </a:extLst>
          </p:cNvPr>
          <p:cNvSpPr txBox="1"/>
          <p:nvPr/>
        </p:nvSpPr>
        <p:spPr>
          <a:xfrm>
            <a:off x="171449" y="1384419"/>
            <a:ext cx="4620008" cy="461665"/>
          </a:xfrm>
          <a:prstGeom prst="rect">
            <a:avLst/>
          </a:prstGeom>
          <a:noFill/>
        </p:spPr>
        <p:txBody>
          <a:bodyPr wrap="square" rtlCol="0">
            <a:spAutoFit/>
          </a:bodyPr>
          <a:lstStyle/>
          <a:p>
            <a:r>
              <a:rPr lang="fr-FR" sz="2400" b="1">
                <a:solidFill>
                  <a:srgbClr val="FFFF00"/>
                </a:solidFill>
              </a:rPr>
              <a:t>Le temple d’Auguste et de Livie</a:t>
            </a:r>
            <a:endParaRPr lang="fr-FR" sz="2400" b="1" dirty="0">
              <a:solidFill>
                <a:srgbClr val="FFFF00"/>
              </a:solidFill>
            </a:endParaRPr>
          </a:p>
        </p:txBody>
      </p:sp>
    </p:spTree>
    <p:extLst>
      <p:ext uri="{BB962C8B-B14F-4D97-AF65-F5344CB8AC3E}">
        <p14:creationId xmlns:p14="http://schemas.microsoft.com/office/powerpoint/2010/main" val="1506966924"/>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B2295-55A7-9D18-4818-EFFF7EA05DC4}"/>
            </a:ext>
          </a:extLst>
        </p:cNvPr>
        <p:cNvGrpSpPr/>
        <p:nvPr/>
      </p:nvGrpSpPr>
      <p:grpSpPr>
        <a:xfrm>
          <a:off x="0" y="0"/>
          <a:ext cx="0" cy="0"/>
          <a:chOff x="0" y="0"/>
          <a:chExt cx="0" cy="0"/>
        </a:xfrm>
      </p:grpSpPr>
      <p:pic>
        <p:nvPicPr>
          <p:cNvPr id="3" name="Image 2" descr="Une image contenant plein air, nuage, ciel, bâtiment&#10;&#10;Le contenu généré par l’IA peut être incorrect.">
            <a:extLst>
              <a:ext uri="{FF2B5EF4-FFF2-40B4-BE49-F238E27FC236}">
                <a16:creationId xmlns:a16="http://schemas.microsoft.com/office/drawing/2014/main" id="{E20B4295-E299-EF01-8797-B31339ACD4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7428" y="279000"/>
            <a:ext cx="4725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161C64-144D-8CD9-487C-65B5DEEC748F}"/>
              </a:ext>
            </a:extLst>
          </p:cNvPr>
          <p:cNvSpPr txBox="1"/>
          <p:nvPr/>
        </p:nvSpPr>
        <p:spPr>
          <a:xfrm>
            <a:off x="2034840" y="181464"/>
            <a:ext cx="2878536" cy="1384995"/>
          </a:xfrm>
          <a:prstGeom prst="rect">
            <a:avLst/>
          </a:prstGeom>
          <a:noFill/>
        </p:spPr>
        <p:txBody>
          <a:bodyPr wrap="square" rtlCol="0">
            <a:spAutoFit/>
          </a:bodyPr>
          <a:lstStyle/>
          <a:p>
            <a:r>
              <a:rPr lang="fr-FR" sz="2800" b="1" dirty="0">
                <a:solidFill>
                  <a:schemeClr val="bg1"/>
                </a:solidFill>
              </a:rPr>
              <a:t> Le jardin archéologique de Cybèle :</a:t>
            </a:r>
          </a:p>
        </p:txBody>
      </p:sp>
      <p:sp>
        <p:nvSpPr>
          <p:cNvPr id="5" name="ZoneTexte 4">
            <a:extLst>
              <a:ext uri="{FF2B5EF4-FFF2-40B4-BE49-F238E27FC236}">
                <a16:creationId xmlns:a16="http://schemas.microsoft.com/office/drawing/2014/main" id="{458AEDED-432E-FB7C-0CCB-594BF3E25E31}"/>
              </a:ext>
            </a:extLst>
          </p:cNvPr>
          <p:cNvSpPr txBox="1"/>
          <p:nvPr/>
        </p:nvSpPr>
        <p:spPr>
          <a:xfrm>
            <a:off x="6096000" y="873961"/>
            <a:ext cx="6035040" cy="4832092"/>
          </a:xfrm>
          <a:prstGeom prst="rect">
            <a:avLst/>
          </a:prstGeom>
          <a:noFill/>
        </p:spPr>
        <p:txBody>
          <a:bodyPr wrap="square" rtlCol="0">
            <a:spAutoFit/>
          </a:bodyPr>
          <a:lstStyle/>
          <a:p>
            <a:r>
              <a:rPr lang="fr-FR" sz="2800" b="1" dirty="0">
                <a:solidFill>
                  <a:srgbClr val="FFFF00"/>
                </a:solidFill>
              </a:rPr>
              <a:t>Présenté  Par Lorient  La Commune De Vienne (Isère – </a:t>
            </a:r>
            <a:r>
              <a:rPr lang="fr-FR" sz="2800" b="1" dirty="0" err="1">
                <a:solidFill>
                  <a:srgbClr val="FFFF00"/>
                </a:solidFill>
              </a:rPr>
              <a:t>Frace</a:t>
            </a:r>
            <a:r>
              <a:rPr lang="fr-FR" sz="2800" b="1" dirty="0">
                <a:solidFill>
                  <a:srgbClr val="FFFF00"/>
                </a:solidFill>
              </a:rPr>
              <a:t> </a:t>
            </a:r>
          </a:p>
          <a:p>
            <a:r>
              <a:rPr lang="fr-FR" sz="2800" b="1" dirty="0">
                <a:solidFill>
                  <a:srgbClr val="FFFF00"/>
                </a:solidFill>
              </a:rPr>
              <a:t> N°2 Suite Et Fin </a:t>
            </a:r>
          </a:p>
          <a:p>
            <a:endParaRPr lang="fr-FR" sz="2800" b="1" dirty="0">
              <a:solidFill>
                <a:srgbClr val="FFFF00"/>
              </a:solidFill>
            </a:endParaRPr>
          </a:p>
          <a:p>
            <a:endParaRPr lang="fr-FR" sz="2800" b="1" dirty="0">
              <a:solidFill>
                <a:srgbClr val="FFFF00"/>
              </a:solidFill>
            </a:endParaRPr>
          </a:p>
          <a:p>
            <a:r>
              <a:rPr lang="fr-FR" sz="2800" b="1" dirty="0">
                <a:solidFill>
                  <a:srgbClr val="FFFF00"/>
                </a:solidFill>
              </a:rPr>
              <a:t>Sur La suggestion De Jack Didier</a:t>
            </a:r>
          </a:p>
          <a:p>
            <a:endParaRPr lang="fr-FR" sz="2800" b="1" dirty="0">
              <a:solidFill>
                <a:srgbClr val="FFFF00"/>
              </a:solidFill>
            </a:endParaRPr>
          </a:p>
          <a:p>
            <a:endParaRPr lang="fr-FR" sz="2800" b="1" dirty="0">
              <a:solidFill>
                <a:srgbClr val="FFFF00"/>
              </a:solidFill>
            </a:endParaRPr>
          </a:p>
          <a:p>
            <a:r>
              <a:rPr lang="fr-FR" sz="2800" b="1" dirty="0">
                <a:solidFill>
                  <a:srgbClr val="FFFF00"/>
                </a:solidFill>
              </a:rPr>
              <a:t>Les Images Et Le Son Du net </a:t>
            </a:r>
          </a:p>
          <a:p>
            <a:endParaRPr lang="fr-FR" sz="2800" b="1" dirty="0">
              <a:solidFill>
                <a:srgbClr val="FFFF00"/>
              </a:solidFill>
            </a:endParaRPr>
          </a:p>
          <a:p>
            <a:r>
              <a:rPr lang="fr-FR" sz="2800" b="1" dirty="0">
                <a:solidFill>
                  <a:srgbClr val="FFFF00"/>
                </a:solidFill>
              </a:rPr>
              <a:t>                             Daniel</a:t>
            </a:r>
          </a:p>
        </p:txBody>
      </p:sp>
    </p:spTree>
    <p:extLst>
      <p:ext uri="{BB962C8B-B14F-4D97-AF65-F5344CB8AC3E}">
        <p14:creationId xmlns:p14="http://schemas.microsoft.com/office/powerpoint/2010/main" val="1957181230"/>
      </p:ext>
    </p:extLst>
  </p:cSld>
  <p:clrMapOvr>
    <a:masterClrMapping/>
  </p:clrMapOvr>
  <mc:AlternateContent xmlns:mc="http://schemas.openxmlformats.org/markup-compatibility/2006">
    <mc:Choice xmlns:p14="http://schemas.microsoft.com/office/powerpoint/2010/main" Requires="p14">
      <p:transition spd="slow" p14:dur="5000">
        <p:split orient="vert"/>
      </p:transition>
    </mc:Choice>
    <mc:Fallback>
      <p:transition spd="slow">
        <p:split orient="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109</TotalTime>
  <Words>471</Words>
  <Application>Microsoft Office PowerPoint</Application>
  <PresentationFormat>Grand écran</PresentationFormat>
  <Paragraphs>49</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2025-02-28T10:54:19Z</dcterms:created>
  <dcterms:modified xsi:type="dcterms:W3CDTF">2025-05-13T07:52:05Z</dcterms:modified>
</cp:coreProperties>
</file>