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44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13/05/2025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569ED8D1-0560-7F35-BBD4-4F82FA72C4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369000"/>
            <a:ext cx="8160000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9B7127-FD69-D4C1-218C-9B0501E5E83C}"/>
              </a:ext>
            </a:extLst>
          </p:cNvPr>
          <p:cNvSpPr txBox="1"/>
          <p:nvPr/>
        </p:nvSpPr>
        <p:spPr>
          <a:xfrm>
            <a:off x="8827008" y="2816352"/>
            <a:ext cx="2901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Quai du Rhône, église Saint-André-le-Bas et chapelle Notre-Dame-de-la-Salette (quai du Rhône).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FA9B4B3-1BFD-282D-A895-0D1EAB6DBAB7}"/>
              </a:ext>
            </a:extLst>
          </p:cNvPr>
          <p:cNvSpPr txBox="1"/>
          <p:nvPr/>
        </p:nvSpPr>
        <p:spPr>
          <a:xfrm>
            <a:off x="8729472" y="963168"/>
            <a:ext cx="3304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Vienne –France _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6ED7CA1-24A9-E8A4-5CFF-95074CBFB5A0}"/>
              </a:ext>
            </a:extLst>
          </p:cNvPr>
          <p:cNvSpPr txBox="1"/>
          <p:nvPr/>
        </p:nvSpPr>
        <p:spPr>
          <a:xfrm>
            <a:off x="8623296" y="1698964"/>
            <a:ext cx="3304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     N°1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  <p:sndAc>
          <p:stSnd loop="1">
            <p:snd r:embed="rId2" name="( SLOW D ENFER  QUI VA VOUS PRENDRE AUX TRIPES) GOODBYE MY LOVE GOODBYE-jean claude 898.wav"/>
          </p:stSnd>
        </p:sndAc>
      </p:transition>
    </mc:Choice>
    <mc:Fallback>
      <p:transition spd="slow">
        <p:fade/>
        <p:sndAc>
          <p:stSnd loop="1">
            <p:snd r:embed="rId2" name="( SLOW D ENFER  QUI VA VOUS PRENDRE AUX TRIPES) GOODBYE MY LOVE GOODBYE-jean claude 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E5E18D03-2E0E-9F3B-8235-C3FD8F4A49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4584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777D9-811D-C79F-510A-8013CCECB36E}"/>
              </a:ext>
            </a:extLst>
          </p:cNvPr>
          <p:cNvSpPr txBox="1"/>
          <p:nvPr/>
        </p:nvSpPr>
        <p:spPr>
          <a:xfrm>
            <a:off x="344424" y="1166842"/>
            <a:ext cx="49133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Vienne (/</a:t>
            </a:r>
            <a:r>
              <a:rPr lang="fr-FR" sz="2400" b="1" dirty="0" err="1">
                <a:solidFill>
                  <a:srgbClr val="FFFF00"/>
                </a:solidFill>
              </a:rPr>
              <a:t>vjɛn</a:t>
            </a:r>
            <a:r>
              <a:rPr lang="fr-FR" sz="2400" b="1" dirty="0">
                <a:solidFill>
                  <a:srgbClr val="FFFF00"/>
                </a:solidFill>
              </a:rPr>
              <a:t>/[2] Écouterⓘ) est une commune française située dans le département de l'Isère, en région Auvergne-Rhône-Alpes.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Considérée comme un lieu de présages par l'Empire romain, elle est ensuite qualifiée de « cité sainte » et comparée à Bethléem. Entourée par des collines, elle devient le lieu d'implantation d'une ville fortifiée. 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34199349-3281-A05C-923E-FD60ADE2A3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CB1B9B-53CA-26C7-9ED2-2D9212BCE32D}"/>
              </a:ext>
            </a:extLst>
          </p:cNvPr>
          <p:cNvSpPr txBox="1"/>
          <p:nvPr/>
        </p:nvSpPr>
        <p:spPr>
          <a:xfrm>
            <a:off x="6888480" y="3304032"/>
            <a:ext cx="4255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Cathédrale Saint-Maurice (Vienne, 2022)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Le contenu généré par l’IA peut être incorrect.">
            <a:extLst>
              <a:ext uri="{FF2B5EF4-FFF2-40B4-BE49-F238E27FC236}">
                <a16:creationId xmlns:a16="http://schemas.microsoft.com/office/drawing/2014/main" id="{86D58974-16A3-17D6-5B81-D62EAC0401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0397" y="279000"/>
            <a:ext cx="472352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9453AF-1198-8013-684F-DDFDD603C824}"/>
              </a:ext>
            </a:extLst>
          </p:cNvPr>
          <p:cNvSpPr txBox="1"/>
          <p:nvPr/>
        </p:nvSpPr>
        <p:spPr>
          <a:xfrm>
            <a:off x="586781" y="1831848"/>
            <a:ext cx="30236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Sur le site de l'ancien hôpital à Vienne, les ruines d'un ancien temple à Cybèle ont été retrouvées dans les années 60. Ici, on voit la tour d'une maison du 15e classée, ainsi que le portique romain du Forum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DE9E8C3C-3CB5-B72D-EFFD-9DC4A01A6D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035" y="279000"/>
            <a:ext cx="475471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FEF7FB-9422-FC9E-2786-326E12270A17}"/>
              </a:ext>
            </a:extLst>
          </p:cNvPr>
          <p:cNvSpPr txBox="1"/>
          <p:nvPr/>
        </p:nvSpPr>
        <p:spPr>
          <a:xfrm>
            <a:off x="8461248" y="3255264"/>
            <a:ext cx="3645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Dinnertime, rue Fernand-Point + Stela!.jpg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564E35E8-3725-F975-53B1-5934CBE9D1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88F41-D1FA-F6FA-4364-099515FEC454}"/>
              </a:ext>
            </a:extLst>
          </p:cNvPr>
          <p:cNvSpPr txBox="1"/>
          <p:nvPr/>
        </p:nvSpPr>
        <p:spPr>
          <a:xfrm>
            <a:off x="1013678" y="3194304"/>
            <a:ext cx="2621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 Salomon, Mont Pipet, prise de la montée Tupinière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C014DF04-D71D-5600-FA1C-FEF19E7CF1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07" y="279876"/>
            <a:ext cx="8424000" cy="6298248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D61CC5-8611-00B3-1838-B06F56CA6575}"/>
              </a:ext>
            </a:extLst>
          </p:cNvPr>
          <p:cNvSpPr txBox="1"/>
          <p:nvPr/>
        </p:nvSpPr>
        <p:spPr>
          <a:xfrm>
            <a:off x="8863584" y="3218688"/>
            <a:ext cx="321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théâtre antique de Vienne (Isère, France), depuis le Pipet.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Le contenu généré par l’IA peut être incorrect.">
            <a:extLst>
              <a:ext uri="{FF2B5EF4-FFF2-40B4-BE49-F238E27FC236}">
                <a16:creationId xmlns:a16="http://schemas.microsoft.com/office/drawing/2014/main" id="{79425455-3DE3-DD54-17AA-CAA5A41BD3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9154" y="279000"/>
            <a:ext cx="8551436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AD8C69-9D59-6E72-20A9-D1D0CE66D491}"/>
              </a:ext>
            </a:extLst>
          </p:cNvPr>
          <p:cNvSpPr txBox="1"/>
          <p:nvPr/>
        </p:nvSpPr>
        <p:spPr>
          <a:xfrm>
            <a:off x="844178" y="2779776"/>
            <a:ext cx="247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Sous le pont Saint-Martin dans la vallée de Gère à Vienne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A1238E97-2050-EB16-A144-84B430E9C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680" y="365544"/>
            <a:ext cx="10102640" cy="568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7E1FB-9D81-B5CD-7425-55299B39F0F0}"/>
              </a:ext>
            </a:extLst>
          </p:cNvPr>
          <p:cNvSpPr txBox="1"/>
          <p:nvPr/>
        </p:nvSpPr>
        <p:spPr>
          <a:xfrm>
            <a:off x="256032" y="6261623"/>
            <a:ext cx="1167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la vallée du Rhône et les quartiers sud de Vienne, depuis le Mont Saint-Just.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eau&#10;&#10;Le contenu généré par l’IA peut être incorrect.">
            <a:extLst>
              <a:ext uri="{FF2B5EF4-FFF2-40B4-BE49-F238E27FC236}">
                <a16:creationId xmlns:a16="http://schemas.microsoft.com/office/drawing/2014/main" id="{7E2A73EB-2D9A-B705-86C5-C2265E9E2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2AC011-AE3F-7276-8EC3-5DE2148F8CD5}"/>
              </a:ext>
            </a:extLst>
          </p:cNvPr>
          <p:cNvSpPr txBox="1"/>
          <p:nvPr/>
        </p:nvSpPr>
        <p:spPr>
          <a:xfrm>
            <a:off x="8948928" y="3145536"/>
            <a:ext cx="2950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Notre-Dame de l'Isle avec son EHPAD.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0AABA9E8-5442-0D37-34AE-319D1D519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3D9174-ACB6-5469-3D30-60279748F655}"/>
              </a:ext>
            </a:extLst>
          </p:cNvPr>
          <p:cNvSpPr txBox="1"/>
          <p:nvPr/>
        </p:nvSpPr>
        <p:spPr>
          <a:xfrm>
            <a:off x="633984" y="3429000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Montée rue Professeur Louis Vialleton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ACECC4B-182D-5587-1795-CA04BE8955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960" y="279000"/>
            <a:ext cx="9453708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1B989DE-2C1E-28E0-4575-BD3A598A00CF}"/>
              </a:ext>
            </a:extLst>
          </p:cNvPr>
          <p:cNvSpPr txBox="1"/>
          <p:nvPr/>
        </p:nvSpPr>
        <p:spPr>
          <a:xfrm>
            <a:off x="10229088" y="2596896"/>
            <a:ext cx="1962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Mont Pipet (vu du quartier Saint-Martin)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14AF4029-5E8A-7D45-FDC7-3B73CBE044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072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D1BD60-9E35-1495-20EB-612A49C8B05D}"/>
              </a:ext>
            </a:extLst>
          </p:cNvPr>
          <p:cNvSpPr txBox="1"/>
          <p:nvPr/>
        </p:nvSpPr>
        <p:spPr>
          <a:xfrm>
            <a:off x="109728" y="3429000"/>
            <a:ext cx="293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Mont Saint-Just (au premier plan).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arbre, ciel&#10;&#10;Le contenu généré par l’IA peut être incorrect.">
            <a:extLst>
              <a:ext uri="{FF2B5EF4-FFF2-40B4-BE49-F238E27FC236}">
                <a16:creationId xmlns:a16="http://schemas.microsoft.com/office/drawing/2014/main" id="{EE19546A-B407-F9A7-1DAD-E592F15C32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645436"/>
            <a:ext cx="11628000" cy="3567128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C5BD0-2C61-41B1-BC73-7635CD43D4A4}"/>
              </a:ext>
            </a:extLst>
          </p:cNvPr>
          <p:cNvSpPr txBox="1"/>
          <p:nvPr/>
        </p:nvSpPr>
        <p:spPr>
          <a:xfrm>
            <a:off x="3864864" y="5231999"/>
            <a:ext cx="963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depuis le Belvédère de Pipet.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montagne&#10;&#10;Le contenu généré par l’IA peut être incorrect.">
            <a:extLst>
              <a:ext uri="{FF2B5EF4-FFF2-40B4-BE49-F238E27FC236}">
                <a16:creationId xmlns:a16="http://schemas.microsoft.com/office/drawing/2014/main" id="{1081278F-2B86-5DF2-307A-6C2B281ACE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349" y="279000"/>
            <a:ext cx="787692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D8365D-0536-2B45-A253-E4C3F6F928CC}"/>
              </a:ext>
            </a:extLst>
          </p:cNvPr>
          <p:cNvSpPr txBox="1"/>
          <p:nvPr/>
        </p:nvSpPr>
        <p:spPr>
          <a:xfrm>
            <a:off x="8656320" y="3011424"/>
            <a:ext cx="3535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Rhône à Estressin.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véhicule&#10;&#10;Le contenu généré par l’IA peut être incorrect.">
            <a:extLst>
              <a:ext uri="{FF2B5EF4-FFF2-40B4-BE49-F238E27FC236}">
                <a16:creationId xmlns:a16="http://schemas.microsoft.com/office/drawing/2014/main" id="{D9500260-F75A-E9F9-A4A1-E0E77CA32B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2787" y="279000"/>
            <a:ext cx="8161938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F639F7-8099-AD31-649A-D217467B0386}"/>
              </a:ext>
            </a:extLst>
          </p:cNvPr>
          <p:cNvSpPr txBox="1"/>
          <p:nvPr/>
        </p:nvSpPr>
        <p:spPr>
          <a:xfrm>
            <a:off x="268224" y="3340608"/>
            <a:ext cx="3377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 nombreux bateaux de croisière font escale à Vienne.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aysage&#10;&#10;Le contenu généré par l’IA peut être incorrect.">
            <a:extLst>
              <a:ext uri="{FF2B5EF4-FFF2-40B4-BE49-F238E27FC236}">
                <a16:creationId xmlns:a16="http://schemas.microsoft.com/office/drawing/2014/main" id="{614819F7-0CFA-0DB9-1BFB-DC162E33F3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8187" y="279000"/>
            <a:ext cx="4193011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3069A1-7944-2ADB-3C6F-70683CD9E6D0}"/>
              </a:ext>
            </a:extLst>
          </p:cNvPr>
          <p:cNvSpPr txBox="1"/>
          <p:nvPr/>
        </p:nvSpPr>
        <p:spPr>
          <a:xfrm>
            <a:off x="8302752" y="3145536"/>
            <a:ext cx="3779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place Saint-Louis (sous laquelle la Gère rejoint le Rhône).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r&#10;&#10;Le contenu généré par l’IA peut être incorrect.">
            <a:extLst>
              <a:ext uri="{FF2B5EF4-FFF2-40B4-BE49-F238E27FC236}">
                <a16:creationId xmlns:a16="http://schemas.microsoft.com/office/drawing/2014/main" id="{EB4E9C87-EECA-25A0-F0B9-245F96864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8008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614525-D1F6-99AC-883F-63366561E849}"/>
              </a:ext>
            </a:extLst>
          </p:cNvPr>
          <p:cNvSpPr txBox="1"/>
          <p:nvPr/>
        </p:nvSpPr>
        <p:spPr>
          <a:xfrm>
            <a:off x="597408" y="3194304"/>
            <a:ext cx="4498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bus de la ville en route vers le centre-ville le long du quai Saint-Antoine (vallée de la Gère 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age, scène, plein air, eau&#10;&#10;Le contenu généré par l’IA peut être incorrect.">
            <a:extLst>
              <a:ext uri="{FF2B5EF4-FFF2-40B4-BE49-F238E27FC236}">
                <a16:creationId xmlns:a16="http://schemas.microsoft.com/office/drawing/2014/main" id="{9695A01F-1ACE-47E4-5542-65CD98CA86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4CCB39-5D84-9906-0DFF-1F09778CC203}"/>
              </a:ext>
            </a:extLst>
          </p:cNvPr>
          <p:cNvSpPr txBox="1"/>
          <p:nvPr/>
        </p:nvSpPr>
        <p:spPr>
          <a:xfrm>
            <a:off x="8973312" y="3429000"/>
            <a:ext cx="3218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barrage de Reventin-Vaugris.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 d’eau, eau&#10;&#10;Le contenu généré par l’IA peut être incorrect.">
            <a:extLst>
              <a:ext uri="{FF2B5EF4-FFF2-40B4-BE49-F238E27FC236}">
                <a16:creationId xmlns:a16="http://schemas.microsoft.com/office/drawing/2014/main" id="{BA9B78B0-F139-6AE5-6CC2-23CA97D01B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3221" y="279000"/>
            <a:ext cx="8994673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2DAC91-0106-C29F-EFB8-6C6943181FF2}"/>
              </a:ext>
            </a:extLst>
          </p:cNvPr>
          <p:cNvSpPr txBox="1"/>
          <p:nvPr/>
        </p:nvSpPr>
        <p:spPr>
          <a:xfrm>
            <a:off x="0" y="3547872"/>
            <a:ext cx="2694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Gère près de l'ancienne fonderie d'argent.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fleur&#10;&#10;Le contenu généré par l’IA peut être incorrect.">
            <a:extLst>
              <a:ext uri="{FF2B5EF4-FFF2-40B4-BE49-F238E27FC236}">
                <a16:creationId xmlns:a16="http://schemas.microsoft.com/office/drawing/2014/main" id="{EF243FBA-39D5-43DF-6EB1-A2870FE47E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973" y="279000"/>
            <a:ext cx="4723517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2B883F-F6FB-FBD1-8F6F-13342A8CBB88}"/>
              </a:ext>
            </a:extLst>
          </p:cNvPr>
          <p:cNvSpPr txBox="1"/>
          <p:nvPr/>
        </p:nvSpPr>
        <p:spPr>
          <a:xfrm>
            <a:off x="8607552" y="3243072"/>
            <a:ext cx="33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Gère et le pont Saint-Martin.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pétale, arbre&#10;&#10;Le contenu généré par l’IA peut être incorrect.">
            <a:extLst>
              <a:ext uri="{FF2B5EF4-FFF2-40B4-BE49-F238E27FC236}">
                <a16:creationId xmlns:a16="http://schemas.microsoft.com/office/drawing/2014/main" id="{D67661CF-ED39-3FDF-A2CD-E1010D83C3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968" y="279000"/>
            <a:ext cx="5201244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31A5FA-174E-15DA-468C-9F4DD349A007}"/>
              </a:ext>
            </a:extLst>
          </p:cNvPr>
          <p:cNvSpPr txBox="1"/>
          <p:nvPr/>
        </p:nvSpPr>
        <p:spPr>
          <a:xfrm>
            <a:off x="1035154" y="3803904"/>
            <a:ext cx="330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Sévenne à Estressin.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4BA9C974-85F1-09DC-BC57-D0FC4FA9D3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F7508-3E79-9B5D-86B2-8EABADF6DA4F}"/>
              </a:ext>
            </a:extLst>
          </p:cNvPr>
          <p:cNvSpPr txBox="1"/>
          <p:nvPr/>
        </p:nvSpPr>
        <p:spPr>
          <a:xfrm>
            <a:off x="8997696" y="3267456"/>
            <a:ext cx="3194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depuis le pont Lattre-de-Tassigny Vienne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782D4E30-6BF9-2637-7470-1223F7130F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912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FA3598-4F5C-8E04-35F7-D2E4B21A99CC}"/>
              </a:ext>
            </a:extLst>
          </p:cNvPr>
          <p:cNvSpPr txBox="1"/>
          <p:nvPr/>
        </p:nvSpPr>
        <p:spPr>
          <a:xfrm>
            <a:off x="0" y="3657600"/>
            <a:ext cx="3340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Rhône à Sainte-Colombe-les-Vienne.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ciel&#10;&#10;Le contenu généré par l’IA peut être incorrect.">
            <a:extLst>
              <a:ext uri="{FF2B5EF4-FFF2-40B4-BE49-F238E27FC236}">
                <a16:creationId xmlns:a16="http://schemas.microsoft.com/office/drawing/2014/main" id="{AE138376-3F49-4A32-E917-518185209D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FBE3AD-FDD1-3A36-9544-86F40797140E}"/>
              </a:ext>
            </a:extLst>
          </p:cNvPr>
          <p:cNvSpPr txBox="1"/>
          <p:nvPr/>
        </p:nvSpPr>
        <p:spPr>
          <a:xfrm>
            <a:off x="9156480" y="2572512"/>
            <a:ext cx="2718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L'hôtel de ville avec une fontaine classée monument historique au premier plan.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oël, sapin, plein air&#10;&#10;Le contenu généré par l’IA peut être incorrect.">
            <a:extLst>
              <a:ext uri="{FF2B5EF4-FFF2-40B4-BE49-F238E27FC236}">
                <a16:creationId xmlns:a16="http://schemas.microsoft.com/office/drawing/2014/main" id="{BA4AA697-547B-576D-10C9-9484F930D1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60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ABFA1C-05E8-8031-4F01-B30F6D162E1E}"/>
              </a:ext>
            </a:extLst>
          </p:cNvPr>
          <p:cNvSpPr txBox="1"/>
          <p:nvPr/>
        </p:nvSpPr>
        <p:spPr>
          <a:xfrm>
            <a:off x="97536" y="3304032"/>
            <a:ext cx="320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Bibliothèque municipale de Vienne (Le Trente)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arbre&#10;&#10;Le contenu généré par l’IA peut être incorrect.">
            <a:extLst>
              <a:ext uri="{FF2B5EF4-FFF2-40B4-BE49-F238E27FC236}">
                <a16:creationId xmlns:a16="http://schemas.microsoft.com/office/drawing/2014/main" id="{3F0AAD2A-B34E-0DBF-92E5-46C6EED27A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4C065E-27DE-95BD-49A3-D3F94286B7D7}"/>
              </a:ext>
            </a:extLst>
          </p:cNvPr>
          <p:cNvSpPr txBox="1"/>
          <p:nvPr/>
        </p:nvSpPr>
        <p:spPr>
          <a:xfrm>
            <a:off x="9095232" y="2999232"/>
            <a:ext cx="2901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Estressin vu de Saint-Just.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Le contenu généré par l’IA peut être incorrect.">
            <a:extLst>
              <a:ext uri="{FF2B5EF4-FFF2-40B4-BE49-F238E27FC236}">
                <a16:creationId xmlns:a16="http://schemas.microsoft.com/office/drawing/2014/main" id="{28C368AA-980B-5F3C-526D-07FB4EB951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992" y="279000"/>
            <a:ext cx="84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B7B1ED-7909-8628-4C29-E2FC23B57B93}"/>
              </a:ext>
            </a:extLst>
          </p:cNvPr>
          <p:cNvSpPr txBox="1"/>
          <p:nvPr/>
        </p:nvSpPr>
        <p:spPr>
          <a:xfrm>
            <a:off x="427008" y="3429000"/>
            <a:ext cx="3096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des toits du Centre ancien de Vienne.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utomne, chute&#10;&#10;Le contenu généré par l’IA peut être incorrect.">
            <a:extLst>
              <a:ext uri="{FF2B5EF4-FFF2-40B4-BE49-F238E27FC236}">
                <a16:creationId xmlns:a16="http://schemas.microsoft.com/office/drawing/2014/main" id="{E5AA8F8A-C91F-3374-FF5F-CEB3AD01CE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964" y="585000"/>
            <a:ext cx="9334153" cy="5688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5AEF2-F7DB-90AC-3E63-D2C6927C8F4E}"/>
              </a:ext>
            </a:extLst>
          </p:cNvPr>
          <p:cNvSpPr txBox="1"/>
          <p:nvPr/>
        </p:nvSpPr>
        <p:spPr>
          <a:xfrm>
            <a:off x="9936480" y="3429000"/>
            <a:ext cx="2157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Gare routière de Vienne (au sud de la gare ferroviaire).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A67F8-75E4-EE5E-DEEC-A8451AC2A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érien&#10;&#10;Le contenu généré par l’IA peut être incorrect.">
            <a:extLst>
              <a:ext uri="{FF2B5EF4-FFF2-40B4-BE49-F238E27FC236}">
                <a16:creationId xmlns:a16="http://schemas.microsoft.com/office/drawing/2014/main" id="{FB55A0F1-74CF-C856-67E0-136CC7F7B8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998" y="531000"/>
            <a:ext cx="7581681" cy="5796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3321AEA-76E2-C79B-31F0-6783E8765BA5}"/>
              </a:ext>
            </a:extLst>
          </p:cNvPr>
          <p:cNvSpPr txBox="1"/>
          <p:nvPr/>
        </p:nvSpPr>
        <p:spPr>
          <a:xfrm>
            <a:off x="2266293" y="6348167"/>
            <a:ext cx="3060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Vienne sur le Rhône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5640606-62F0-CCD5-FFC1-33850D442204}"/>
              </a:ext>
            </a:extLst>
          </p:cNvPr>
          <p:cNvSpPr txBox="1"/>
          <p:nvPr/>
        </p:nvSpPr>
        <p:spPr>
          <a:xfrm>
            <a:off x="8302752" y="182880"/>
            <a:ext cx="3742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Présenté Par Lorient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Sur La Suggestion,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3976C9-A83E-F285-90E4-E968965965E0}"/>
              </a:ext>
            </a:extLst>
          </p:cNvPr>
          <p:cNvSpPr txBox="1"/>
          <p:nvPr/>
        </p:nvSpPr>
        <p:spPr>
          <a:xfrm>
            <a:off x="8144256" y="3279648"/>
            <a:ext cx="37317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60448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litter pattern="hexagon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391</Words>
  <Application>Microsoft Office PowerPoint</Application>
  <PresentationFormat>Grand écran</PresentationFormat>
  <Paragraphs>43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2025-05-13T05:25:14Z</dcterms:modified>
</cp:coreProperties>
</file>