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16" autoAdjust="0"/>
    <p:restoredTop sz="94660"/>
  </p:normalViewPr>
  <p:slideViewPr>
    <p:cSldViewPr snapToGrid="0">
      <p:cViewPr varScale="1">
        <p:scale>
          <a:sx n="77" d="100"/>
          <a:sy n="77" d="100"/>
        </p:scale>
        <p:origin x="54"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19/05/2025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Le contenu généré par l’IA peut être incorrect.">
            <a:extLst>
              <a:ext uri="{FF2B5EF4-FFF2-40B4-BE49-F238E27FC236}">
                <a16:creationId xmlns:a16="http://schemas.microsoft.com/office/drawing/2014/main" id="{0B04D41A-7D6A-0AE8-3111-D27FE90E18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30E540B-9537-720A-4F1D-91892831EB3E}"/>
              </a:ext>
            </a:extLst>
          </p:cNvPr>
          <p:cNvSpPr txBox="1"/>
          <p:nvPr/>
        </p:nvSpPr>
        <p:spPr>
          <a:xfrm>
            <a:off x="4885150" y="157927"/>
            <a:ext cx="10070601" cy="646331"/>
          </a:xfrm>
          <a:prstGeom prst="rect">
            <a:avLst/>
          </a:prstGeom>
          <a:noFill/>
        </p:spPr>
        <p:txBody>
          <a:bodyPr wrap="square" rtlCol="0">
            <a:spAutoFit/>
          </a:bodyPr>
          <a:lstStyle/>
          <a:p>
            <a:r>
              <a:rPr lang="fr-FR" sz="3600" b="1" dirty="0">
                <a:solidFill>
                  <a:srgbClr val="FFFF00"/>
                </a:solidFill>
              </a:rPr>
              <a:t>Village De </a:t>
            </a:r>
            <a:r>
              <a:rPr lang="fr-FR" sz="3600" b="1" dirty="0" err="1">
                <a:solidFill>
                  <a:srgbClr val="FFFF00"/>
                </a:solidFill>
              </a:rPr>
              <a:t>Lurs</a:t>
            </a:r>
            <a:endParaRPr lang="fr-FR" sz="3600" b="1" dirty="0">
              <a:solidFill>
                <a:srgbClr val="FFFF00"/>
              </a:solidFill>
            </a:endParaRPr>
          </a:p>
        </p:txBody>
      </p:sp>
      <p:sp>
        <p:nvSpPr>
          <p:cNvPr id="2" name="ZoneTexte 1">
            <a:extLst>
              <a:ext uri="{FF2B5EF4-FFF2-40B4-BE49-F238E27FC236}">
                <a16:creationId xmlns:a16="http://schemas.microsoft.com/office/drawing/2014/main" id="{7CD2119A-0B27-1036-C861-82ECCA8F3E31}"/>
              </a:ext>
            </a:extLst>
          </p:cNvPr>
          <p:cNvSpPr txBox="1"/>
          <p:nvPr/>
        </p:nvSpPr>
        <p:spPr>
          <a:xfrm>
            <a:off x="3914953" y="804258"/>
            <a:ext cx="6531429" cy="646331"/>
          </a:xfrm>
          <a:prstGeom prst="rect">
            <a:avLst/>
          </a:prstGeom>
          <a:noFill/>
        </p:spPr>
        <p:txBody>
          <a:bodyPr wrap="square" rtlCol="0">
            <a:spAutoFit/>
          </a:bodyPr>
          <a:lstStyle/>
          <a:p>
            <a:r>
              <a:rPr lang="fr-FR" sz="3600" b="1" dirty="0">
                <a:solidFill>
                  <a:srgbClr val="FFFF00"/>
                </a:solidFill>
              </a:rPr>
              <a:t>Alpes – Haute  -  Provence</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sndAc>
          <p:stSnd loop="1">
            <p:snd r:embed="rId2" name="LESTIVE   LES CORS DES ALPES DE HAUTE PROVENCE.wav"/>
          </p:stSnd>
        </p:sndAc>
      </p:transition>
    </mc:Choice>
    <mc:Fallback>
      <p:transition spd="slow">
        <p:fade/>
        <p:sndAc>
          <p:stSnd loop="1">
            <p:snd r:embed="rId2" name="LESTIVE   LES CORS DES ALPES DE HAUTE PROVEN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plein air, arbre, ciel, route&#10;&#10;Le contenu généré par l’IA peut être incorrect.">
            <a:extLst>
              <a:ext uri="{FF2B5EF4-FFF2-40B4-BE49-F238E27FC236}">
                <a16:creationId xmlns:a16="http://schemas.microsoft.com/office/drawing/2014/main" id="{624A85DC-9D1B-EFE9-3BED-C6F1B339EB1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34444" y="1089000"/>
            <a:ext cx="7102710" cy="468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7067EA-1DA4-957B-9AE7-DEDF30A4F4B3}"/>
              </a:ext>
            </a:extLst>
          </p:cNvPr>
          <p:cNvSpPr txBox="1"/>
          <p:nvPr/>
        </p:nvSpPr>
        <p:spPr>
          <a:xfrm>
            <a:off x="7962378" y="739035"/>
            <a:ext cx="4121063" cy="5632311"/>
          </a:xfrm>
          <a:prstGeom prst="rect">
            <a:avLst/>
          </a:prstGeom>
          <a:noFill/>
        </p:spPr>
        <p:txBody>
          <a:bodyPr wrap="square" rtlCol="0">
            <a:spAutoFit/>
          </a:bodyPr>
          <a:lstStyle/>
          <a:p>
            <a:r>
              <a:rPr lang="fr-FR" sz="2000" b="1">
                <a:solidFill>
                  <a:srgbClr val="FFFF00"/>
                </a:solidFill>
              </a:rPr>
              <a:t>Après avoir été un relais sur la voie Domitienne entre l’Italie et L’Espagne, sur le site actuel de Notre Dame des Anges (Aulanium), le village se perche et apparaît dans les textes en 964 sous le nom de Castri de Lurs. Consacré terre episcopale et principauté par Charlemagne, Lurs, village prospère, devient la résidence d’été des évèques de Sisteron jusqu’en 1789 et possède un riche patrimoine bâti. Lurs continue d’être une étape fréquentée de nos jours par les pélerins empruntant le chemin de Saint-Jacques-de-Compostelle et de Rome.</a:t>
            </a:r>
            <a:endParaRPr lang="fr-FR" sz="2000" b="1" dirty="0">
              <a:solidFill>
                <a:srgbClr val="FFFF00"/>
              </a:solidFill>
            </a:endParaRPr>
          </a:p>
        </p:txBody>
      </p:sp>
      <p:sp>
        <p:nvSpPr>
          <p:cNvPr id="5" name="ZoneTexte 4">
            <a:extLst>
              <a:ext uri="{FF2B5EF4-FFF2-40B4-BE49-F238E27FC236}">
                <a16:creationId xmlns:a16="http://schemas.microsoft.com/office/drawing/2014/main" id="{C2AAF7A0-2B17-BE64-7AE0-91F3AD17B253}"/>
              </a:ext>
            </a:extLst>
          </p:cNvPr>
          <p:cNvSpPr txBox="1"/>
          <p:nvPr/>
        </p:nvSpPr>
        <p:spPr>
          <a:xfrm>
            <a:off x="2855934" y="5888132"/>
            <a:ext cx="6037545" cy="461665"/>
          </a:xfrm>
          <a:prstGeom prst="rect">
            <a:avLst/>
          </a:prstGeom>
          <a:noFill/>
        </p:spPr>
        <p:txBody>
          <a:bodyPr wrap="square" rtlCol="0">
            <a:spAutoFit/>
          </a:bodyPr>
          <a:lstStyle/>
          <a:p>
            <a:r>
              <a:rPr lang="fr-FR" sz="2400" b="1" dirty="0">
                <a:solidFill>
                  <a:srgbClr val="FFFF00"/>
                </a:solidFill>
              </a:rPr>
              <a:t>La Chapelle De </a:t>
            </a:r>
            <a:r>
              <a:rPr lang="fr-FR" sz="2400" b="1" dirty="0" err="1">
                <a:solidFill>
                  <a:srgbClr val="FFFF00"/>
                </a:solidFill>
              </a:rPr>
              <a:t>Lurs</a:t>
            </a:r>
            <a:endParaRPr lang="fr-FR" sz="2400" b="1" dirty="0">
              <a:solidFill>
                <a:srgbClr val="FFFF00"/>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344CCD4D-EA1C-80D6-BF17-50BFA61F84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9008"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8DC363F-6DEE-F423-362F-9C3DB4C013C2}"/>
              </a:ext>
            </a:extLst>
          </p:cNvPr>
          <p:cNvSpPr txBox="1"/>
          <p:nvPr/>
        </p:nvSpPr>
        <p:spPr>
          <a:xfrm>
            <a:off x="4756349" y="6264162"/>
            <a:ext cx="4358244" cy="461665"/>
          </a:xfrm>
          <a:prstGeom prst="rect">
            <a:avLst/>
          </a:prstGeom>
          <a:noFill/>
        </p:spPr>
        <p:txBody>
          <a:bodyPr wrap="square" rtlCol="0">
            <a:spAutoFit/>
          </a:bodyPr>
          <a:lstStyle/>
          <a:p>
            <a:r>
              <a:rPr lang="fr-FR" sz="2400" b="1">
                <a:solidFill>
                  <a:srgbClr val="FFFF00"/>
                </a:solidFill>
              </a:rPr>
              <a:t>: Village de Lurs</a:t>
            </a:r>
            <a:endParaRPr lang="fr-FR" sz="2400" b="1" dirty="0">
              <a:solidFill>
                <a:srgbClr val="FFFF00"/>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5" name="Image 4" descr="Une image contenant plein air, ciel, montagne, arbre&#10;&#10;Le contenu généré par l’IA peut être incorrect.">
            <a:extLst>
              <a:ext uri="{FF2B5EF4-FFF2-40B4-BE49-F238E27FC236}">
                <a16:creationId xmlns:a16="http://schemas.microsoft.com/office/drawing/2014/main" id="{2C238BD9-EEB5-26D8-487C-611D9071D1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4629"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507D5193-6FB7-6457-0A73-DCADA7D41078}"/>
              </a:ext>
            </a:extLst>
          </p:cNvPr>
          <p:cNvSpPr txBox="1"/>
          <p:nvPr/>
        </p:nvSpPr>
        <p:spPr>
          <a:xfrm>
            <a:off x="3325090" y="6117335"/>
            <a:ext cx="7042068" cy="461665"/>
          </a:xfrm>
          <a:prstGeom prst="rect">
            <a:avLst/>
          </a:prstGeom>
          <a:noFill/>
        </p:spPr>
        <p:txBody>
          <a:bodyPr wrap="square" rtlCol="0">
            <a:spAutoFit/>
          </a:bodyPr>
          <a:lstStyle/>
          <a:p>
            <a:r>
              <a:rPr lang="fr-FR" sz="2400" b="1">
                <a:solidFill>
                  <a:srgbClr val="FFFF00"/>
                </a:solidFill>
              </a:rPr>
              <a:t>Vue du village de Lurs sur sa colline</a:t>
            </a:r>
            <a:endParaRPr lang="fr-FR" sz="2400" b="1" dirty="0">
              <a:solidFill>
                <a:srgbClr val="FFFF00"/>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fenêtre, bâtiment, maison&#10;&#10;Le contenu généré par l’IA peut être incorrect.">
            <a:extLst>
              <a:ext uri="{FF2B5EF4-FFF2-40B4-BE49-F238E27FC236}">
                <a16:creationId xmlns:a16="http://schemas.microsoft.com/office/drawing/2014/main" id="{1293EBD4-4A6C-25CE-59E5-B3A29A5E66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3000" y="279000"/>
            <a:ext cx="9453704" cy="6300000"/>
          </a:xfrm>
          <a:prstGeom prst="rect">
            <a:avLst/>
          </a:prstGeom>
          <a:effectLst>
            <a:softEdge rad="317500"/>
          </a:effectLst>
        </p:spPr>
      </p:pic>
      <p:sp>
        <p:nvSpPr>
          <p:cNvPr id="4" name="ZoneTexte 3">
            <a:extLst>
              <a:ext uri="{FF2B5EF4-FFF2-40B4-BE49-F238E27FC236}">
                <a16:creationId xmlns:a16="http://schemas.microsoft.com/office/drawing/2014/main" id="{E6FA7499-F57A-782D-23A8-2B284B62D50B}"/>
              </a:ext>
            </a:extLst>
          </p:cNvPr>
          <p:cNvSpPr txBox="1"/>
          <p:nvPr/>
        </p:nvSpPr>
        <p:spPr>
          <a:xfrm>
            <a:off x="5343896" y="6348167"/>
            <a:ext cx="4441371" cy="461665"/>
          </a:xfrm>
          <a:prstGeom prst="rect">
            <a:avLst/>
          </a:prstGeom>
          <a:noFill/>
        </p:spPr>
        <p:txBody>
          <a:bodyPr wrap="square" rtlCol="0">
            <a:spAutoFit/>
          </a:bodyPr>
          <a:lstStyle/>
          <a:p>
            <a:r>
              <a:rPr lang="fr-FR" sz="2400" b="1">
                <a:solidFill>
                  <a:srgbClr val="FFFF00"/>
                </a:solidFill>
              </a:rPr>
              <a:t>Mairie.</a:t>
            </a:r>
            <a:endParaRPr lang="fr-FR" sz="2400" b="1" dirty="0">
              <a:solidFill>
                <a:srgbClr val="FFFF00"/>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herbe, plein air, plante, ciel&#10;&#10;Le contenu généré par l’IA peut être incorrect.">
            <a:extLst>
              <a:ext uri="{FF2B5EF4-FFF2-40B4-BE49-F238E27FC236}">
                <a16:creationId xmlns:a16="http://schemas.microsoft.com/office/drawing/2014/main" id="{BFA5CA12-5DFE-47A8-1E1D-F6E9CFE418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7615657-69C7-F081-3FAF-A4107CF002B8}"/>
              </a:ext>
            </a:extLst>
          </p:cNvPr>
          <p:cNvSpPr txBox="1"/>
          <p:nvPr/>
        </p:nvSpPr>
        <p:spPr>
          <a:xfrm>
            <a:off x="3740727" y="6205628"/>
            <a:ext cx="5605153" cy="461665"/>
          </a:xfrm>
          <a:prstGeom prst="rect">
            <a:avLst/>
          </a:prstGeom>
          <a:noFill/>
        </p:spPr>
        <p:txBody>
          <a:bodyPr wrap="square" rtlCol="0">
            <a:spAutoFit/>
          </a:bodyPr>
          <a:lstStyle/>
          <a:p>
            <a:r>
              <a:rPr lang="fr-FR" sz="2400" b="1">
                <a:solidFill>
                  <a:srgbClr val="FFFF00"/>
                </a:solidFill>
              </a:rPr>
              <a:t>Champs de fleurs sur la colline de Lurs</a:t>
            </a:r>
            <a:endParaRPr lang="fr-FR" sz="2400" b="1" dirty="0">
              <a:solidFill>
                <a:srgbClr val="FFFF00"/>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Bouteille en verre, alcool, texte, boisson&#10;&#10;Le contenu généré par l’IA peut être incorrect.">
            <a:extLst>
              <a:ext uri="{FF2B5EF4-FFF2-40B4-BE49-F238E27FC236}">
                <a16:creationId xmlns:a16="http://schemas.microsoft.com/office/drawing/2014/main" id="{EE58240A-1B7B-A30B-7081-47BF23C92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8804" y="279000"/>
            <a:ext cx="4723517" cy="6300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9DF449D-FD95-8EE7-62D2-7403D472CDB2}"/>
              </a:ext>
            </a:extLst>
          </p:cNvPr>
          <p:cNvSpPr txBox="1"/>
          <p:nvPr/>
        </p:nvSpPr>
        <p:spPr>
          <a:xfrm>
            <a:off x="8272320" y="4310743"/>
            <a:ext cx="3306121" cy="830997"/>
          </a:xfrm>
          <a:prstGeom prst="rect">
            <a:avLst/>
          </a:prstGeom>
          <a:noFill/>
        </p:spPr>
        <p:txBody>
          <a:bodyPr wrap="square" rtlCol="0">
            <a:spAutoFit/>
          </a:bodyPr>
          <a:lstStyle/>
          <a:p>
            <a:r>
              <a:rPr lang="fr-FR" sz="2400" b="1">
                <a:solidFill>
                  <a:srgbClr val="FFFF00"/>
                </a:solidFill>
              </a:rPr>
              <a:t>Huile de Provence AOC</a:t>
            </a:r>
            <a:endParaRPr lang="fr-FR" sz="2400" b="1" dirty="0">
              <a:solidFill>
                <a:srgbClr val="FFFF00"/>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récolte, plein air, agriculture, Rizière&#10;&#10;Le contenu généré par l’IA peut être incorrect.">
            <a:extLst>
              <a:ext uri="{FF2B5EF4-FFF2-40B4-BE49-F238E27FC236}">
                <a16:creationId xmlns:a16="http://schemas.microsoft.com/office/drawing/2014/main" id="{E176ED9A-1690-8B23-6B89-4208C9946E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5896" y="279000"/>
            <a:ext cx="9880208" cy="6300000"/>
          </a:xfrm>
          <a:prstGeom prst="rect">
            <a:avLst/>
          </a:prstGeom>
          <a:effectLst>
            <a:softEdge rad="635000"/>
          </a:effectLst>
        </p:spPr>
      </p:pic>
      <p:sp>
        <p:nvSpPr>
          <p:cNvPr id="4" name="ZoneTexte 3">
            <a:extLst>
              <a:ext uri="{FF2B5EF4-FFF2-40B4-BE49-F238E27FC236}">
                <a16:creationId xmlns:a16="http://schemas.microsoft.com/office/drawing/2014/main" id="{1C1198DD-FE3F-4B45-CF0B-0DE4E3D90FE5}"/>
              </a:ext>
            </a:extLst>
          </p:cNvPr>
          <p:cNvSpPr txBox="1"/>
          <p:nvPr/>
        </p:nvSpPr>
        <p:spPr>
          <a:xfrm>
            <a:off x="2386940" y="6117335"/>
            <a:ext cx="9535886" cy="461665"/>
          </a:xfrm>
          <a:prstGeom prst="rect">
            <a:avLst/>
          </a:prstGeom>
          <a:noFill/>
        </p:spPr>
        <p:txBody>
          <a:bodyPr wrap="square" rtlCol="0">
            <a:spAutoFit/>
          </a:bodyPr>
          <a:lstStyle/>
          <a:p>
            <a:r>
              <a:rPr lang="fr-FR" sz="2400" b="1">
                <a:solidFill>
                  <a:srgbClr val="FFFF00"/>
                </a:solidFill>
              </a:rPr>
              <a:t>Triticum monococcum : Champ près de Sault, Provence</a:t>
            </a:r>
            <a:endParaRPr lang="fr-FR" sz="2400" b="1" dirty="0">
              <a:solidFill>
                <a:srgbClr val="FFFF00"/>
              </a:solidFill>
            </a:endParaRP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mammifère, mouton, plein air, herbe&#10;&#10;Le contenu généré par l’IA peut être incorrect.">
            <a:extLst>
              <a:ext uri="{FF2B5EF4-FFF2-40B4-BE49-F238E27FC236}">
                <a16:creationId xmlns:a16="http://schemas.microsoft.com/office/drawing/2014/main" id="{68E1A3D6-2822-7F38-1126-1657293F7B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0000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0CE51655-F385-0DE3-1315-CEF84FAA2C97}"/>
              </a:ext>
            </a:extLst>
          </p:cNvPr>
          <p:cNvSpPr txBox="1"/>
          <p:nvPr/>
        </p:nvSpPr>
        <p:spPr>
          <a:xfrm>
            <a:off x="3614150" y="6193753"/>
            <a:ext cx="7137070" cy="461665"/>
          </a:xfrm>
          <a:prstGeom prst="rect">
            <a:avLst/>
          </a:prstGeom>
          <a:noFill/>
        </p:spPr>
        <p:txBody>
          <a:bodyPr wrap="square" rtlCol="0">
            <a:spAutoFit/>
          </a:bodyPr>
          <a:lstStyle/>
          <a:p>
            <a:r>
              <a:rPr lang="fr-FR" sz="2400" b="1">
                <a:solidFill>
                  <a:srgbClr val="FFFF00"/>
                </a:solidFill>
              </a:rPr>
              <a:t>Agneau de Sisteron élevé sous sa mère.</a:t>
            </a:r>
            <a:endParaRPr lang="fr-FR" sz="2400" b="1" dirty="0">
              <a:solidFill>
                <a:srgbClr val="FFFF00"/>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herbe, ciel, Communauté végétale&#10;&#10;Le contenu généré par l’IA peut être incorrect.">
            <a:extLst>
              <a:ext uri="{FF2B5EF4-FFF2-40B4-BE49-F238E27FC236}">
                <a16:creationId xmlns:a16="http://schemas.microsoft.com/office/drawing/2014/main" id="{2F89B7E9-4521-BB36-6FDA-C3955FC5CF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8A5CB45-1F9F-2E13-7149-95210382861D}"/>
              </a:ext>
            </a:extLst>
          </p:cNvPr>
          <p:cNvSpPr txBox="1"/>
          <p:nvPr/>
        </p:nvSpPr>
        <p:spPr>
          <a:xfrm>
            <a:off x="3871356" y="6117335"/>
            <a:ext cx="6590805" cy="461665"/>
          </a:xfrm>
          <a:prstGeom prst="rect">
            <a:avLst/>
          </a:prstGeom>
          <a:noFill/>
        </p:spPr>
        <p:txBody>
          <a:bodyPr wrap="square" rtlCol="0">
            <a:spAutoFit/>
          </a:bodyPr>
          <a:lstStyle/>
          <a:p>
            <a:r>
              <a:rPr lang="fr-FR" sz="2400" b="1">
                <a:solidFill>
                  <a:srgbClr val="FFFF00"/>
                </a:solidFill>
              </a:rPr>
              <a:t>Ruches à la combe du Pommier.</a:t>
            </a:r>
            <a:endParaRPr lang="fr-FR" sz="2400" b="1" dirty="0">
              <a:solidFill>
                <a:srgbClr val="FFFF00"/>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table, intérieur, laitier, fromages&#10;&#10;Le contenu généré par l’IA peut être incorrect.">
            <a:extLst>
              <a:ext uri="{FF2B5EF4-FFF2-40B4-BE49-F238E27FC236}">
                <a16:creationId xmlns:a16="http://schemas.microsoft.com/office/drawing/2014/main" id="{0F0F2663-DB81-E108-966C-16C3BA65A0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079" y="279000"/>
            <a:ext cx="8587842" cy="6300000"/>
          </a:xfrm>
          <a:prstGeom prst="rect">
            <a:avLst/>
          </a:prstGeom>
          <a:effectLst>
            <a:softEdge rad="635000"/>
          </a:effectLst>
        </p:spPr>
      </p:pic>
      <p:sp>
        <p:nvSpPr>
          <p:cNvPr id="4" name="ZoneTexte 3">
            <a:extLst>
              <a:ext uri="{FF2B5EF4-FFF2-40B4-BE49-F238E27FC236}">
                <a16:creationId xmlns:a16="http://schemas.microsoft.com/office/drawing/2014/main" id="{0AF687F1-6EB6-FFA5-59DF-88E99A697A02}"/>
              </a:ext>
            </a:extLst>
          </p:cNvPr>
          <p:cNvSpPr txBox="1"/>
          <p:nvPr/>
        </p:nvSpPr>
        <p:spPr>
          <a:xfrm>
            <a:off x="2101933" y="6117335"/>
            <a:ext cx="8811491" cy="461665"/>
          </a:xfrm>
          <a:prstGeom prst="rect">
            <a:avLst/>
          </a:prstGeom>
          <a:noFill/>
        </p:spPr>
        <p:txBody>
          <a:bodyPr wrap="square" rtlCol="0">
            <a:spAutoFit/>
          </a:bodyPr>
          <a:lstStyle/>
          <a:p>
            <a:r>
              <a:rPr lang="fr-FR" sz="2400" b="1">
                <a:solidFill>
                  <a:srgbClr val="FFFF00"/>
                </a:solidFill>
              </a:rPr>
              <a:t>Plateau d'AOC banon dans un restaurant de Revest-du-Bion.</a:t>
            </a:r>
            <a:endParaRPr lang="fr-FR" sz="2400" b="1" dirty="0">
              <a:solidFill>
                <a:srgbClr val="FFFF00"/>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arbre, plante, herbe&#10;&#10;Le contenu généré par l’IA peut être incorrect.">
            <a:extLst>
              <a:ext uri="{FF2B5EF4-FFF2-40B4-BE49-F238E27FC236}">
                <a16:creationId xmlns:a16="http://schemas.microsoft.com/office/drawing/2014/main" id="{4E130B8C-AE6E-CAE5-7A93-E19D0543BE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0000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F529BA6A-8403-44BA-AE5A-DF5448656298}"/>
              </a:ext>
            </a:extLst>
          </p:cNvPr>
          <p:cNvSpPr txBox="1"/>
          <p:nvPr/>
        </p:nvSpPr>
        <p:spPr>
          <a:xfrm>
            <a:off x="3040083" y="6348167"/>
            <a:ext cx="8668987" cy="461665"/>
          </a:xfrm>
          <a:prstGeom prst="rect">
            <a:avLst/>
          </a:prstGeom>
          <a:noFill/>
        </p:spPr>
        <p:txBody>
          <a:bodyPr wrap="square" rtlCol="0">
            <a:spAutoFit/>
          </a:bodyPr>
          <a:lstStyle/>
          <a:p>
            <a:r>
              <a:rPr lang="fr-FR" sz="2400" b="1">
                <a:solidFill>
                  <a:srgbClr val="FFFF00"/>
                </a:solidFill>
              </a:rPr>
              <a:t>Vue du pont romain, sur la route de Ganagobie.</a:t>
            </a:r>
            <a:endParaRPr lang="fr-FR" sz="2400" b="1" dirty="0">
              <a:solidFill>
                <a:srgbClr val="FFFF00"/>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4D7EA048-9706-6EFC-E3F2-BE6079752A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2923C68-D1C4-7A8E-BA2E-60B7CE45AB2F}"/>
              </a:ext>
            </a:extLst>
          </p:cNvPr>
          <p:cNvSpPr txBox="1"/>
          <p:nvPr/>
        </p:nvSpPr>
        <p:spPr>
          <a:xfrm>
            <a:off x="4168239" y="6141156"/>
            <a:ext cx="7600208" cy="461665"/>
          </a:xfrm>
          <a:prstGeom prst="rect">
            <a:avLst/>
          </a:prstGeom>
          <a:noFill/>
        </p:spPr>
        <p:txBody>
          <a:bodyPr wrap="square" rtlCol="0">
            <a:spAutoFit/>
          </a:bodyPr>
          <a:lstStyle/>
          <a:p>
            <a:r>
              <a:rPr lang="fr-FR" sz="2400" b="1">
                <a:solidFill>
                  <a:srgbClr val="FFFF00"/>
                </a:solidFill>
              </a:rPr>
              <a:t>Chapelle Notre-Dame de Vie.</a:t>
            </a:r>
            <a:endParaRPr lang="fr-FR" sz="2400" b="1" dirty="0">
              <a:solidFill>
                <a:srgbClr val="FFFF00"/>
              </a:solidFill>
            </a:endParaRP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ciel, arbre, montagne&#10;&#10;Le contenu généré par l’IA peut être incorrect.">
            <a:extLst>
              <a:ext uri="{FF2B5EF4-FFF2-40B4-BE49-F238E27FC236}">
                <a16:creationId xmlns:a16="http://schemas.microsoft.com/office/drawing/2014/main" id="{ABD0687A-313F-8663-9577-7512924575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93255BF-0149-969E-70C0-BD28F978BE67}"/>
              </a:ext>
            </a:extLst>
          </p:cNvPr>
          <p:cNvSpPr txBox="1"/>
          <p:nvPr/>
        </p:nvSpPr>
        <p:spPr>
          <a:xfrm>
            <a:off x="4916385" y="5980804"/>
            <a:ext cx="7422078" cy="461665"/>
          </a:xfrm>
          <a:prstGeom prst="rect">
            <a:avLst/>
          </a:prstGeom>
          <a:noFill/>
        </p:spPr>
        <p:txBody>
          <a:bodyPr wrap="square" rtlCol="0">
            <a:spAutoFit/>
          </a:bodyPr>
          <a:lstStyle/>
          <a:p>
            <a:r>
              <a:rPr lang="fr-FR" sz="2400" b="1">
                <a:solidFill>
                  <a:srgbClr val="FFFF00"/>
                </a:solidFill>
              </a:rPr>
              <a:t>Chemin de croix.</a:t>
            </a:r>
            <a:endParaRPr lang="fr-FR" sz="2400" b="1" dirty="0">
              <a:solidFill>
                <a:srgbClr val="FFFF00"/>
              </a:solidFill>
            </a:endParaRP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arbre, ciel, Ruines&#10;&#10;Le contenu généré par l’IA peut être incorrect.">
            <a:extLst>
              <a:ext uri="{FF2B5EF4-FFF2-40B4-BE49-F238E27FC236}">
                <a16:creationId xmlns:a16="http://schemas.microsoft.com/office/drawing/2014/main" id="{15453429-7849-C8FD-C444-A5944FB8EB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8F06354-D73B-4BCD-8169-499EEE4DE3D5}"/>
              </a:ext>
            </a:extLst>
          </p:cNvPr>
          <p:cNvSpPr txBox="1"/>
          <p:nvPr/>
        </p:nvSpPr>
        <p:spPr>
          <a:xfrm>
            <a:off x="2280062" y="6258296"/>
            <a:ext cx="7849590" cy="461665"/>
          </a:xfrm>
          <a:prstGeom prst="rect">
            <a:avLst/>
          </a:prstGeom>
          <a:noFill/>
        </p:spPr>
        <p:txBody>
          <a:bodyPr wrap="square" rtlCol="0">
            <a:spAutoFit/>
          </a:bodyPr>
          <a:lstStyle/>
          <a:p>
            <a:r>
              <a:rPr lang="fr-FR" sz="2400" b="1">
                <a:solidFill>
                  <a:srgbClr val="FFFF00"/>
                </a:solidFill>
              </a:rPr>
              <a:t>Chemin de croix, en direction de la chapelle ND de Vie.</a:t>
            </a:r>
            <a:endParaRPr lang="fr-FR" sz="2400" b="1" dirty="0">
              <a:solidFill>
                <a:srgbClr val="FFFF00"/>
              </a:solidFill>
            </a:endParaRP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arbre, route, bâtiment&#10;&#10;Le contenu généré par l’IA peut être incorrect.">
            <a:extLst>
              <a:ext uri="{FF2B5EF4-FFF2-40B4-BE49-F238E27FC236}">
                <a16:creationId xmlns:a16="http://schemas.microsoft.com/office/drawing/2014/main" id="{14660A83-16CE-1416-D480-779FD4E094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8B4F803-A00B-DAA8-572D-FB788B8D0147}"/>
              </a:ext>
            </a:extLst>
          </p:cNvPr>
          <p:cNvSpPr txBox="1"/>
          <p:nvPr/>
        </p:nvSpPr>
        <p:spPr>
          <a:xfrm>
            <a:off x="5011388" y="6258297"/>
            <a:ext cx="8668987" cy="461665"/>
          </a:xfrm>
          <a:prstGeom prst="rect">
            <a:avLst/>
          </a:prstGeom>
          <a:noFill/>
        </p:spPr>
        <p:txBody>
          <a:bodyPr wrap="square" rtlCol="0">
            <a:spAutoFit/>
          </a:bodyPr>
          <a:lstStyle/>
          <a:p>
            <a:r>
              <a:rPr lang="fr-FR" sz="2400" b="1">
                <a:solidFill>
                  <a:srgbClr val="FFFF00"/>
                </a:solidFill>
              </a:rPr>
              <a:t>Relais de poste.</a:t>
            </a:r>
            <a:endParaRPr lang="fr-FR" sz="2400" b="1" dirty="0">
              <a:solidFill>
                <a:srgbClr val="FFFF00"/>
              </a:solidFill>
            </a:endParaRP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arbre, sol, bâtiment&#10;&#10;Le contenu généré par l’IA peut être incorrect.">
            <a:extLst>
              <a:ext uri="{FF2B5EF4-FFF2-40B4-BE49-F238E27FC236}">
                <a16:creationId xmlns:a16="http://schemas.microsoft.com/office/drawing/2014/main" id="{4BD1DCF6-4246-1A87-1B91-5AEFF263C3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0417" y="782159"/>
            <a:ext cx="3852000" cy="2896223"/>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arbre, ciel, bâtiment&#10;&#10;Le contenu généré par l’IA peut être incorrect.">
            <a:extLst>
              <a:ext uri="{FF2B5EF4-FFF2-40B4-BE49-F238E27FC236}">
                <a16:creationId xmlns:a16="http://schemas.microsoft.com/office/drawing/2014/main" id="{559A07B9-53E1-D6CB-B4CC-BA8EEE8987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88817" y="3001489"/>
            <a:ext cx="4542766" cy="3024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bâtiment, plein air, Porte de maison, porte&#10;&#10;Le contenu généré par l’IA peut être incorrect.">
            <a:extLst>
              <a:ext uri="{FF2B5EF4-FFF2-40B4-BE49-F238E27FC236}">
                <a16:creationId xmlns:a16="http://schemas.microsoft.com/office/drawing/2014/main" id="{73699251-1435-EBAF-2DF7-1D1E04C664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1309" y="362127"/>
            <a:ext cx="3060000" cy="3961167"/>
          </a:xfrm>
          <a:prstGeom prst="rect">
            <a:avLst/>
          </a:prstGeom>
          <a:ln w="88900" cap="sq" cmpd="thickThin">
            <a:solidFill>
              <a:srgbClr val="00B0F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C646BB80-2EDB-96FC-3FA9-0092C1D8FBFE}"/>
              </a:ext>
            </a:extLst>
          </p:cNvPr>
          <p:cNvSpPr txBox="1"/>
          <p:nvPr/>
        </p:nvSpPr>
        <p:spPr>
          <a:xfrm>
            <a:off x="4596189" y="638093"/>
            <a:ext cx="3594265" cy="1200329"/>
          </a:xfrm>
          <a:prstGeom prst="rect">
            <a:avLst/>
          </a:prstGeom>
          <a:noFill/>
        </p:spPr>
        <p:txBody>
          <a:bodyPr wrap="square" rtlCol="0">
            <a:spAutoFit/>
          </a:bodyPr>
          <a:lstStyle/>
          <a:p>
            <a:r>
              <a:rPr lang="fr-FR" sz="2400" b="1" dirty="0" err="1">
                <a:solidFill>
                  <a:srgbClr val="FFFF00"/>
                </a:solidFill>
              </a:rPr>
              <a:t>Lurs</a:t>
            </a:r>
            <a:r>
              <a:rPr lang="fr-FR" sz="2400" b="1" dirty="0">
                <a:solidFill>
                  <a:srgbClr val="FFFF00"/>
                </a:solidFill>
              </a:rPr>
              <a:t>, les secrets d’un village perché entre oliviers et « caractères »</a:t>
            </a:r>
          </a:p>
        </p:txBody>
      </p:sp>
      <p:sp>
        <p:nvSpPr>
          <p:cNvPr id="6" name="ZoneTexte 5">
            <a:extLst>
              <a:ext uri="{FF2B5EF4-FFF2-40B4-BE49-F238E27FC236}">
                <a16:creationId xmlns:a16="http://schemas.microsoft.com/office/drawing/2014/main" id="{E0AA3377-2243-8CEA-DD57-E45A0D885DE5}"/>
              </a:ext>
            </a:extLst>
          </p:cNvPr>
          <p:cNvSpPr txBox="1"/>
          <p:nvPr/>
        </p:nvSpPr>
        <p:spPr>
          <a:xfrm>
            <a:off x="5637488" y="2172045"/>
            <a:ext cx="2933205" cy="461665"/>
          </a:xfrm>
          <a:prstGeom prst="rect">
            <a:avLst/>
          </a:prstGeom>
          <a:noFill/>
        </p:spPr>
        <p:txBody>
          <a:bodyPr wrap="square" rtlCol="0">
            <a:spAutoFit/>
          </a:bodyPr>
          <a:lstStyle/>
          <a:p>
            <a:r>
              <a:rPr lang="fr-FR" sz="2400" b="1" dirty="0">
                <a:solidFill>
                  <a:srgbClr val="FFFF00"/>
                </a:solidFill>
              </a:rPr>
              <a:t>À Suivre</a:t>
            </a:r>
          </a:p>
        </p:txBody>
      </p:sp>
      <p:pic>
        <p:nvPicPr>
          <p:cNvPr id="8" name="Image 7" descr="Une image contenant plein air, ciel, fenêtre, nuage&#10;&#10;Le contenu généré par l’IA peut être incorrect.">
            <a:extLst>
              <a:ext uri="{FF2B5EF4-FFF2-40B4-BE49-F238E27FC236}">
                <a16:creationId xmlns:a16="http://schemas.microsoft.com/office/drawing/2014/main" id="{BBB2D95C-263E-A20C-BCDF-2958588247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50691" y="362127"/>
            <a:ext cx="2880000" cy="3728155"/>
          </a:xfrm>
          <a:prstGeom prst="rect">
            <a:avLst/>
          </a:prstGeom>
          <a:ln w="88900" cap="sq" cmpd="thickThin">
            <a:solidFill>
              <a:srgbClr val="00B0F0"/>
            </a:solidFill>
            <a:prstDash val="solid"/>
            <a:miter lim="800000"/>
          </a:ln>
          <a:effectLst>
            <a:innerShdw blurRad="76200">
              <a:srgbClr val="000000"/>
            </a:innerShdw>
          </a:effectLst>
        </p:spPr>
      </p:pic>
      <p:pic>
        <p:nvPicPr>
          <p:cNvPr id="10" name="Image 9" descr="Une image contenant plein air, herbe, arbre, plante&#10;&#10;Le contenu généré par l’IA peut être incorrect.">
            <a:extLst>
              <a:ext uri="{FF2B5EF4-FFF2-40B4-BE49-F238E27FC236}">
                <a16:creationId xmlns:a16="http://schemas.microsoft.com/office/drawing/2014/main" id="{53C4CBD7-1E01-EAF8-A308-FB8A37811F0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181545" y="3429000"/>
            <a:ext cx="4008909" cy="29718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5" name="Image 4" descr="Une image contenant plein air, bâtiment, arche, porte&#10;&#10;Le contenu généré par l’IA peut être incorrect.">
            <a:extLst>
              <a:ext uri="{FF2B5EF4-FFF2-40B4-BE49-F238E27FC236}">
                <a16:creationId xmlns:a16="http://schemas.microsoft.com/office/drawing/2014/main" id="{EB5596BA-8186-B462-FBBC-7AC262741BB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9726" y="2668096"/>
            <a:ext cx="3024000" cy="3744580"/>
          </a:xfrm>
          <a:prstGeom prst="rect">
            <a:avLst/>
          </a:prstGeom>
          <a:ln w="88900" cap="sq" cmpd="thickThin">
            <a:solidFill>
              <a:srgbClr val="00B0F0"/>
            </a:solidFill>
            <a:prstDash val="solid"/>
            <a:miter lim="800000"/>
          </a:ln>
          <a:effectLst>
            <a:innerShdw blurRad="76200">
              <a:srgbClr val="000000"/>
            </a:innerShdw>
          </a:effectLst>
        </p:spPr>
      </p:pic>
      <p:pic>
        <p:nvPicPr>
          <p:cNvPr id="7" name="Image 6" descr="Une image contenant plein air, arbre, herbe, montagne&#10;&#10;Le contenu généré par l’IA peut être incorrect.">
            <a:extLst>
              <a:ext uri="{FF2B5EF4-FFF2-40B4-BE49-F238E27FC236}">
                <a16:creationId xmlns:a16="http://schemas.microsoft.com/office/drawing/2014/main" id="{25E2C050-73E5-830B-2DC3-79FD7AC8AF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73210" y="441000"/>
            <a:ext cx="3869064" cy="2988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ciel, arbre, habits&#10;&#10;Le contenu généré par l’IA peut être incorrect.">
            <a:extLst>
              <a:ext uri="{FF2B5EF4-FFF2-40B4-BE49-F238E27FC236}">
                <a16:creationId xmlns:a16="http://schemas.microsoft.com/office/drawing/2014/main" id="{2138B90E-437F-B78A-E207-E5F3DD22B1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2383" y="678506"/>
            <a:ext cx="4777304" cy="2988000"/>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ciel, maison, bâtiment&#10;&#10;Le contenu généré par l’IA peut être incorrect.">
            <a:extLst>
              <a:ext uri="{FF2B5EF4-FFF2-40B4-BE49-F238E27FC236}">
                <a16:creationId xmlns:a16="http://schemas.microsoft.com/office/drawing/2014/main" id="{F52577D7-C4E3-8A2C-7678-719E74FFEA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4987" y="3302509"/>
            <a:ext cx="4604630" cy="2880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ciel, horloge, bâtiment&#10;&#10;Le contenu généré par l’IA peut être incorrect.">
            <a:extLst>
              <a:ext uri="{FF2B5EF4-FFF2-40B4-BE49-F238E27FC236}">
                <a16:creationId xmlns:a16="http://schemas.microsoft.com/office/drawing/2014/main" id="{CD66A552-A517-B5A4-D9FA-7CB4D34F8C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9464" y="1900065"/>
            <a:ext cx="3060000" cy="4589108"/>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habits, homme, plein air, bâtiment&#10;&#10;Le contenu généré par l’IA peut être incorrect.">
            <a:extLst>
              <a:ext uri="{FF2B5EF4-FFF2-40B4-BE49-F238E27FC236}">
                <a16:creationId xmlns:a16="http://schemas.microsoft.com/office/drawing/2014/main" id="{57183BD8-300E-7303-59F0-5C60DA6926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202" y="441000"/>
            <a:ext cx="4777334" cy="2988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bâtiment, pierre, plein air, Mur de pierre&#10;&#10;Le contenu généré par l’IA peut être incorrect.">
            <a:extLst>
              <a:ext uri="{FF2B5EF4-FFF2-40B4-BE49-F238E27FC236}">
                <a16:creationId xmlns:a16="http://schemas.microsoft.com/office/drawing/2014/main" id="{ADD7DE98-7DC1-DE8D-55E9-A224B23A9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338" y="344386"/>
            <a:ext cx="3060000" cy="4571101"/>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EFA8AF-0E20-BCE8-A650-045EF7414660}"/>
              </a:ext>
            </a:extLst>
          </p:cNvPr>
          <p:cNvSpPr txBox="1"/>
          <p:nvPr/>
        </p:nvSpPr>
        <p:spPr>
          <a:xfrm>
            <a:off x="321083" y="5035138"/>
            <a:ext cx="3669026" cy="461665"/>
          </a:xfrm>
          <a:prstGeom prst="rect">
            <a:avLst/>
          </a:prstGeom>
          <a:noFill/>
        </p:spPr>
        <p:txBody>
          <a:bodyPr wrap="square" rtlCol="0">
            <a:spAutoFit/>
          </a:bodyPr>
          <a:lstStyle/>
          <a:p>
            <a:r>
              <a:rPr lang="fr-FR" sz="2400" b="1">
                <a:solidFill>
                  <a:srgbClr val="FFFF00"/>
                </a:solidFill>
              </a:rPr>
              <a:t>Une vieille porte à Mane</a:t>
            </a:r>
            <a:endParaRPr lang="fr-FR" sz="2400" b="1" dirty="0">
              <a:solidFill>
                <a:srgbClr val="FFFF00"/>
              </a:solidFill>
            </a:endParaRPr>
          </a:p>
        </p:txBody>
      </p:sp>
      <p:pic>
        <p:nvPicPr>
          <p:cNvPr id="6" name="Image 5" descr="Une image contenant fenêtre, bâtiment, plein air, toit&#10;&#10;Le contenu généré par l’IA peut être incorrect.">
            <a:extLst>
              <a:ext uri="{FF2B5EF4-FFF2-40B4-BE49-F238E27FC236}">
                <a16:creationId xmlns:a16="http://schemas.microsoft.com/office/drawing/2014/main" id="{28964862-49A8-A564-1E01-9B5322ED46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8662" y="3576876"/>
            <a:ext cx="4356000" cy="2916524"/>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86B1FEC-E526-C832-1127-9F1FAC148836}"/>
              </a:ext>
            </a:extLst>
          </p:cNvPr>
          <p:cNvSpPr txBox="1"/>
          <p:nvPr/>
        </p:nvSpPr>
        <p:spPr>
          <a:xfrm>
            <a:off x="8075221" y="3050291"/>
            <a:ext cx="4892634" cy="461665"/>
          </a:xfrm>
          <a:prstGeom prst="rect">
            <a:avLst/>
          </a:prstGeom>
          <a:noFill/>
        </p:spPr>
        <p:txBody>
          <a:bodyPr wrap="square" rtlCol="0">
            <a:spAutoFit/>
          </a:bodyPr>
          <a:lstStyle/>
          <a:p>
            <a:r>
              <a:rPr lang="fr-FR" sz="2400" b="1">
                <a:solidFill>
                  <a:srgbClr val="FFFF00"/>
                </a:solidFill>
              </a:rPr>
              <a:t>De belles toitures…</a:t>
            </a:r>
            <a:endParaRPr lang="fr-FR" sz="2400" b="1" dirty="0">
              <a:solidFill>
                <a:srgbClr val="FFFF00"/>
              </a:solidFill>
            </a:endParaRP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nature, plein air, bâtiment, matériau de construction&#10;&#10;Le contenu généré par l’IA peut être incorrect.">
            <a:extLst>
              <a:ext uri="{FF2B5EF4-FFF2-40B4-BE49-F238E27FC236}">
                <a16:creationId xmlns:a16="http://schemas.microsoft.com/office/drawing/2014/main" id="{401E3DA4-CEBE-BCC1-EBFF-B950DD33FD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497" y="441000"/>
            <a:ext cx="5312000" cy="2988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E9E019-6FF2-3674-55CA-A30A6C777F59}"/>
              </a:ext>
            </a:extLst>
          </p:cNvPr>
          <p:cNvSpPr txBox="1"/>
          <p:nvPr/>
        </p:nvSpPr>
        <p:spPr>
          <a:xfrm>
            <a:off x="644125" y="3538847"/>
            <a:ext cx="5312000" cy="830997"/>
          </a:xfrm>
          <a:prstGeom prst="rect">
            <a:avLst/>
          </a:prstGeom>
          <a:noFill/>
        </p:spPr>
        <p:txBody>
          <a:bodyPr wrap="square" rtlCol="0">
            <a:spAutoFit/>
          </a:bodyPr>
          <a:lstStyle/>
          <a:p>
            <a:r>
              <a:rPr lang="fr-FR" sz="2400" b="1" dirty="0" err="1">
                <a:solidFill>
                  <a:srgbClr val="FFFF00"/>
                </a:solidFill>
              </a:rPr>
              <a:t>Lurs</a:t>
            </a:r>
            <a:r>
              <a:rPr lang="fr-FR" sz="2400" b="1" dirty="0">
                <a:solidFill>
                  <a:srgbClr val="FFFF00"/>
                </a:solidFill>
              </a:rPr>
              <a:t> est une étape sur le chemin vers St Jacques de Compostelle</a:t>
            </a:r>
          </a:p>
        </p:txBody>
      </p:sp>
      <p:pic>
        <p:nvPicPr>
          <p:cNvPr id="6" name="Image 5" descr="Une image contenant plein air, ciel, arbre, nuage&#10;&#10;Le contenu généré par l’IA peut être incorrect.">
            <a:extLst>
              <a:ext uri="{FF2B5EF4-FFF2-40B4-BE49-F238E27FC236}">
                <a16:creationId xmlns:a16="http://schemas.microsoft.com/office/drawing/2014/main" id="{1D2E4FDB-23EE-D982-19FF-4CE54A032E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58546" y="3538847"/>
            <a:ext cx="3888000" cy="2916000"/>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E162711-AC17-E68C-7AF2-97EF7B6FE2EF}"/>
              </a:ext>
            </a:extLst>
          </p:cNvPr>
          <p:cNvSpPr txBox="1"/>
          <p:nvPr/>
        </p:nvSpPr>
        <p:spPr>
          <a:xfrm>
            <a:off x="6848105" y="2967335"/>
            <a:ext cx="5375563" cy="461665"/>
          </a:xfrm>
          <a:prstGeom prst="rect">
            <a:avLst/>
          </a:prstGeom>
          <a:noFill/>
        </p:spPr>
        <p:txBody>
          <a:bodyPr wrap="square" rtlCol="0">
            <a:spAutoFit/>
          </a:bodyPr>
          <a:lstStyle/>
          <a:p>
            <a:r>
              <a:rPr lang="fr-FR" sz="2400" b="1">
                <a:solidFill>
                  <a:srgbClr val="FFFF00"/>
                </a:solidFill>
              </a:rPr>
              <a:t>Lurs est très beau aussi sous la neige</a:t>
            </a:r>
            <a:endParaRPr lang="fr-FR" sz="2400" b="1" dirty="0">
              <a:solidFill>
                <a:srgbClr val="FFFF00"/>
              </a:solidFill>
            </a:endParaRP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66D5830E-F4D2-1CD6-9375-A1A51B686B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96684" y="997527"/>
            <a:ext cx="3024000" cy="5376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9C083F-044C-91B7-CE0D-630EA1274EC3}"/>
              </a:ext>
            </a:extLst>
          </p:cNvPr>
          <p:cNvSpPr txBox="1"/>
          <p:nvPr/>
        </p:nvSpPr>
        <p:spPr>
          <a:xfrm>
            <a:off x="8711479" y="510167"/>
            <a:ext cx="3480521" cy="461665"/>
          </a:xfrm>
          <a:prstGeom prst="rect">
            <a:avLst/>
          </a:prstGeom>
          <a:noFill/>
        </p:spPr>
        <p:txBody>
          <a:bodyPr wrap="square" rtlCol="0">
            <a:spAutoFit/>
          </a:bodyPr>
          <a:lstStyle/>
          <a:p>
            <a:r>
              <a:rPr lang="fr-FR" sz="2400" b="1">
                <a:solidFill>
                  <a:srgbClr val="FFFF00"/>
                </a:solidFill>
              </a:rPr>
              <a:t>Maisons et ruelles</a:t>
            </a:r>
            <a:endParaRPr lang="fr-FR" sz="2400" b="1" dirty="0">
              <a:solidFill>
                <a:srgbClr val="FFFF00"/>
              </a:solidFill>
            </a:endParaRPr>
          </a:p>
        </p:txBody>
      </p:sp>
      <p:pic>
        <p:nvPicPr>
          <p:cNvPr id="6" name="Image 5" descr="Une image contenant plein air, nuage, ciel, maison&#10;&#10;Le contenu généré par l’IA peut être incorrect.">
            <a:extLst>
              <a:ext uri="{FF2B5EF4-FFF2-40B4-BE49-F238E27FC236}">
                <a16:creationId xmlns:a16="http://schemas.microsoft.com/office/drawing/2014/main" id="{8AF178D3-5BBC-12D2-19FF-EA1B4D023C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8522" y="510167"/>
            <a:ext cx="2952000" cy="4409767"/>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389B9B7-E983-4782-3A7A-DA3133C95E06}"/>
              </a:ext>
            </a:extLst>
          </p:cNvPr>
          <p:cNvSpPr txBox="1"/>
          <p:nvPr/>
        </p:nvSpPr>
        <p:spPr>
          <a:xfrm>
            <a:off x="528522" y="4919934"/>
            <a:ext cx="3669475" cy="461665"/>
          </a:xfrm>
          <a:prstGeom prst="rect">
            <a:avLst/>
          </a:prstGeom>
          <a:noFill/>
        </p:spPr>
        <p:txBody>
          <a:bodyPr wrap="square" rtlCol="0">
            <a:spAutoFit/>
          </a:bodyPr>
          <a:lstStyle/>
          <a:p>
            <a:r>
              <a:rPr lang="fr-FR" sz="2400" b="1">
                <a:solidFill>
                  <a:srgbClr val="FFFF00"/>
                </a:solidFill>
              </a:rPr>
              <a:t>Vue globale sur Lurs</a:t>
            </a:r>
            <a:endParaRPr lang="fr-FR" sz="2400" b="1" dirty="0">
              <a:solidFill>
                <a:srgbClr val="FFFF00"/>
              </a:solidFill>
            </a:endParaRP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plante, ciel, arbre&#10;&#10;Le contenu généré par l’IA peut être incorrect.">
            <a:extLst>
              <a:ext uri="{FF2B5EF4-FFF2-40B4-BE49-F238E27FC236}">
                <a16:creationId xmlns:a16="http://schemas.microsoft.com/office/drawing/2014/main" id="{746AE488-5241-A141-0CD8-D45492EDBD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617" y="3429000"/>
            <a:ext cx="4356000" cy="2904545"/>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ciel, plante, bâtiment&#10;&#10;Le contenu généré par l’IA peut être incorrect.">
            <a:extLst>
              <a:ext uri="{FF2B5EF4-FFF2-40B4-BE49-F238E27FC236}">
                <a16:creationId xmlns:a16="http://schemas.microsoft.com/office/drawing/2014/main" id="{C977B29C-F148-AEB0-536A-FB1B88D192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0233" y="511878"/>
            <a:ext cx="4535150" cy="3024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ciel, Ruines, plante&#10;&#10;Le contenu généré par l’IA peut être incorrect.">
            <a:extLst>
              <a:ext uri="{FF2B5EF4-FFF2-40B4-BE49-F238E27FC236}">
                <a16:creationId xmlns:a16="http://schemas.microsoft.com/office/drawing/2014/main" id="{B361196A-8A11-1A8B-86E1-5B901DD340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369" y="582563"/>
            <a:ext cx="4536000" cy="3024567"/>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ciel, plante, arbre&#10;&#10;Le contenu généré par l’IA peut être incorrect.">
            <a:extLst>
              <a:ext uri="{FF2B5EF4-FFF2-40B4-BE49-F238E27FC236}">
                <a16:creationId xmlns:a16="http://schemas.microsoft.com/office/drawing/2014/main" id="{7DDABE36-C3D2-8687-8DB2-68DC20C1A77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3451" y="3429000"/>
            <a:ext cx="4373180" cy="2916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bâtiment, ciel, pavé&#10;&#10;Le contenu généré par l’IA peut être incorrect.">
            <a:extLst>
              <a:ext uri="{FF2B5EF4-FFF2-40B4-BE49-F238E27FC236}">
                <a16:creationId xmlns:a16="http://schemas.microsoft.com/office/drawing/2014/main" id="{E70D28B1-F943-3FFD-0159-38252EFFBA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1196" y="1665978"/>
            <a:ext cx="2988000" cy="4481130"/>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plante, bâtiment, fenêtre&#10;&#10;Le contenu généré par l’IA peut être incorrect.">
            <a:extLst>
              <a:ext uri="{FF2B5EF4-FFF2-40B4-BE49-F238E27FC236}">
                <a16:creationId xmlns:a16="http://schemas.microsoft.com/office/drawing/2014/main" id="{F26BE00A-DEAA-160B-9A56-82BCAB906C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12806" y="751575"/>
            <a:ext cx="2988000" cy="4481129"/>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bâtiment, ciel, fenêtre&#10;&#10;Le contenu généré par l’IA peut être incorrect.">
            <a:extLst>
              <a:ext uri="{FF2B5EF4-FFF2-40B4-BE49-F238E27FC236}">
                <a16:creationId xmlns:a16="http://schemas.microsoft.com/office/drawing/2014/main" id="{AB8D7BDE-5676-EC1F-E24A-5A0631C8F5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5926" y="614232"/>
            <a:ext cx="4428000" cy="2952554"/>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plante, bâtiment, ciel&#10;&#10;Le contenu généré par l’IA peut être incorrect.">
            <a:extLst>
              <a:ext uri="{FF2B5EF4-FFF2-40B4-BE49-F238E27FC236}">
                <a16:creationId xmlns:a16="http://schemas.microsoft.com/office/drawing/2014/main" id="{D6A1564C-CABE-E6A6-9B5C-3B7268601C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8076" y="3319464"/>
            <a:ext cx="4536000" cy="3024567"/>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plein air, bâtiment, ciel, pavé&#10;&#10;Le contenu généré par l’IA peut être incorrect.">
            <a:extLst>
              <a:ext uri="{FF2B5EF4-FFF2-40B4-BE49-F238E27FC236}">
                <a16:creationId xmlns:a16="http://schemas.microsoft.com/office/drawing/2014/main" id="{9F06541D-4438-3318-B1CD-730A8E1D87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4395" y="488642"/>
            <a:ext cx="2905674" cy="5976000"/>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plante, ciel, Mur de pierre&#10;&#10;Le contenu généré par l’IA peut être incorrect.">
            <a:extLst>
              <a:ext uri="{FF2B5EF4-FFF2-40B4-BE49-F238E27FC236}">
                <a16:creationId xmlns:a16="http://schemas.microsoft.com/office/drawing/2014/main" id="{E37C9EC3-E734-EF50-3F97-A3A3B84EF6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1703" y="393358"/>
            <a:ext cx="2952000" cy="6071284"/>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plein air, ciel, nuage, plante&#10;&#10;Le contenu généré par l’IA peut être incorrect.">
            <a:extLst>
              <a:ext uri="{FF2B5EF4-FFF2-40B4-BE49-F238E27FC236}">
                <a16:creationId xmlns:a16="http://schemas.microsoft.com/office/drawing/2014/main" id="{82A9611A-439C-D5CC-A5CF-09F1C38A178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26591" y="1575250"/>
            <a:ext cx="6813661" cy="4536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6E2B15-0EBF-7AF6-3AD4-153FD7C9EF51}"/>
              </a:ext>
            </a:extLst>
          </p:cNvPr>
          <p:cNvSpPr txBox="1"/>
          <p:nvPr/>
        </p:nvSpPr>
        <p:spPr>
          <a:xfrm>
            <a:off x="989556" y="133196"/>
            <a:ext cx="6350696" cy="830997"/>
          </a:xfrm>
          <a:prstGeom prst="rect">
            <a:avLst/>
          </a:prstGeom>
          <a:noFill/>
        </p:spPr>
        <p:txBody>
          <a:bodyPr wrap="square" rtlCol="0">
            <a:spAutoFit/>
          </a:bodyPr>
          <a:lstStyle/>
          <a:p>
            <a:r>
              <a:rPr lang="fr-FR" sz="2400" b="1" dirty="0">
                <a:solidFill>
                  <a:srgbClr val="FFFF00"/>
                </a:solidFill>
              </a:rPr>
              <a:t>Lorient Vous Présente Le Village De </a:t>
            </a:r>
            <a:r>
              <a:rPr lang="fr-FR" sz="2400" b="1" dirty="0" err="1">
                <a:solidFill>
                  <a:srgbClr val="FFFF00"/>
                </a:solidFill>
              </a:rPr>
              <a:t>Lurs</a:t>
            </a:r>
            <a:r>
              <a:rPr lang="fr-FR" sz="2400" b="1" dirty="0">
                <a:solidFill>
                  <a:srgbClr val="FFFF00"/>
                </a:solidFill>
              </a:rPr>
              <a:t>     (Alpes – Haute – Provence -  </a:t>
            </a:r>
          </a:p>
        </p:txBody>
      </p:sp>
      <p:sp>
        <p:nvSpPr>
          <p:cNvPr id="5" name="ZoneTexte 4">
            <a:extLst>
              <a:ext uri="{FF2B5EF4-FFF2-40B4-BE49-F238E27FC236}">
                <a16:creationId xmlns:a16="http://schemas.microsoft.com/office/drawing/2014/main" id="{C61F7E39-63FB-44F1-AA97-548D100044BF}"/>
              </a:ext>
            </a:extLst>
          </p:cNvPr>
          <p:cNvSpPr txBox="1"/>
          <p:nvPr/>
        </p:nvSpPr>
        <p:spPr>
          <a:xfrm>
            <a:off x="1503123" y="1038889"/>
            <a:ext cx="6050071" cy="461665"/>
          </a:xfrm>
          <a:prstGeom prst="rect">
            <a:avLst/>
          </a:prstGeom>
          <a:noFill/>
        </p:spPr>
        <p:txBody>
          <a:bodyPr wrap="square" rtlCol="0">
            <a:spAutoFit/>
          </a:bodyPr>
          <a:lstStyle/>
          <a:p>
            <a:r>
              <a:rPr lang="fr-FR" sz="2400" b="1" dirty="0">
                <a:solidFill>
                  <a:srgbClr val="FFFF00"/>
                </a:solidFill>
              </a:rPr>
              <a:t>Sur La Suggestion De </a:t>
            </a:r>
            <a:r>
              <a:rPr lang="fr-FR" sz="2400" b="1" dirty="0" err="1">
                <a:solidFill>
                  <a:srgbClr val="FFFF00"/>
                </a:solidFill>
              </a:rPr>
              <a:t>JackDidier</a:t>
            </a:r>
            <a:endParaRPr lang="fr-FR" sz="2400" b="1" dirty="0">
              <a:solidFill>
                <a:srgbClr val="FFFF00"/>
              </a:solidFill>
            </a:endParaRPr>
          </a:p>
        </p:txBody>
      </p:sp>
      <p:sp>
        <p:nvSpPr>
          <p:cNvPr id="6" name="ZoneTexte 5">
            <a:extLst>
              <a:ext uri="{FF2B5EF4-FFF2-40B4-BE49-F238E27FC236}">
                <a16:creationId xmlns:a16="http://schemas.microsoft.com/office/drawing/2014/main" id="{FD90DF4A-C4E9-D285-69BF-C1067E062216}"/>
              </a:ext>
            </a:extLst>
          </p:cNvPr>
          <p:cNvSpPr txBox="1"/>
          <p:nvPr/>
        </p:nvSpPr>
        <p:spPr>
          <a:xfrm>
            <a:off x="814192" y="6185946"/>
            <a:ext cx="6813661" cy="461665"/>
          </a:xfrm>
          <a:prstGeom prst="rect">
            <a:avLst/>
          </a:prstGeom>
          <a:noFill/>
        </p:spPr>
        <p:txBody>
          <a:bodyPr wrap="square" rtlCol="0">
            <a:spAutoFit/>
          </a:bodyPr>
          <a:lstStyle/>
          <a:p>
            <a:r>
              <a:rPr lang="fr-FR" sz="2400" b="1" dirty="0">
                <a:solidFill>
                  <a:srgbClr val="FFFF00"/>
                </a:solidFill>
              </a:rPr>
              <a:t>Le Village De </a:t>
            </a:r>
            <a:r>
              <a:rPr lang="fr-FR" sz="2400" b="1" dirty="0" err="1">
                <a:solidFill>
                  <a:srgbClr val="FFFF00"/>
                </a:solidFill>
              </a:rPr>
              <a:t>Lurs</a:t>
            </a:r>
            <a:r>
              <a:rPr lang="fr-FR" sz="2400" b="1" dirty="0">
                <a:solidFill>
                  <a:srgbClr val="FFFF00"/>
                </a:solidFill>
              </a:rPr>
              <a:t> (Alpes –Haute – Provence )</a:t>
            </a:r>
          </a:p>
        </p:txBody>
      </p:sp>
      <p:sp>
        <p:nvSpPr>
          <p:cNvPr id="7" name="ZoneTexte 6">
            <a:extLst>
              <a:ext uri="{FF2B5EF4-FFF2-40B4-BE49-F238E27FC236}">
                <a16:creationId xmlns:a16="http://schemas.microsoft.com/office/drawing/2014/main" id="{FAACA477-C3CB-4CCA-D906-9EC9427573CC}"/>
              </a:ext>
            </a:extLst>
          </p:cNvPr>
          <p:cNvSpPr txBox="1"/>
          <p:nvPr/>
        </p:nvSpPr>
        <p:spPr>
          <a:xfrm>
            <a:off x="7553194" y="2966157"/>
            <a:ext cx="4359555" cy="1569660"/>
          </a:xfrm>
          <a:prstGeom prst="rect">
            <a:avLst/>
          </a:prstGeom>
          <a:noFill/>
        </p:spPr>
        <p:txBody>
          <a:bodyPr wrap="square" rtlCol="0">
            <a:spAutoFit/>
          </a:bodyPr>
          <a:lstStyle/>
          <a:p>
            <a:r>
              <a:rPr lang="fr-FR" sz="2400" b="1" dirty="0">
                <a:solidFill>
                  <a:srgbClr val="FFFF00"/>
                </a:solidFill>
              </a:rPr>
              <a:t>Les Images Et Le Son Du Net</a:t>
            </a: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                        Daniel</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fracture"/>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TotalTime>
  <Words>294</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2025-03-13T09:27:59Z</dcterms:created>
  <dcterms:modified xsi:type="dcterms:W3CDTF">2025-05-19T07:39:18Z</dcterms:modified>
</cp:coreProperties>
</file>