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0" r:id="rId4"/>
    <p:sldId id="265" r:id="rId5"/>
    <p:sldId id="259" r:id="rId6"/>
    <p:sldId id="266" r:id="rId7"/>
    <p:sldId id="267" r:id="rId8"/>
    <p:sldId id="268" r:id="rId9"/>
    <p:sldId id="263" r:id="rId10"/>
    <p:sldId id="264" r:id="rId11"/>
    <p:sldId id="269" r:id="rId12"/>
    <p:sldId id="271" r:id="rId13"/>
    <p:sldId id="272"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yXdxO7a/rbknosYPT6jkA==" hashData="nx4KK17FczgHaXSBQicarISTtG9LKH1QWgndwYcA9O1YfYL1h/PpTM1qRh7MbtvRD37Gj+S3yRzshzZilyoMs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20" d="100"/>
          <a:sy n="120"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590A3D9-BC5B-4B10-8B16-99C1C2C4BF24}" type="datetimeFigureOut">
              <a:rPr lang="fr-FR" smtClean="0"/>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4287392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90A3D9-BC5B-4B10-8B16-99C1C2C4BF24}" type="datetimeFigureOut">
              <a:rPr lang="fr-FR" smtClean="0"/>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2886455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590A3D9-BC5B-4B10-8B16-99C1C2C4BF24}" type="datetimeFigureOut">
              <a:rPr lang="fr-FR" smtClean="0"/>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3019120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90A3D9-BC5B-4B10-8B16-99C1C2C4BF24}" type="datetimeFigureOut">
              <a:rPr lang="fr-FR" smtClean="0"/>
              <a:t>20/05/2025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1681004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590A3D9-BC5B-4B10-8B16-99C1C2C4BF24}" type="datetimeFigureOut">
              <a:rPr lang="fr-FR" smtClean="0"/>
              <a:t>20/05/2025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2465833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590A3D9-BC5B-4B10-8B16-99C1C2C4BF24}" type="datetimeFigureOut">
              <a:rPr lang="fr-FR" smtClean="0"/>
              <a:t>20/05/2025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2137315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590A3D9-BC5B-4B10-8B16-99C1C2C4BF24}" type="datetimeFigureOut">
              <a:rPr lang="fr-FR" smtClean="0"/>
              <a:t>20/05/2025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1251483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590A3D9-BC5B-4B10-8B16-99C1C2C4BF24}" type="datetimeFigureOut">
              <a:rPr lang="fr-FR" smtClean="0"/>
              <a:t>20/05/2025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3260900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590A3D9-BC5B-4B10-8B16-99C1C2C4BF24}" type="datetimeFigureOut">
              <a:rPr lang="fr-FR" smtClean="0"/>
              <a:t>20/05/2025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643051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90A3D9-BC5B-4B10-8B16-99C1C2C4BF24}" type="datetimeFigureOut">
              <a:rPr lang="fr-FR" smtClean="0"/>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4131885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90A3D9-BC5B-4B10-8B16-99C1C2C4BF24}" type="datetimeFigureOut">
              <a:rPr lang="fr-FR" smtClean="0"/>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0379950-4326-4673-AE41-1273CCE21869}" type="slidenum">
              <a:rPr lang="fr-FR" smtClean="0"/>
              <a:t>‹N°›</a:t>
            </a:fld>
            <a:endParaRPr lang="fr-FR"/>
          </a:p>
        </p:txBody>
      </p:sp>
    </p:spTree>
    <p:extLst>
      <p:ext uri="{BB962C8B-B14F-4D97-AF65-F5344CB8AC3E}">
        <p14:creationId xmlns:p14="http://schemas.microsoft.com/office/powerpoint/2010/main" val="1227336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90A3D9-BC5B-4B10-8B16-99C1C2C4BF24}" type="datetimeFigureOut">
              <a:rPr lang="fr-FR" smtClean="0"/>
              <a:t>20/05/2025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379950-4326-4673-AE41-1273CCE21869}" type="slidenum">
              <a:rPr lang="fr-FR" smtClean="0"/>
              <a:t>‹N°›</a:t>
            </a:fld>
            <a:endParaRPr lang="fr-FR"/>
          </a:p>
        </p:txBody>
      </p:sp>
    </p:spTree>
    <p:extLst>
      <p:ext uri="{BB962C8B-B14F-4D97-AF65-F5344CB8AC3E}">
        <p14:creationId xmlns:p14="http://schemas.microsoft.com/office/powerpoint/2010/main" val="31949113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m/maps/place/data=!4m2!3m1!1s0xd556e9725546ba3:0x228f62fe4d0dd5b5?sa=X&amp;ved=1t:8290&amp;ictx=111" TargetMode="Externa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hyperlink" Target="https://fr.wikipedia.org/wiki/La_Goulue#cite_note-4" TargetMode="External"/><Relationship Id="rId3" Type="http://schemas.openxmlformats.org/officeDocument/2006/relationships/image" Target="../media/image27.jpeg"/><Relationship Id="rId7" Type="http://schemas.openxmlformats.org/officeDocument/2006/relationships/hyperlink" Target="https://fr.wikipedia.org/wiki/Caraco_(v%C3%AAtement)" TargetMode="Externa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hyperlink" Target="https://fr.wikipedia.org/wiki/Moulin-Rouge" TargetMode="External"/><Relationship Id="rId5" Type="http://schemas.openxmlformats.org/officeDocument/2006/relationships/hyperlink" Target="https://fr.wikipedia.org/wiki/Henri_de_Toulouse-Lautrec" TargetMode="External"/><Relationship Id="rId10" Type="http://schemas.openxmlformats.org/officeDocument/2006/relationships/image" Target="../media/image30.jpeg"/><Relationship Id="rId4" Type="http://schemas.openxmlformats.org/officeDocument/2006/relationships/image" Target="../media/image28.jpeg"/><Relationship Id="rId9"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36.gif"/><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8"/>
            <a:ext cx="12204000" cy="6867043"/>
          </a:xfrm>
          <a:prstGeom prst="rect">
            <a:avLst/>
          </a:prstGeom>
          <a:effectLst>
            <a:softEdge rad="635000"/>
          </a:effectLst>
        </p:spPr>
      </p:pic>
      <p:sp>
        <p:nvSpPr>
          <p:cNvPr id="3" name="ZoneTexte 2"/>
          <p:cNvSpPr txBox="1"/>
          <p:nvPr/>
        </p:nvSpPr>
        <p:spPr>
          <a:xfrm>
            <a:off x="2725782" y="348343"/>
            <a:ext cx="5930537" cy="3416320"/>
          </a:xfrm>
          <a:prstGeom prst="rect">
            <a:avLst/>
          </a:prstGeom>
          <a:noFill/>
        </p:spPr>
        <p:txBody>
          <a:bodyPr wrap="square" rtlCol="0">
            <a:spAutoFit/>
          </a:bodyPr>
          <a:lstStyle/>
          <a:p>
            <a:r>
              <a:rPr lang="fr-FR" sz="7200" b="1" dirty="0" smtClean="0">
                <a:solidFill>
                  <a:schemeClr val="bg1"/>
                </a:solidFill>
                <a:latin typeface="Arial" panose="020B0604020202020204" pitchFamily="34" charset="0"/>
                <a:cs typeface="Arial" panose="020B0604020202020204" pitchFamily="34" charset="0"/>
              </a:rPr>
              <a:t>   </a:t>
            </a:r>
          </a:p>
          <a:p>
            <a:r>
              <a:rPr lang="fr-FR" sz="7200" b="1" dirty="0" smtClean="0">
                <a:solidFill>
                  <a:schemeClr val="bg1"/>
                </a:solidFill>
                <a:latin typeface="Arial" panose="020B0604020202020204" pitchFamily="34" charset="0"/>
                <a:cs typeface="Arial" panose="020B0604020202020204" pitchFamily="34" charset="0"/>
              </a:rPr>
              <a:t>       HENRI</a:t>
            </a:r>
          </a:p>
          <a:p>
            <a:r>
              <a:rPr lang="fr-FR" sz="7200" b="1" dirty="0" smtClean="0">
                <a:solidFill>
                  <a:schemeClr val="bg1"/>
                </a:solidFill>
                <a:latin typeface="Arial" panose="020B0604020202020204" pitchFamily="34" charset="0"/>
                <a:cs typeface="Arial" panose="020B0604020202020204" pitchFamily="34" charset="0"/>
              </a:rPr>
              <a:t>          de</a:t>
            </a:r>
            <a:endParaRPr lang="fr-FR" sz="7200" b="1" dirty="0">
              <a:solidFill>
                <a:schemeClr val="bg1"/>
              </a:solidFill>
              <a:latin typeface="Arial" panose="020B0604020202020204" pitchFamily="34" charset="0"/>
              <a:cs typeface="Arial" panose="020B0604020202020204" pitchFamily="34" charset="0"/>
            </a:endParaRPr>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01952" y="5162441"/>
            <a:ext cx="1298448" cy="1444752"/>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58813" y="5091928"/>
            <a:ext cx="2196000" cy="1420080"/>
          </a:xfrm>
          <a:prstGeom prst="rect">
            <a:avLst/>
          </a:prstGeom>
        </p:spPr>
      </p:pic>
      <p:sp>
        <p:nvSpPr>
          <p:cNvPr id="6" name="ZoneTexte 5"/>
          <p:cNvSpPr txBox="1"/>
          <p:nvPr/>
        </p:nvSpPr>
        <p:spPr>
          <a:xfrm>
            <a:off x="4155213" y="5700151"/>
            <a:ext cx="2473234" cy="369332"/>
          </a:xfrm>
          <a:prstGeom prst="rect">
            <a:avLst/>
          </a:prstGeom>
          <a:noFill/>
        </p:spPr>
        <p:txBody>
          <a:bodyPr wrap="square" rtlCol="0">
            <a:spAutoFit/>
          </a:bodyPr>
          <a:lstStyle/>
          <a:p>
            <a:r>
              <a:rPr lang="fr-FR" b="1" dirty="0" smtClean="0">
                <a:solidFill>
                  <a:schemeClr val="bg1"/>
                </a:solidFill>
              </a:rPr>
              <a:t>Clic Manuel</a:t>
            </a:r>
            <a:endParaRPr lang="fr-FR" b="1" dirty="0">
              <a:solidFill>
                <a:schemeClr val="bg1"/>
              </a:solidFill>
            </a:endParaRPr>
          </a:p>
        </p:txBody>
      </p:sp>
      <p:pic>
        <p:nvPicPr>
          <p:cNvPr id="7" name="FRENCH CANCAN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405809" y="2575560"/>
            <a:ext cx="609600" cy="609600"/>
          </a:xfrm>
          <a:prstGeom prst="rect">
            <a:avLst/>
          </a:prstGeom>
        </p:spPr>
      </p:pic>
    </p:spTree>
    <p:extLst>
      <p:ext uri="{BB962C8B-B14F-4D97-AF65-F5344CB8AC3E}">
        <p14:creationId xmlns:p14="http://schemas.microsoft.com/office/powerpoint/2010/main" val="2098727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
            <a:ext cx="12192000" cy="6867642"/>
          </a:xfrm>
          <a:prstGeom prst="rect">
            <a:avLst/>
          </a:prstGeom>
          <a:ln>
            <a:noFill/>
          </a:ln>
          <a:effectLst>
            <a:softEdge rad="112500"/>
          </a:effectLst>
        </p:spPr>
      </p:pic>
    </p:spTree>
    <p:extLst>
      <p:ext uri="{BB962C8B-B14F-4D97-AF65-F5344CB8AC3E}">
        <p14:creationId xmlns:p14="http://schemas.microsoft.com/office/powerpoint/2010/main" val="34037647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b="49333"/>
          <a:stretch/>
        </p:blipFill>
        <p:spPr>
          <a:xfrm>
            <a:off x="7163702" y="1776549"/>
            <a:ext cx="4848532" cy="347472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936" y="1297622"/>
            <a:ext cx="6804000" cy="4607922"/>
          </a:xfrm>
          <a:prstGeom prst="rect">
            <a:avLst/>
          </a:prstGeom>
        </p:spPr>
      </p:pic>
      <p:sp>
        <p:nvSpPr>
          <p:cNvPr id="4" name="ZoneTexte 3"/>
          <p:cNvSpPr txBox="1"/>
          <p:nvPr/>
        </p:nvSpPr>
        <p:spPr>
          <a:xfrm>
            <a:off x="566057" y="862149"/>
            <a:ext cx="5869578" cy="369332"/>
          </a:xfrm>
          <a:prstGeom prst="rect">
            <a:avLst/>
          </a:prstGeom>
          <a:noFill/>
        </p:spPr>
        <p:txBody>
          <a:bodyPr wrap="square" rtlCol="0">
            <a:spAutoFit/>
          </a:bodyPr>
          <a:lstStyle/>
          <a:p>
            <a:r>
              <a:rPr lang="fr-FR" dirty="0" smtClean="0"/>
              <a:t>Acte de Naissance d’Henri de Toulouse-Lautrec (25/11/1864)</a:t>
            </a:r>
            <a:endParaRPr lang="fr-FR" dirty="0"/>
          </a:p>
        </p:txBody>
      </p:sp>
      <p:sp>
        <p:nvSpPr>
          <p:cNvPr id="5" name="Rectangle 4"/>
          <p:cNvSpPr/>
          <p:nvPr/>
        </p:nvSpPr>
        <p:spPr>
          <a:xfrm>
            <a:off x="7163702" y="1261179"/>
            <a:ext cx="4866397" cy="338554"/>
          </a:xfrm>
          <a:prstGeom prst="rect">
            <a:avLst/>
          </a:prstGeom>
        </p:spPr>
        <p:txBody>
          <a:bodyPr wrap="none">
            <a:spAutoFit/>
          </a:bodyPr>
          <a:lstStyle/>
          <a:p>
            <a:r>
              <a:rPr lang="fr-FR" sz="1600" dirty="0" smtClean="0"/>
              <a:t>Acte de Décès d’Henri de Toulouse-Lautrec(09/09/1901)</a:t>
            </a:r>
            <a:endParaRPr lang="fr-FR" sz="1600" dirty="0"/>
          </a:p>
        </p:txBody>
      </p:sp>
    </p:spTree>
    <p:extLst>
      <p:ext uri="{BB962C8B-B14F-4D97-AF65-F5344CB8AC3E}">
        <p14:creationId xmlns:p14="http://schemas.microsoft.com/office/powerpoint/2010/main" val="21557795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9817" y="3862887"/>
            <a:ext cx="11852366" cy="2585323"/>
          </a:xfrm>
          <a:prstGeom prst="rect">
            <a:avLst/>
          </a:prstGeom>
        </p:spPr>
        <p:txBody>
          <a:bodyPr wrap="square">
            <a:spAutoFit/>
          </a:bodyPr>
          <a:lstStyle/>
          <a:p>
            <a:r>
              <a:rPr lang="fr-FR" b="0" i="0" dirty="0" smtClean="0">
                <a:solidFill>
                  <a:srgbClr val="222222"/>
                </a:solidFill>
                <a:effectLst/>
                <a:latin typeface="Arial" panose="020B0604020202020204" pitchFamily="34" charset="0"/>
              </a:rPr>
              <a:t>Henri de Toulouse-Lautrec est né dans l'une des plus vieilles familles de France, descendant en effet en droite ligne des comtes de Toulouse, qui furent jusqu'au XIIIe siècle parmi les plus puissants féodaux du royaume. Cependant, cette branche cadette, malgré son nom illustre, ne vit que comme une famille aisée de l'aristocratie de province. il grandit au château </a:t>
            </a:r>
            <a:r>
              <a:rPr lang="fr-FR" b="0" i="0" dirty="0" err="1" smtClean="0">
                <a:solidFill>
                  <a:srgbClr val="222222"/>
                </a:solidFill>
                <a:effectLst/>
                <a:latin typeface="Arial" panose="020B0604020202020204" pitchFamily="34" charset="0"/>
              </a:rPr>
              <a:t>Malromé</a:t>
            </a:r>
            <a:r>
              <a:rPr lang="fr-FR" b="0" i="0" dirty="0" smtClean="0">
                <a:solidFill>
                  <a:srgbClr val="222222"/>
                </a:solidFill>
                <a:effectLst/>
                <a:latin typeface="Arial" panose="020B0604020202020204" pitchFamily="34" charset="0"/>
              </a:rPr>
              <a:t>.</a:t>
            </a:r>
            <a:endParaRPr lang="fr-FR" dirty="0" smtClean="0"/>
          </a:p>
          <a:p>
            <a:r>
              <a:rPr lang="fr-FR" dirty="0" smtClean="0"/>
              <a:t/>
            </a:r>
            <a:br>
              <a:rPr lang="fr-FR" dirty="0" smtClean="0"/>
            </a:br>
            <a:r>
              <a:rPr lang="fr-FR" b="0" i="0" dirty="0" smtClean="0">
                <a:solidFill>
                  <a:srgbClr val="222222"/>
                </a:solidFill>
                <a:effectLst/>
                <a:latin typeface="Arial" panose="020B0604020202020204" pitchFamily="34" charset="0"/>
              </a:rPr>
              <a:t>Au XIXe siècle, les mariages dans la noblesse se faisaient couramment entre cousins afin d'éviter la division des patrimoines et l'amoindrissement de la fortune. Ce fut le cas des parents d'Henri, Alphonse de Toulouse-Lautrec-</a:t>
            </a:r>
            <a:r>
              <a:rPr lang="fr-FR" b="0" i="0" dirty="0" err="1" smtClean="0">
                <a:solidFill>
                  <a:srgbClr val="222222"/>
                </a:solidFill>
                <a:effectLst/>
                <a:latin typeface="Arial" panose="020B0604020202020204" pitchFamily="34" charset="0"/>
              </a:rPr>
              <a:t>Monfa</a:t>
            </a:r>
            <a:r>
              <a:rPr lang="fr-FR" b="0" i="0" dirty="0" smtClean="0">
                <a:solidFill>
                  <a:srgbClr val="222222"/>
                </a:solidFill>
                <a:effectLst/>
                <a:latin typeface="Arial" panose="020B0604020202020204" pitchFamily="34" charset="0"/>
              </a:rPr>
              <a:t> (1838-1913) et Adèle </a:t>
            </a:r>
            <a:r>
              <a:rPr lang="fr-FR" b="0" i="0" dirty="0" err="1" smtClean="0">
                <a:solidFill>
                  <a:srgbClr val="222222"/>
                </a:solidFill>
                <a:effectLst/>
                <a:latin typeface="Arial" panose="020B0604020202020204" pitchFamily="34" charset="0"/>
              </a:rPr>
              <a:t>Tapié</a:t>
            </a:r>
            <a:r>
              <a:rPr lang="fr-FR" b="0" i="0" dirty="0" smtClean="0">
                <a:solidFill>
                  <a:srgbClr val="222222"/>
                </a:solidFill>
                <a:effectLst/>
                <a:latin typeface="Arial" panose="020B0604020202020204" pitchFamily="34" charset="0"/>
              </a:rPr>
              <a:t> de </a:t>
            </a:r>
            <a:r>
              <a:rPr lang="fr-FR" b="0" i="0" dirty="0" err="1" smtClean="0">
                <a:solidFill>
                  <a:srgbClr val="222222"/>
                </a:solidFill>
                <a:effectLst/>
                <a:latin typeface="Arial" panose="020B0604020202020204" pitchFamily="34" charset="0"/>
              </a:rPr>
              <a:t>Celeyran</a:t>
            </a:r>
            <a:r>
              <a:rPr lang="fr-FR" b="0" i="0" dirty="0" smtClean="0">
                <a:solidFill>
                  <a:srgbClr val="222222"/>
                </a:solidFill>
                <a:effectLst/>
                <a:latin typeface="Arial" panose="020B0604020202020204" pitchFamily="34" charset="0"/>
              </a:rPr>
              <a:t>(1841-1930), qui étaient cousins au premier degré. Henri était l'aîné , quatre ans plus tard naquit son frère Richard-Constantine, qui mourut un an après.</a:t>
            </a:r>
            <a:endParaRPr lang="fr-FR" dirty="0"/>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3074" y="144541"/>
            <a:ext cx="10058400" cy="351645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000759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9330" y="4292564"/>
            <a:ext cx="11530148" cy="1754326"/>
          </a:xfrm>
          <a:prstGeom prst="rect">
            <a:avLst/>
          </a:prstGeom>
        </p:spPr>
        <p:txBody>
          <a:bodyPr wrap="square">
            <a:spAutoFit/>
          </a:bodyPr>
          <a:lstStyle/>
          <a:p>
            <a:r>
              <a:rPr lang="fr-FR" b="0" i="0" dirty="0" smtClean="0">
                <a:solidFill>
                  <a:srgbClr val="222222"/>
                </a:solidFill>
                <a:effectLst/>
                <a:latin typeface="Arial" panose="020B0604020202020204" pitchFamily="34" charset="0"/>
              </a:rPr>
              <a:t>L'incompatibilité d'humeur entre les deux époux entraîna leur séparation en 1861 et Henri resta sous la garde de sa mère. Il eut une enfance heureuse jusqu'au moment où, par suite de la consanguinité de ses parents, débuta en 1874 une maladie qui affectait le développement des os, la </a:t>
            </a:r>
            <a:r>
              <a:rPr lang="fr-FR" b="0" i="0" dirty="0" err="1" smtClean="0">
                <a:solidFill>
                  <a:srgbClr val="222222"/>
                </a:solidFill>
                <a:effectLst/>
                <a:latin typeface="Arial" panose="020B0604020202020204" pitchFamily="34" charset="0"/>
              </a:rPr>
              <a:t>pycnodysostose</a:t>
            </a:r>
            <a:r>
              <a:rPr lang="fr-FR" b="0" i="0" dirty="0" smtClean="0">
                <a:solidFill>
                  <a:srgbClr val="222222"/>
                </a:solidFill>
                <a:effectLst/>
                <a:latin typeface="Arial" panose="020B0604020202020204" pitchFamily="34" charset="0"/>
              </a:rPr>
              <a:t> . Ses os étaient fragiles et entre mai 1878 et août 1879, il souffrit d'une fracture au fémur à chaque jambe, la gauche puis la droite, qui l'empêchèrent de grandir davantage et ne lui permirent qu'une taille d'1,52 m. On essaya de le guérir au moyen de décharges électriques et en lui plaçant à chaque pied une grande quantité de plomb.</a:t>
            </a:r>
            <a:endParaRPr lang="fr-FR" dirty="0"/>
          </a:p>
        </p:txBody>
      </p:sp>
      <p:sp>
        <p:nvSpPr>
          <p:cNvPr id="4" name="Rectangle 3"/>
          <p:cNvSpPr/>
          <p:nvPr/>
        </p:nvSpPr>
        <p:spPr>
          <a:xfrm>
            <a:off x="239662" y="3598561"/>
            <a:ext cx="4113627" cy="307777"/>
          </a:xfrm>
          <a:prstGeom prst="rect">
            <a:avLst/>
          </a:prstGeom>
        </p:spPr>
        <p:txBody>
          <a:bodyPr wrap="none">
            <a:spAutoFit/>
          </a:bodyPr>
          <a:lstStyle/>
          <a:p>
            <a:r>
              <a:rPr lang="fr-FR" sz="1400" b="0" i="0" u="sng" dirty="0" smtClean="0">
                <a:solidFill>
                  <a:srgbClr val="0028CA"/>
                </a:solidFill>
                <a:latin typeface="Arial" panose="020B0604020202020204" pitchFamily="34" charset="0"/>
                <a:hlinkClick r:id="rId3"/>
              </a:rPr>
              <a:t>Château de </a:t>
            </a:r>
            <a:r>
              <a:rPr lang="fr-FR" sz="1400" b="0" i="0" u="sng" dirty="0" err="1" smtClean="0">
                <a:solidFill>
                  <a:srgbClr val="0028CA"/>
                </a:solidFill>
                <a:latin typeface="Arial" panose="020B0604020202020204" pitchFamily="34" charset="0"/>
                <a:hlinkClick r:id="rId3"/>
              </a:rPr>
              <a:t>Malromé</a:t>
            </a:r>
            <a:r>
              <a:rPr lang="fr-FR" sz="1400" b="0" i="0" u="sng" dirty="0" smtClean="0">
                <a:solidFill>
                  <a:srgbClr val="0028CA"/>
                </a:solidFill>
                <a:latin typeface="Arial" panose="020B0604020202020204" pitchFamily="34" charset="0"/>
                <a:hlinkClick r:id="rId3"/>
              </a:rPr>
              <a:t>, 33490 Saint-André-du-Bois</a:t>
            </a:r>
            <a:endParaRPr lang="fr-FR" sz="1400" u="sng"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35773" y="249703"/>
            <a:ext cx="2988000" cy="3849748"/>
          </a:xfrm>
          <a:prstGeom prst="rect">
            <a:avLst/>
          </a:prstGeom>
          <a:ln w="88900" cap="sq" cmpd="thickThin">
            <a:solidFill>
              <a:srgbClr val="000000"/>
            </a:solidFill>
            <a:prstDash val="solid"/>
            <a:miter lim="800000"/>
          </a:ln>
          <a:effectLst>
            <a:innerShdw blurRad="76200">
              <a:srgbClr val="000000"/>
            </a:innerShdw>
          </a:effectLst>
        </p:spPr>
      </p:pic>
      <p:sp>
        <p:nvSpPr>
          <p:cNvPr id="8" name="Rectangle 7"/>
          <p:cNvSpPr/>
          <p:nvPr/>
        </p:nvSpPr>
        <p:spPr>
          <a:xfrm>
            <a:off x="4815657" y="3683953"/>
            <a:ext cx="4125040" cy="276999"/>
          </a:xfrm>
          <a:prstGeom prst="rect">
            <a:avLst/>
          </a:prstGeom>
        </p:spPr>
        <p:txBody>
          <a:bodyPr wrap="none">
            <a:spAutoFit/>
          </a:bodyPr>
          <a:lstStyle/>
          <a:p>
            <a:r>
              <a:rPr lang="fr-FR" sz="1200" b="1" dirty="0" smtClean="0"/>
              <a:t>Toulouse Lautrec avec sa mère, au Château de </a:t>
            </a:r>
            <a:r>
              <a:rPr lang="fr-FR" sz="1200" b="1" dirty="0" err="1" smtClean="0"/>
              <a:t>Malromé</a:t>
            </a:r>
            <a:r>
              <a:rPr lang="fr-FR" sz="1200" b="1" dirty="0" smtClean="0"/>
              <a:t>, 1897</a:t>
            </a:r>
            <a:endParaRPr lang="fr-FR" sz="1200" b="1" dirty="0"/>
          </a:p>
        </p:txBody>
      </p:sp>
      <p:pic>
        <p:nvPicPr>
          <p:cNvPr id="9" name="Imag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6934" y="249703"/>
            <a:ext cx="4428000" cy="3208394"/>
          </a:xfrm>
          <a:prstGeom prst="rect">
            <a:avLst/>
          </a:prstGeom>
          <a:ln w="88900" cap="sq" cmpd="thickThin">
            <a:solidFill>
              <a:srgbClr val="000000"/>
            </a:solidFill>
            <a:prstDash val="solid"/>
            <a:miter lim="800000"/>
          </a:ln>
          <a:effectLst>
            <a:innerShdw blurRad="76200">
              <a:srgbClr val="000000"/>
            </a:innerShdw>
          </a:effectLst>
        </p:spPr>
      </p:pic>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48010" y="249703"/>
            <a:ext cx="4068000" cy="321195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9752886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48343" y="2840894"/>
            <a:ext cx="3918932" cy="3693319"/>
          </a:xfrm>
          <a:prstGeom prst="rect">
            <a:avLst/>
          </a:prstGeom>
        </p:spPr>
        <p:txBody>
          <a:bodyPr wrap="square">
            <a:spAutoFit/>
          </a:bodyPr>
          <a:lstStyle/>
          <a:p>
            <a:r>
              <a:rPr lang="fr-FR" b="0" i="0" dirty="0" smtClean="0">
                <a:solidFill>
                  <a:srgbClr val="222222"/>
                </a:solidFill>
                <a:effectLst/>
                <a:latin typeface="Arial" panose="020B0604020202020204" pitchFamily="34" charset="0"/>
              </a:rPr>
              <a:t>Son tronc était d'une taille normale mais sa tête avait des lèvres et un nez épais. Il bavait et zézayait en parlant. Des yeux noirs achevaient d'en faire un nabot grotesque. Il en jouait, faisait le provocateur dans les salons.,</a:t>
            </a:r>
            <a:r>
              <a:rPr lang="fr-FR" dirty="0" smtClean="0">
                <a:latin typeface="Arial" panose="020B0604020202020204" pitchFamily="34" charset="0"/>
                <a:cs typeface="Arial" panose="020B0604020202020204" pitchFamily="34" charset="0"/>
              </a:rPr>
              <a:t> ou encore, entièrement nu, coiffé d’un turban sur le pont d’un bateau.</a:t>
            </a:r>
          </a:p>
          <a:p>
            <a:r>
              <a:rPr lang="fr-FR" b="0" i="0" dirty="0" smtClean="0">
                <a:solidFill>
                  <a:srgbClr val="222222"/>
                </a:solidFill>
                <a:effectLst/>
                <a:latin typeface="Arial" panose="020B0604020202020204" pitchFamily="34" charset="0"/>
              </a:rPr>
              <a:t> ou avec le boa de Jane Avril (dit « mélinite »), tout en étant très conscient du malaise que son exhibitionnisme suscitait.</a:t>
            </a:r>
            <a:endParaRPr lang="fr-FR" dirty="0"/>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7388" y="348342"/>
            <a:ext cx="3528000" cy="588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6854" y="348342"/>
            <a:ext cx="1800000" cy="2410775"/>
          </a:xfrm>
          <a:prstGeom prst="rect">
            <a:avLst/>
          </a:prstGeom>
          <a:ln>
            <a:noFill/>
          </a:ln>
          <a:effectLst>
            <a:outerShdw blurRad="292100" dist="139700" dir="2700000" algn="tl" rotWithShape="0">
              <a:srgbClr val="333333">
                <a:alpha val="65000"/>
              </a:srgbClr>
            </a:outerShdw>
          </a:effectLst>
        </p:spPr>
      </p:pic>
      <p:pic>
        <p:nvPicPr>
          <p:cNvPr id="7" name="Image 6"/>
          <p:cNvPicPr>
            <a:picLocks noChangeAspect="1"/>
          </p:cNvPicPr>
          <p:nvPr/>
        </p:nvPicPr>
        <p:blipFill rotWithShape="1">
          <a:blip r:embed="rId5">
            <a:extLst>
              <a:ext uri="{28A0092B-C50C-407E-A947-70E740481C1C}">
                <a14:useLocalDpi xmlns:a14="http://schemas.microsoft.com/office/drawing/2010/main" val="0"/>
              </a:ext>
            </a:extLst>
          </a:blip>
          <a:srcRect r="23512"/>
          <a:stretch/>
        </p:blipFill>
        <p:spPr>
          <a:xfrm>
            <a:off x="4267275" y="348342"/>
            <a:ext cx="3910073" cy="500642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5286006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13509" y="5226206"/>
            <a:ext cx="11564982" cy="1200329"/>
          </a:xfrm>
          <a:prstGeom prst="rect">
            <a:avLst/>
          </a:prstGeom>
        </p:spPr>
        <p:txBody>
          <a:bodyPr wrap="square">
            <a:spAutoFit/>
          </a:bodyPr>
          <a:lstStyle/>
          <a:p>
            <a:r>
              <a:rPr lang="fr-FR" b="0" i="0" dirty="0" smtClean="0">
                <a:solidFill>
                  <a:srgbClr val="222222"/>
                </a:solidFill>
                <a:effectLst/>
                <a:latin typeface="Arial" panose="020B0604020202020204" pitchFamily="34" charset="0"/>
              </a:rPr>
              <a:t>Incapable de participer aux activités qu’un corps normal aurait permises, Toulouse-Lautrec vécut pour son art. Il devint un peintre du postimpressionnisme, un illustrateur de l’Art nouveau et un remarquable </a:t>
            </a:r>
            <a:r>
              <a:rPr lang="fr-FR" b="0" i="0" dirty="0" err="1" smtClean="0">
                <a:solidFill>
                  <a:srgbClr val="222222"/>
                </a:solidFill>
                <a:effectLst/>
                <a:latin typeface="Arial" panose="020B0604020202020204" pitchFamily="34" charset="0"/>
              </a:rPr>
              <a:t>lithographiste</a:t>
            </a:r>
            <a:r>
              <a:rPr lang="fr-FR" b="0" i="0" dirty="0" smtClean="0">
                <a:solidFill>
                  <a:srgbClr val="222222"/>
                </a:solidFill>
                <a:effectLst/>
                <a:latin typeface="Arial" panose="020B0604020202020204" pitchFamily="34" charset="0"/>
              </a:rPr>
              <a:t> , il a croqué le mode de vie de la Bohème parisienne à la fin du XIXe siècle. Au milieu des années 1890, il a contribué par des illustrations au magasin humoristique Le Rire.</a:t>
            </a:r>
            <a:endParaRPr lang="fr-FR" dirty="0"/>
          </a:p>
        </p:txBody>
      </p:sp>
      <p:pic>
        <p:nvPicPr>
          <p:cNvPr id="4100" name="Picture 4" descr="Tableau Aristide Bruant dans son cabaret - Henri de Toulouse-Lautre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0103" y="373615"/>
            <a:ext cx="1838325" cy="2571751"/>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Tableau Ambassadeurs, Aristide Bruant - Henri de Toulouse-Lautre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44661" y="389434"/>
            <a:ext cx="1838325" cy="2571751"/>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Tableau Jane Avril - Henri de Toulouse-Lautre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5260" y="373613"/>
            <a:ext cx="1933575" cy="2571751"/>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Tableau Divan Japonais - Henri de Toulouse-Lautre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41006" y="386305"/>
            <a:ext cx="1933575" cy="2571751"/>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Tableau Gueule de bois - Henri de Toulouse-Lautrec"/>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0184" y="3151045"/>
            <a:ext cx="2571750" cy="1909438"/>
          </a:xfrm>
          <a:prstGeom prst="rect">
            <a:avLst/>
          </a:prstGeom>
          <a:noFill/>
          <a:extLst>
            <a:ext uri="{909E8E84-426E-40DD-AFC4-6F175D3DCCD1}">
              <a14:hiddenFill xmlns:a14="http://schemas.microsoft.com/office/drawing/2010/main">
                <a:solidFill>
                  <a:srgbClr val="FFFFFF"/>
                </a:solidFill>
              </a14:hiddenFill>
            </a:ext>
          </a:extLst>
        </p:spPr>
      </p:pic>
      <p:pic>
        <p:nvPicPr>
          <p:cNvPr id="4114" name="Picture 18" descr="Tableau L'abandon (Les deux amies) - Henri de Toulouse-Lautrec"/>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06741" y="3151044"/>
            <a:ext cx="2571750" cy="1909439"/>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ableau La Loge au mascaron doré, 1894 - Henri de Toulouse-Lautrec"/>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50314" y="386305"/>
            <a:ext cx="1933575" cy="2571751"/>
          </a:xfrm>
          <a:prstGeom prst="rect">
            <a:avLst/>
          </a:prstGeom>
          <a:noFill/>
          <a:extLst>
            <a:ext uri="{909E8E84-426E-40DD-AFC4-6F175D3DCCD1}">
              <a14:hiddenFill xmlns:a14="http://schemas.microsoft.com/office/drawing/2010/main">
                <a:solidFill>
                  <a:srgbClr val="FFFFFF"/>
                </a:solidFill>
              </a14:hiddenFill>
            </a:ext>
          </a:extLst>
        </p:spPr>
      </p:pic>
      <p:pic>
        <p:nvPicPr>
          <p:cNvPr id="4122" name="Picture 26" descr="Tableau Helene Vary - Henri de Toulouse-Lautrec"/>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697" y="386305"/>
            <a:ext cx="1714500" cy="2571751"/>
          </a:xfrm>
          <a:prstGeom prst="rect">
            <a:avLst/>
          </a:prstGeom>
          <a:noFill/>
          <a:extLst>
            <a:ext uri="{909E8E84-426E-40DD-AFC4-6F175D3DCCD1}">
              <a14:hiddenFill xmlns:a14="http://schemas.microsoft.com/office/drawing/2010/main">
                <a:solidFill>
                  <a:srgbClr val="FFFFFF"/>
                </a:solidFill>
              </a14:hiddenFill>
            </a:ext>
          </a:extLst>
        </p:spPr>
      </p:pic>
      <p:pic>
        <p:nvPicPr>
          <p:cNvPr id="4124" name="Picture 28" descr="Tableau La danse mauresque ou Les Almées - Henri de Toulouse-Lautrec"/>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304038" y="3126908"/>
            <a:ext cx="2571750" cy="1933576"/>
          </a:xfrm>
          <a:prstGeom prst="rect">
            <a:avLst/>
          </a:prstGeom>
          <a:noFill/>
          <a:extLst>
            <a:ext uri="{909E8E84-426E-40DD-AFC4-6F175D3DCCD1}">
              <a14:hiddenFill xmlns:a14="http://schemas.microsoft.com/office/drawing/2010/main">
                <a:solidFill>
                  <a:srgbClr val="FFFFFF"/>
                </a:solidFill>
              </a14:hiddenFill>
            </a:ext>
          </a:extLst>
        </p:spPr>
      </p:pic>
      <p:pic>
        <p:nvPicPr>
          <p:cNvPr id="4126" name="Picture 30" descr="Tableau Riders - Henri de Toulouse-Lautrec"/>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2586" y="3126908"/>
            <a:ext cx="2571750" cy="1933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0107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000" y="0"/>
            <a:ext cx="10080000" cy="6881830"/>
          </a:xfrm>
          <a:prstGeom prst="rect">
            <a:avLst/>
          </a:prstGeom>
        </p:spPr>
      </p:pic>
      <p:sp>
        <p:nvSpPr>
          <p:cNvPr id="4" name="Rectangle 3"/>
          <p:cNvSpPr/>
          <p:nvPr/>
        </p:nvSpPr>
        <p:spPr>
          <a:xfrm>
            <a:off x="1360800" y="5958500"/>
            <a:ext cx="10080000" cy="923330"/>
          </a:xfrm>
          <a:prstGeom prst="rect">
            <a:avLst/>
          </a:prstGeom>
        </p:spPr>
        <p:txBody>
          <a:bodyPr wrap="square">
            <a:spAutoFit/>
          </a:bodyPr>
          <a:lstStyle/>
          <a:p>
            <a:r>
              <a:rPr lang="fr-FR" b="1" i="0" dirty="0" smtClean="0">
                <a:solidFill>
                  <a:schemeClr val="bg1"/>
                </a:solidFill>
                <a:effectLst/>
                <a:latin typeface="Arial" panose="020B0604020202020204" pitchFamily="34" charset="0"/>
              </a:rPr>
              <a:t>Toulouse-Lautrec donnait des cours de peinture, et il encouragea les efforts de Suzanne Valadon, un de ses modèles qui fut probablement sa maîtresse.</a:t>
            </a:r>
            <a:r>
              <a:rPr lang="fr-FR" dirty="0" smtClean="0"/>
              <a:t/>
            </a:r>
            <a:br>
              <a:rPr lang="fr-FR" dirty="0" smtClean="0"/>
            </a:br>
            <a:endParaRPr lang="fr-FR" dirty="0"/>
          </a:p>
        </p:txBody>
      </p:sp>
    </p:spTree>
    <p:extLst>
      <p:ext uri="{BB962C8B-B14F-4D97-AF65-F5344CB8AC3E}">
        <p14:creationId xmlns:p14="http://schemas.microsoft.com/office/powerpoint/2010/main" val="6563152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1752" y="186145"/>
            <a:ext cx="11617600" cy="1477328"/>
          </a:xfrm>
          <a:prstGeom prst="rect">
            <a:avLst/>
          </a:prstGeom>
        </p:spPr>
        <p:txBody>
          <a:bodyPr wrap="square">
            <a:spAutoFit/>
          </a:bodyPr>
          <a:lstStyle/>
          <a:p>
            <a:r>
              <a:rPr lang="fr-FR" b="0" i="0" dirty="0" smtClean="0">
                <a:solidFill>
                  <a:srgbClr val="222222"/>
                </a:solidFill>
                <a:effectLst/>
                <a:latin typeface="Arial" panose="020B0604020202020204" pitchFamily="34" charset="0"/>
              </a:rPr>
              <a:t>On le considérait comme « l’âme de Montmartre », le quartier parisien où il habitait. Ses peintures dépeignent la vie au Moulin Rouge et dans d’autres cabarets et théâtres montmartrois ou parisiens, ainsi que dans les maisons closes qu’il fréquentait (et où peut-être il contracta la syphilis). Deux des femmes bien connues qu’il a représentées étaient la chanteuse Yvette Guilbert, et Louise Weber, plus connue comme La Goulue, danseuse excentrique qui créa le « cancan ».</a:t>
            </a:r>
            <a:endParaRPr lang="fr-FR" dirty="0"/>
          </a:p>
        </p:txBody>
      </p:sp>
      <p:pic>
        <p:nvPicPr>
          <p:cNvPr id="8200" name="Picture 8" descr="https://upload.wikimedia.org/wikipedia/commons/thumb/3/3a/La_Goulue_1885.jpg/330px-La_Goulue_188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5276" y="1663473"/>
            <a:ext cx="3143250" cy="4953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237578" y="1663473"/>
            <a:ext cx="2146742" cy="369332"/>
          </a:xfrm>
          <a:prstGeom prst="rect">
            <a:avLst/>
          </a:prstGeom>
        </p:spPr>
        <p:txBody>
          <a:bodyPr wrap="none">
            <a:spAutoFit/>
          </a:bodyPr>
          <a:lstStyle/>
          <a:p>
            <a:r>
              <a:rPr lang="fr-FR" b="0" i="0" dirty="0" smtClean="0">
                <a:solidFill>
                  <a:srgbClr val="202122"/>
                </a:solidFill>
                <a:effectLst/>
                <a:latin typeface="Arial" panose="020B0604020202020204" pitchFamily="34" charset="0"/>
              </a:rPr>
              <a:t>La Goulue en 1885</a:t>
            </a:r>
            <a:endParaRPr lang="fr-FR" dirty="0"/>
          </a:p>
        </p:txBody>
      </p:sp>
      <p:pic>
        <p:nvPicPr>
          <p:cNvPr id="8202" name="Picture 10" descr="https://upload.wikimedia.org/wikipedia/commons/thumb/1/17/Lautrec_moulin_rouge%2C_la_goulue_%28poster%29_1891.jpg/250px-Lautrec_moulin_rouge%2C_la_goulue_%28poster%29_189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2194" y="1663473"/>
            <a:ext cx="1764000" cy="27588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718091" y="4554371"/>
            <a:ext cx="2952206" cy="2062103"/>
          </a:xfrm>
          <a:prstGeom prst="rect">
            <a:avLst/>
          </a:prstGeom>
        </p:spPr>
        <p:txBody>
          <a:bodyPr wrap="square">
            <a:spAutoFit/>
          </a:bodyPr>
          <a:lstStyle/>
          <a:p>
            <a:r>
              <a:rPr lang="fr-FR" sz="1600" b="0" i="0" dirty="0" smtClean="0">
                <a:solidFill>
                  <a:srgbClr val="202122"/>
                </a:solidFill>
                <a:effectLst/>
                <a:latin typeface="Arial" panose="020B0604020202020204" pitchFamily="34" charset="0"/>
              </a:rPr>
              <a:t>La célèbre affiche de </a:t>
            </a:r>
            <a:r>
              <a:rPr lang="fr-FR" sz="1600" b="0" i="0" u="none" strike="noStrike" dirty="0" smtClean="0">
                <a:solidFill>
                  <a:srgbClr val="3366CC"/>
                </a:solidFill>
                <a:effectLst/>
                <a:latin typeface="Arial" panose="020B0604020202020204" pitchFamily="34" charset="0"/>
                <a:hlinkClick r:id="rId5" tooltip="Henri de Toulouse-Lautrec"/>
              </a:rPr>
              <a:t>Toulouse-Lautrec</a:t>
            </a:r>
            <a:r>
              <a:rPr lang="fr-FR" sz="1600" b="0" i="0" dirty="0" smtClean="0">
                <a:solidFill>
                  <a:srgbClr val="202122"/>
                </a:solidFill>
                <a:effectLst/>
                <a:latin typeface="Arial" panose="020B0604020202020204" pitchFamily="34" charset="0"/>
              </a:rPr>
              <a:t> pour le bal du </a:t>
            </a:r>
            <a:r>
              <a:rPr lang="fr-FR" sz="1600" b="0" i="0" u="none" strike="noStrike" dirty="0" smtClean="0">
                <a:solidFill>
                  <a:srgbClr val="3366CC"/>
                </a:solidFill>
                <a:effectLst/>
                <a:latin typeface="Arial" panose="020B0604020202020204" pitchFamily="34" charset="0"/>
                <a:hlinkClick r:id="rId6" tooltip="Moulin-Rouge"/>
              </a:rPr>
              <a:t>Moulin-Rouge</a:t>
            </a:r>
            <a:r>
              <a:rPr lang="fr-FR" sz="1600" b="0" i="0" dirty="0" smtClean="0">
                <a:solidFill>
                  <a:srgbClr val="202122"/>
                </a:solidFill>
                <a:effectLst/>
                <a:latin typeface="Arial" panose="020B0604020202020204" pitchFamily="34" charset="0"/>
              </a:rPr>
              <a:t> : le peintre représente la Goulue, éclatante avec ses cheveux jaunes réunis en chignon haut, son </a:t>
            </a:r>
            <a:r>
              <a:rPr lang="fr-FR" sz="1600" b="0" i="0" u="none" strike="noStrike" dirty="0" smtClean="0">
                <a:solidFill>
                  <a:srgbClr val="3366CC"/>
                </a:solidFill>
                <a:effectLst/>
                <a:latin typeface="Arial" panose="020B0604020202020204" pitchFamily="34" charset="0"/>
                <a:hlinkClick r:id="rId7" tooltip="Caraco (vêtement)"/>
              </a:rPr>
              <a:t>caraco</a:t>
            </a:r>
            <a:r>
              <a:rPr lang="fr-FR" sz="1600" b="0" i="0" dirty="0" smtClean="0">
                <a:solidFill>
                  <a:srgbClr val="202122"/>
                </a:solidFill>
                <a:effectLst/>
                <a:latin typeface="Arial" panose="020B0604020202020204" pitchFamily="34" charset="0"/>
              </a:rPr>
              <a:t> rouge à pois blancs, dansant</a:t>
            </a:r>
            <a:r>
              <a:rPr lang="fr-FR" sz="1600" b="0" i="0" u="none" strike="noStrike" baseline="30000" dirty="0" smtClean="0">
                <a:solidFill>
                  <a:srgbClr val="3366CC"/>
                </a:solidFill>
                <a:effectLst/>
                <a:latin typeface="Arial" panose="020B0604020202020204" pitchFamily="34" charset="0"/>
                <a:hlinkClick r:id="rId8"/>
              </a:rPr>
              <a:t>[</a:t>
            </a:r>
            <a:endParaRPr lang="fr-FR" sz="1600" dirty="0"/>
          </a:p>
        </p:txBody>
      </p:sp>
      <p:pic>
        <p:nvPicPr>
          <p:cNvPr id="8206" name="Picture 14" descr="Yvette Guilbert - Discographi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24775" y="1744495"/>
            <a:ext cx="1628775" cy="280987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655585" y="4635393"/>
            <a:ext cx="1697965" cy="369332"/>
          </a:xfrm>
          <a:prstGeom prst="rect">
            <a:avLst/>
          </a:prstGeom>
        </p:spPr>
        <p:txBody>
          <a:bodyPr wrap="none">
            <a:spAutoFit/>
          </a:bodyPr>
          <a:lstStyle/>
          <a:p>
            <a:r>
              <a:rPr lang="fr-FR" b="0" i="0" dirty="0" smtClean="0">
                <a:solidFill>
                  <a:srgbClr val="222222"/>
                </a:solidFill>
                <a:effectLst/>
                <a:latin typeface="Arial" panose="020B0604020202020204" pitchFamily="34" charset="0"/>
              </a:rPr>
              <a:t>Yvette Guilbert</a:t>
            </a:r>
            <a:endParaRPr lang="fr-FR" dirty="0"/>
          </a:p>
        </p:txBody>
      </p:sp>
      <p:pic>
        <p:nvPicPr>
          <p:cNvPr id="8210" name="Picture 18" descr="Fichier:(Albi) - Yvette Guilbert 1894 - Toulouse-Lautrec MTL ..."/>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17084" y="1802198"/>
            <a:ext cx="1562100" cy="292417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11789" y="5004725"/>
            <a:ext cx="5094514" cy="1569660"/>
          </a:xfrm>
          <a:prstGeom prst="rect">
            <a:avLst/>
          </a:prstGeom>
        </p:spPr>
        <p:txBody>
          <a:bodyPr wrap="square">
            <a:spAutoFit/>
          </a:bodyPr>
          <a:lstStyle/>
          <a:p>
            <a:r>
              <a:rPr lang="fr-FR" sz="1600" b="0" i="0" dirty="0" smtClean="0">
                <a:effectLst/>
                <a:latin typeface="Arial" panose="020B0604020202020204" pitchFamily="34" charset="0"/>
                <a:cs typeface="Arial" panose="020B0604020202020204" pitchFamily="34" charset="0"/>
              </a:rPr>
              <a:t>Séduit par le personnage d’Yvette Guilbert (1864-1944), Lautrec représente la "diseuse" sur plusieurs œuvres. C’est à l’Eden-Concert où elle débute en 1889 qu’elle invente sa silhouette, longue et mince, gainée de soie verte, les bras gantés de noir, accessoire dont Lautrec fera un symbole.</a:t>
            </a:r>
            <a:endParaRPr lang="fr-FR"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88188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7131" y="902280"/>
            <a:ext cx="5628571" cy="4200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25566" y="1298768"/>
            <a:ext cx="6096000" cy="3693319"/>
          </a:xfrm>
          <a:prstGeom prst="rect">
            <a:avLst/>
          </a:prstGeom>
        </p:spPr>
        <p:txBody>
          <a:bodyPr>
            <a:spAutoFit/>
          </a:bodyPr>
          <a:lstStyle/>
          <a:p>
            <a:r>
              <a:rPr lang="fr-FR" dirty="0" smtClean="0"/>
              <a:t>Henri s’enivre à en tomber malade, d’une absinthe qu’il coupe volontiers au cognac et transporte dans une canne creuse pour n’être jamais à sec. L’alcoolisme et la syphilis associés à sa santé fragile devaient le conduire à une </a:t>
            </a:r>
            <a:r>
              <a:rPr lang="fr-FR" b="1" dirty="0" smtClean="0"/>
              <a:t>mort prématurée</a:t>
            </a:r>
            <a:r>
              <a:rPr lang="fr-FR" dirty="0" smtClean="0"/>
              <a:t>, à 36 ans, à la suite d’une crise d’apoplexie et d’une lente agonie.</a:t>
            </a:r>
          </a:p>
          <a:p>
            <a:r>
              <a:rPr lang="fr-FR" dirty="0" smtClean="0"/>
              <a:t> À sa dernière heure, le</a:t>
            </a:r>
            <a:r>
              <a:rPr lang="fr-FR" b="1" dirty="0" smtClean="0"/>
              <a:t> 9 septembre 1901</a:t>
            </a:r>
            <a:r>
              <a:rPr lang="fr-FR" dirty="0" smtClean="0"/>
              <a:t>, son père, qui avait quitté le domicile familial à sa petite enfance, vient au chevet de son fils.</a:t>
            </a:r>
          </a:p>
          <a:p>
            <a:r>
              <a:rPr lang="fr-FR" dirty="0" smtClean="0"/>
              <a:t> Ce dernier </a:t>
            </a:r>
            <a:r>
              <a:rPr lang="fr-FR" b="1" dirty="0" smtClean="0"/>
              <a:t>ironise dans un ultime sursaut</a:t>
            </a:r>
            <a:r>
              <a:rPr lang="fr-FR" dirty="0" smtClean="0"/>
              <a:t>, selon les mots rapportés par </a:t>
            </a:r>
            <a:r>
              <a:rPr lang="fr-FR" dirty="0" err="1" smtClean="0"/>
              <a:t>Thadée</a:t>
            </a:r>
            <a:r>
              <a:rPr lang="fr-FR" dirty="0" smtClean="0"/>
              <a:t> </a:t>
            </a:r>
            <a:r>
              <a:rPr lang="fr-FR" dirty="0" err="1" smtClean="0"/>
              <a:t>Natanson</a:t>
            </a:r>
            <a:r>
              <a:rPr lang="fr-FR" dirty="0" smtClean="0"/>
              <a:t> : « Je savais, papa, que vous ne manqueriez pas l’hallali. » Puis, voyant son père chasser une mouche sur son lit de mort, Toulouse-Lautrec de pester : « Ah, le vieux con ! ».</a:t>
            </a:r>
            <a:endParaRPr lang="fr-FR" dirty="0"/>
          </a:p>
        </p:txBody>
      </p:sp>
    </p:spTree>
    <p:extLst>
      <p:ext uri="{BB962C8B-B14F-4D97-AF65-F5344CB8AC3E}">
        <p14:creationId xmlns:p14="http://schemas.microsoft.com/office/powerpoint/2010/main" val="13132720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31222" y="174397"/>
            <a:ext cx="11129555" cy="1200329"/>
          </a:xfrm>
          <a:prstGeom prst="rect">
            <a:avLst/>
          </a:prstGeom>
        </p:spPr>
        <p:txBody>
          <a:bodyPr wrap="square">
            <a:spAutoFit/>
          </a:bodyPr>
          <a:lstStyle/>
          <a:p>
            <a:r>
              <a:rPr lang="fr-FR" b="0" i="0" dirty="0" smtClean="0">
                <a:solidFill>
                  <a:srgbClr val="222222"/>
                </a:solidFill>
                <a:effectLst/>
                <a:latin typeface="Arial" panose="020B0604020202020204" pitchFamily="34" charset="0"/>
              </a:rPr>
              <a:t>Après la mort de Toulouse-Lautrec, sa mère ainsi que Maurice </a:t>
            </a:r>
            <a:r>
              <a:rPr lang="fr-FR" b="0" i="0" dirty="0" err="1" smtClean="0">
                <a:solidFill>
                  <a:srgbClr val="222222"/>
                </a:solidFill>
                <a:effectLst/>
                <a:latin typeface="Arial" panose="020B0604020202020204" pitchFamily="34" charset="0"/>
              </a:rPr>
              <a:t>Joyant</a:t>
            </a:r>
            <a:r>
              <a:rPr lang="fr-FR" b="0" i="0" dirty="0" smtClean="0">
                <a:solidFill>
                  <a:srgbClr val="222222"/>
                </a:solidFill>
                <a:effectLst/>
                <a:latin typeface="Arial" panose="020B0604020202020204" pitchFamily="34" charset="0"/>
              </a:rPr>
              <a:t>, son marchand de tableaux, voulurent mettre en valeur son œuvre, la comtesse de Toulouse-Lautrec donna les fonds pour qu’un musée fût construit à Albi, ville où naquit l'artiste.</a:t>
            </a:r>
            <a:r>
              <a:rPr lang="fr-FR" dirty="0" smtClean="0"/>
              <a:t/>
            </a:r>
            <a:br>
              <a:rPr lang="fr-FR" dirty="0" smtClean="0"/>
            </a:br>
            <a:endParaRPr lang="fr-FR" dirty="0"/>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564" y="1052903"/>
            <a:ext cx="10188000" cy="5654340"/>
          </a:xfrm>
          <a:prstGeom prst="rect">
            <a:avLst/>
          </a:prstGeom>
          <a:ln>
            <a:noFill/>
          </a:ln>
          <a:effectLst>
            <a:softEdge rad="112500"/>
          </a:effectLst>
        </p:spPr>
      </p:pic>
      <p:sp>
        <p:nvSpPr>
          <p:cNvPr id="8" name="Rectangle 7"/>
          <p:cNvSpPr/>
          <p:nvPr/>
        </p:nvSpPr>
        <p:spPr>
          <a:xfrm>
            <a:off x="1939875" y="5919462"/>
            <a:ext cx="6096000" cy="646331"/>
          </a:xfrm>
          <a:prstGeom prst="rect">
            <a:avLst/>
          </a:prstGeom>
        </p:spPr>
        <p:txBody>
          <a:bodyPr>
            <a:spAutoFit/>
          </a:bodyPr>
          <a:lstStyle/>
          <a:p>
            <a:r>
              <a:rPr lang="fr-FR" dirty="0" smtClean="0"/>
              <a:t>Palais de la </a:t>
            </a:r>
            <a:r>
              <a:rPr lang="fr-FR" dirty="0" err="1" smtClean="0"/>
              <a:t>Berbie</a:t>
            </a:r>
            <a:r>
              <a:rPr lang="fr-FR" dirty="0" smtClean="0"/>
              <a:t>, ancien château urbain des évêques d’Albi, abrite le musée Toulouse-Lautrec,</a:t>
            </a:r>
            <a:endParaRPr lang="fr-FR" dirty="0"/>
          </a:p>
        </p:txBody>
      </p:sp>
    </p:spTree>
    <p:extLst>
      <p:ext uri="{BB962C8B-B14F-4D97-AF65-F5344CB8AC3E}">
        <p14:creationId xmlns:p14="http://schemas.microsoft.com/office/powerpoint/2010/main" val="40864997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65761" y="503837"/>
            <a:ext cx="4920341" cy="2308324"/>
          </a:xfrm>
          <a:prstGeom prst="rect">
            <a:avLst/>
          </a:prstGeom>
        </p:spPr>
        <p:txBody>
          <a:bodyPr wrap="square">
            <a:spAutoFit/>
          </a:bodyPr>
          <a:lstStyle/>
          <a:p>
            <a:r>
              <a:rPr lang="fr-FR" b="0" i="0" dirty="0" smtClean="0">
                <a:solidFill>
                  <a:srgbClr val="222222"/>
                </a:solidFill>
                <a:effectLst/>
                <a:latin typeface="Arial" panose="020B0604020202020204" pitchFamily="34" charset="0"/>
              </a:rPr>
              <a:t>On dit que Toulouse-Lautrec est un artiste génial dont les remarquables capacités d’observation se sont accompagnées d’une sympathie profonde envers l’humanité. Il n’a jamais laissé voir quelque regret que ce fût en raison de sa difformité. Il vécut sa vie pleinement, se fit de nombreux amis et fut toujours accepté malgré sa taille étriquée.</a:t>
            </a:r>
            <a:endParaRPr lang="fr-FR" dirty="0"/>
          </a:p>
        </p:txBody>
      </p:sp>
      <p:sp>
        <p:nvSpPr>
          <p:cNvPr id="3" name="Rectangle 2"/>
          <p:cNvSpPr/>
          <p:nvPr/>
        </p:nvSpPr>
        <p:spPr>
          <a:xfrm>
            <a:off x="272040" y="3023878"/>
            <a:ext cx="5107781" cy="3416320"/>
          </a:xfrm>
          <a:prstGeom prst="rect">
            <a:avLst/>
          </a:prstGeom>
        </p:spPr>
        <p:txBody>
          <a:bodyPr wrap="square">
            <a:spAutoFit/>
          </a:bodyPr>
          <a:lstStyle/>
          <a:p>
            <a:r>
              <a:rPr lang="fr-FR" dirty="0" smtClean="0">
                <a:latin typeface="Arial" panose="020B0604020202020204" pitchFamily="34" charset="0"/>
                <a:cs typeface="Arial" panose="020B0604020202020204" pitchFamily="34" charset="0"/>
              </a:rPr>
              <a:t>« On ne peut pas tout miser sur le physique… » Cette réplique culte de notre regretté Michel Blanc, Toulouse-Lautrec aurait pu l’inventer avant le célèbre skieur amateur. Avec ses membres disproportionnellement petits et son zézaiement, le peintre n’a rien d’un jeune premier. Mais plutôt que de s’en plaindre, il se tourne lui-même en dérision. Ainsi pose-t-il amusé dans des clichés souriants, où on le voit tantôt travesti en empereur du Japon,</a:t>
            </a:r>
            <a:r>
              <a:rPr lang="fr-FR" b="0" i="0" dirty="0" smtClean="0">
                <a:solidFill>
                  <a:srgbClr val="222222"/>
                </a:solidFill>
                <a:effectLst/>
                <a:latin typeface="Arial" panose="020B0604020202020204" pitchFamily="34" charset="0"/>
              </a:rPr>
              <a:t> où photographié nu sur la plage de Trouville-sur-Mer en enfant de chœur barbu.</a:t>
            </a:r>
            <a:endParaRPr lang="fr-FR" dirty="0">
              <a:latin typeface="Arial" panose="020B0604020202020204" pitchFamily="34" charset="0"/>
              <a:cs typeface="Arial" panose="020B0604020202020204" pitchFamily="34"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216" y="678007"/>
            <a:ext cx="3168000" cy="469174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96714">
            <a:off x="5473543" y="678237"/>
            <a:ext cx="2952000" cy="469173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4882653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nd abstrait à l’aquarelle - bleu, orange, bla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7083"/>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103" y="499382"/>
            <a:ext cx="3048000" cy="211455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92947" y="4996979"/>
            <a:ext cx="1298448" cy="14447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8206" y="2192661"/>
            <a:ext cx="2916000" cy="3300271"/>
          </a:xfrm>
          <a:prstGeom prst="rect">
            <a:avLst/>
          </a:prstGeom>
        </p:spPr>
      </p:pic>
      <p:sp>
        <p:nvSpPr>
          <p:cNvPr id="5" name="ZoneTexte 4"/>
          <p:cNvSpPr txBox="1"/>
          <p:nvPr/>
        </p:nvSpPr>
        <p:spPr>
          <a:xfrm>
            <a:off x="7724503" y="1823329"/>
            <a:ext cx="3370217"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3426112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path" presetSubtype="0" accel="50000" decel="50000" fill="hold" nodeType="withEffect">
                                  <p:stCondLst>
                                    <p:cond delay="0"/>
                                  </p:stCondLst>
                                  <p:childTnLst>
                                    <p:animMotion origin="layout" path="M 0.19843 0.09166 L 0.07955 0.16041 C 0.0263 0.19097 -0.0513 0.16342 -0.06107 0.11018 L -0.08282 -0.0088 " pathEditMode="relative" rAng="9720000" ptsTypes="AAAA">
                                      <p:cBhvr>
                                        <p:cTn id="6" dur="2000" fill="hold"/>
                                        <p:tgtEl>
                                          <p:spTgt spid="4"/>
                                        </p:tgtEl>
                                        <p:attrNameLst>
                                          <p:attrName>ppt_x</p:attrName>
                                          <p:attrName>ppt_y</p:attrName>
                                        </p:attrNameLst>
                                      </p:cBhvr>
                                      <p:rCtr x="-14063" y="-50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298</TotalTime>
  <Words>1048</Words>
  <Application>Microsoft Office PowerPoint</Application>
  <PresentationFormat>Grand écran</PresentationFormat>
  <Paragraphs>28</Paragraphs>
  <Slides>13</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13</vt:i4>
      </vt:variant>
    </vt:vector>
  </HeadingPairs>
  <TitlesOfParts>
    <vt:vector size="1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cp:revision>
  <dcterms:created xsi:type="dcterms:W3CDTF">2025-05-20T09:39:27Z</dcterms:created>
  <dcterms:modified xsi:type="dcterms:W3CDTF">2025-05-20T14:39:46Z</dcterms:modified>
</cp:coreProperties>
</file>