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6" r:id="rId3"/>
    <p:sldId id="261" r:id="rId4"/>
    <p:sldId id="262" r:id="rId5"/>
    <p:sldId id="256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2" r:id="rId17"/>
    <p:sldId id="271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6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rapluie, ciel, arbre&#10;&#10;Le contenu généré par l’IA peut être incorrect.">
            <a:extLst>
              <a:ext uri="{FF2B5EF4-FFF2-40B4-BE49-F238E27FC236}">
                <a16:creationId xmlns:a16="http://schemas.microsoft.com/office/drawing/2014/main" id="{28B74146-4AC4-7D33-2856-4988E1A1B3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402" y="279000"/>
            <a:ext cx="882919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0CA59D-EB6B-6BDC-1772-8F5F4760CC1A}"/>
              </a:ext>
            </a:extLst>
          </p:cNvPr>
          <p:cNvSpPr txBox="1"/>
          <p:nvPr/>
        </p:nvSpPr>
        <p:spPr>
          <a:xfrm>
            <a:off x="4252303" y="440861"/>
            <a:ext cx="3870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SANTA GIULIA  -Et  Porto – Vecchio - Corse 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pull/>
        <p:sndAc>
          <p:stSnd loop="1">
            <p:snd r:embed="rId2" name="Terra Corsa (Clip officiel).wav"/>
          </p:stSnd>
        </p:sndAc>
      </p:transition>
    </mc:Choice>
    <mc:Fallback>
      <p:transition spd="slow" advTm="8000">
        <p:pull/>
        <p:sndAc>
          <p:stSnd loop="1">
            <p:snd r:embed="rId2" name="Terra Cors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C25C98DD-3942-E000-9EA3-0530212566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12" y="1395000"/>
            <a:ext cx="6947248" cy="40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AD5F8DE-1AA3-1F43-2ACD-A4E82DC88EFB}"/>
              </a:ext>
            </a:extLst>
          </p:cNvPr>
          <p:cNvSpPr txBox="1"/>
          <p:nvPr/>
        </p:nvSpPr>
        <p:spPr>
          <a:xfrm>
            <a:off x="7920841" y="920621"/>
            <a:ext cx="40138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Il se situe sur la façade orientale de l'île baignée par la mer Tyrrhénienne, au sud de la commune de Porto-Vecchio dans le Sud Corse.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Il est compris entre la Punta di i </a:t>
            </a:r>
            <a:r>
              <a:rPr lang="fr-FR" sz="2000" b="1" dirty="0" err="1">
                <a:solidFill>
                  <a:schemeClr val="bg1"/>
                </a:solidFill>
              </a:rPr>
              <a:t>Scogli</a:t>
            </a:r>
            <a:r>
              <a:rPr lang="fr-FR" sz="2000" b="1" dirty="0">
                <a:solidFill>
                  <a:schemeClr val="bg1"/>
                </a:solidFill>
              </a:rPr>
              <a:t> Rossi au nord et la pointe de </a:t>
            </a:r>
            <a:r>
              <a:rPr lang="fr-FR" sz="2000" b="1" dirty="0" err="1">
                <a:solidFill>
                  <a:schemeClr val="bg1"/>
                </a:solidFill>
              </a:rPr>
              <a:t>Ghiuncajola</a:t>
            </a:r>
            <a:r>
              <a:rPr lang="fr-FR" sz="2000" b="1" dirty="0">
                <a:solidFill>
                  <a:schemeClr val="bg1"/>
                </a:solidFill>
              </a:rPr>
              <a:t> au sud, ou plus restrictivement, de la pointe de </a:t>
            </a:r>
            <a:r>
              <a:rPr lang="fr-FR" sz="2000" b="1" dirty="0" err="1">
                <a:solidFill>
                  <a:schemeClr val="bg1"/>
                </a:solidFill>
              </a:rPr>
              <a:t>Pietraggione</a:t>
            </a:r>
            <a:r>
              <a:rPr lang="fr-FR" sz="2000" b="1" dirty="0">
                <a:solidFill>
                  <a:schemeClr val="bg1"/>
                </a:solidFill>
              </a:rPr>
              <a:t> au nord jusqu'à la pointe de </a:t>
            </a:r>
            <a:r>
              <a:rPr lang="fr-FR" sz="2000" b="1" dirty="0" err="1">
                <a:solidFill>
                  <a:schemeClr val="bg1"/>
                </a:solidFill>
              </a:rPr>
              <a:t>Ghiuncajola</a:t>
            </a:r>
            <a:r>
              <a:rPr lang="fr-FR" sz="2000" b="1" dirty="0">
                <a:solidFill>
                  <a:schemeClr val="bg1"/>
                </a:solidFill>
              </a:rPr>
              <a:t> au sud.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Toute la côte qu'il baigne appartient à la commune de Porto-Vecchio.</a:t>
            </a:r>
          </a:p>
        </p:txBody>
      </p:sp>
    </p:spTree>
    <p:extLst>
      <p:ext uri="{BB962C8B-B14F-4D97-AF65-F5344CB8AC3E}">
        <p14:creationId xmlns:p14="http://schemas.microsoft.com/office/powerpoint/2010/main" val="4862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leu vert&#10;&#10;Le contenu généré par l’IA peut être incorrect.">
            <a:extLst>
              <a:ext uri="{FF2B5EF4-FFF2-40B4-BE49-F238E27FC236}">
                <a16:creationId xmlns:a16="http://schemas.microsoft.com/office/drawing/2014/main" id="{6728C490-BCD7-39C7-535C-F0D8832CFF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831" y="570506"/>
            <a:ext cx="4650492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94ABBBF8-4543-A9AA-4138-976801B850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169" y="3429000"/>
            <a:ext cx="442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ECF4C6-4BE0-10F4-6604-AA9699B51077}"/>
              </a:ext>
            </a:extLst>
          </p:cNvPr>
          <p:cNvSpPr txBox="1"/>
          <p:nvPr/>
        </p:nvSpPr>
        <p:spPr>
          <a:xfrm>
            <a:off x="2214255" y="3978233"/>
            <a:ext cx="560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la plage de Santa Giulia 1 et 2</a:t>
            </a: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98F7DF70-6EBA-93F0-95D2-7408B0BB83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240" y="3429000"/>
            <a:ext cx="442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île&#10;&#10;Le contenu généré par l’IA peut être incorrect.">
            <a:extLst>
              <a:ext uri="{FF2B5EF4-FFF2-40B4-BE49-F238E27FC236}">
                <a16:creationId xmlns:a16="http://schemas.microsoft.com/office/drawing/2014/main" id="{D2D4D3EC-4B8D-8F01-519C-20A6383F40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5040" y="534460"/>
            <a:ext cx="387072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arbre, rive&#10;&#10;Le contenu généré par l’IA peut être incorrect.">
            <a:extLst>
              <a:ext uri="{FF2B5EF4-FFF2-40B4-BE49-F238E27FC236}">
                <a16:creationId xmlns:a16="http://schemas.microsoft.com/office/drawing/2014/main" id="{CA2FC43C-7112-B7C2-72EE-4ACB8DA223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82" y="548074"/>
            <a:ext cx="4478491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47565C-8073-3F6E-6F80-EE23B71A81A3}"/>
              </a:ext>
            </a:extLst>
          </p:cNvPr>
          <p:cNvSpPr txBox="1"/>
          <p:nvPr/>
        </p:nvSpPr>
        <p:spPr>
          <a:xfrm>
            <a:off x="1246908" y="3645724"/>
            <a:ext cx="5094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de Santa Giulia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48A3FCD2-6697-6136-E114-CEFE048AF5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605" y="3196284"/>
            <a:ext cx="4640377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EA82377-EEF9-8529-21D8-C80955A75E84}"/>
              </a:ext>
            </a:extLst>
          </p:cNvPr>
          <p:cNvSpPr txBox="1"/>
          <p:nvPr/>
        </p:nvSpPr>
        <p:spPr>
          <a:xfrm>
            <a:off x="7178329" y="2734619"/>
            <a:ext cx="5315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Blockhaus de Santa Giulia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norama, ciel, plein air&#10;&#10;Le contenu généré par l’IA peut être incorrect.">
            <a:extLst>
              <a:ext uri="{FF2B5EF4-FFF2-40B4-BE49-F238E27FC236}">
                <a16:creationId xmlns:a16="http://schemas.microsoft.com/office/drawing/2014/main" id="{0190BBFB-DAE5-B930-AFA1-D8605145CB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643997"/>
            <a:ext cx="11520000" cy="357000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255EF-AA8F-2068-BEB4-ED804FD845B6}"/>
              </a:ext>
            </a:extLst>
          </p:cNvPr>
          <p:cNvSpPr txBox="1"/>
          <p:nvPr/>
        </p:nvSpPr>
        <p:spPr>
          <a:xfrm>
            <a:off x="3990110" y="5350937"/>
            <a:ext cx="9298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Etang et golfe de Santa Giulia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4A577387-93F2-B234-2E49-D5D6C971BE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614" y="3333997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FFC12A26-7F04-8791-D6D7-02B6D630DE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9128" y="605644"/>
            <a:ext cx="531199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A43C3FEB-523B-3C9E-4F6B-1E4369D0A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68" y="605643"/>
            <a:ext cx="5184000" cy="2916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ive, eau&#10;&#10;Le contenu généré par l’IA peut être incorrect.">
            <a:extLst>
              <a:ext uri="{FF2B5EF4-FFF2-40B4-BE49-F238E27FC236}">
                <a16:creationId xmlns:a16="http://schemas.microsoft.com/office/drawing/2014/main" id="{4D1D5F97-CF8E-07EC-C417-721F773B9F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1632" y="2541319"/>
            <a:ext cx="3744000" cy="37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ciel&#10;&#10;Le contenu généré par l’IA peut être incorrect.">
            <a:extLst>
              <a:ext uri="{FF2B5EF4-FFF2-40B4-BE49-F238E27FC236}">
                <a16:creationId xmlns:a16="http://schemas.microsoft.com/office/drawing/2014/main" id="{2A6B5DA4-F5BA-A871-FF2C-D79C10309F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644" y="3333998"/>
            <a:ext cx="518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F35A9CBD-7C66-78A2-4CC5-E848F29E24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7357" y="700036"/>
            <a:ext cx="531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embarcation&#10;&#10;Le contenu généré par l’IA peut être incorrect.">
            <a:extLst>
              <a:ext uri="{FF2B5EF4-FFF2-40B4-BE49-F238E27FC236}">
                <a16:creationId xmlns:a16="http://schemas.microsoft.com/office/drawing/2014/main" id="{50AA5F80-7442-3924-CEFA-05336FEB9F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644" y="617214"/>
            <a:ext cx="518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EFCBD87E-0D5D-ABF8-F736-35D834EA52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7358" y="3343209"/>
            <a:ext cx="518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99048F7A-4B82-447D-E941-5842F3C51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580" y="3429000"/>
            <a:ext cx="518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arbre, ciel, Tropiques&#10;&#10;Le contenu généré par l’IA peut être incorrect.">
            <a:extLst>
              <a:ext uri="{FF2B5EF4-FFF2-40B4-BE49-F238E27FC236}">
                <a16:creationId xmlns:a16="http://schemas.microsoft.com/office/drawing/2014/main" id="{5A5CCE9C-8D6A-EBF9-7F0E-C817DA78BA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1420" y="44100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ive, nature&#10;&#10;Le contenu généré par l’IA peut être incorrect.">
            <a:extLst>
              <a:ext uri="{FF2B5EF4-FFF2-40B4-BE49-F238E27FC236}">
                <a16:creationId xmlns:a16="http://schemas.microsoft.com/office/drawing/2014/main" id="{6C25D368-FDF2-3335-3ED2-F30BB476B3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01" y="441000"/>
            <a:ext cx="3984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eau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199D52F-43DA-A5B9-03FC-23F6754FA4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0901" y="3332124"/>
            <a:ext cx="3984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leu vert&#10;&#10;Le contenu généré par l’IA peut être incorrect.">
            <a:extLst>
              <a:ext uri="{FF2B5EF4-FFF2-40B4-BE49-F238E27FC236}">
                <a16:creationId xmlns:a16="http://schemas.microsoft.com/office/drawing/2014/main" id="{7E1100A9-5666-1CB1-A42A-C08134677F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66" y="3322122"/>
            <a:ext cx="4032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uag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CFE65E96-C8D6-744B-D053-68417A4288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3340" y="442122"/>
            <a:ext cx="3840000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ciel&#10;&#10;Le contenu généré par l’IA peut être incorrect.">
            <a:extLst>
              <a:ext uri="{FF2B5EF4-FFF2-40B4-BE49-F238E27FC236}">
                <a16:creationId xmlns:a16="http://schemas.microsoft.com/office/drawing/2014/main" id="{2237F2EC-CEE1-0481-C4AB-4B179262A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87" y="524128"/>
            <a:ext cx="3978695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ciel, eau, plein air&#10;&#10;Le contenu généré par l’IA peut être incorrect.">
            <a:extLst>
              <a:ext uri="{FF2B5EF4-FFF2-40B4-BE49-F238E27FC236}">
                <a16:creationId xmlns:a16="http://schemas.microsoft.com/office/drawing/2014/main" id="{9E676A71-F881-3941-3734-7B14943BBF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8253" y="3305908"/>
            <a:ext cx="5056842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9883C4A6-30EC-C04A-0034-4566245618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165" y="3265033"/>
            <a:ext cx="4533827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F23CFE03-9C82-7995-2769-7CA23B36A3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8442" y="583875"/>
            <a:ext cx="4486393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Le contenu généré par l’IA peut être incorrect.">
            <a:extLst>
              <a:ext uri="{FF2B5EF4-FFF2-40B4-BE49-F238E27FC236}">
                <a16:creationId xmlns:a16="http://schemas.microsoft.com/office/drawing/2014/main" id="{E04090C6-EEBF-81D9-8A68-509388AD2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96" y="802040"/>
            <a:ext cx="7884000" cy="52539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A0DD9D-E7D8-75D6-3F8C-3620ABA4B9C3}"/>
              </a:ext>
            </a:extLst>
          </p:cNvPr>
          <p:cNvSpPr txBox="1"/>
          <p:nvPr/>
        </p:nvSpPr>
        <p:spPr>
          <a:xfrm>
            <a:off x="8502732" y="920621"/>
            <a:ext cx="3689268" cy="536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Porto-Vecchio (prononcé : /pɔʁ.to </a:t>
            </a:r>
            <a:r>
              <a:rPr lang="fr-FR" sz="2000" b="1" dirty="0" err="1">
                <a:solidFill>
                  <a:schemeClr val="bg1"/>
                </a:solidFill>
              </a:rPr>
              <a:t>ve.kjo</a:t>
            </a:r>
            <a:r>
              <a:rPr lang="fr-FR" sz="2000" b="1" dirty="0">
                <a:solidFill>
                  <a:schemeClr val="bg1"/>
                </a:solidFill>
              </a:rPr>
              <a:t>/ ; en corse : </a:t>
            </a:r>
            <a:r>
              <a:rPr lang="fr-FR" sz="2000" b="1" dirty="0" err="1">
                <a:solidFill>
                  <a:schemeClr val="bg1"/>
                </a:solidFill>
              </a:rPr>
              <a:t>Portivechju</a:t>
            </a:r>
            <a:r>
              <a:rPr lang="fr-FR" sz="2000" b="1" dirty="0">
                <a:solidFill>
                  <a:schemeClr val="bg1"/>
                </a:solidFill>
              </a:rPr>
              <a:t> /ˌportiˈβ</a:t>
            </a:r>
            <a:r>
              <a:rPr lang="fr-FR" sz="2000" b="1" dirty="0" err="1">
                <a:solidFill>
                  <a:schemeClr val="bg1"/>
                </a:solidFill>
              </a:rPr>
              <a:t>eccu</a:t>
            </a:r>
            <a:r>
              <a:rPr lang="fr-FR" sz="2000" b="1" dirty="0">
                <a:solidFill>
                  <a:schemeClr val="bg1"/>
                </a:solidFill>
              </a:rPr>
              <a:t>/) est une commune française située dans le département de la Corse-du-Sud et le territoire de la collectivité de Corse. Elle appartient à l'ancienne piève de Porto-Vecchio dont elle était le chef-lieu.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« cité du sel » est la troisième commune la plus peuplée de l'île après Ajaccio et Bastia.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FFAD22-11CB-9878-1557-0789F9AEE9EA}"/>
              </a:ext>
            </a:extLst>
          </p:cNvPr>
          <p:cNvSpPr txBox="1"/>
          <p:nvPr/>
        </p:nvSpPr>
        <p:spPr>
          <a:xfrm>
            <a:off x="2719449" y="683496"/>
            <a:ext cx="4916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Porto Vecchio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paysage, nature&#10;&#10;Le contenu généré par l’IA peut être incorrect.">
            <a:extLst>
              <a:ext uri="{FF2B5EF4-FFF2-40B4-BE49-F238E27FC236}">
                <a16:creationId xmlns:a16="http://schemas.microsoft.com/office/drawing/2014/main" id="{824BC322-CEDF-4D01-A8DE-7B976301A2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196" y="1377000"/>
            <a:ext cx="11051607" cy="4104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B27CCA-93E9-CC9D-C2E7-04E743950339}"/>
              </a:ext>
            </a:extLst>
          </p:cNvPr>
          <p:cNvSpPr txBox="1"/>
          <p:nvPr/>
        </p:nvSpPr>
        <p:spPr>
          <a:xfrm>
            <a:off x="4643252" y="853780"/>
            <a:ext cx="6495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Porto - Vecchio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D8BF95D-59B6-A064-7235-73F6724A473E}"/>
              </a:ext>
            </a:extLst>
          </p:cNvPr>
          <p:cNvSpPr txBox="1"/>
          <p:nvPr/>
        </p:nvSpPr>
        <p:spPr>
          <a:xfrm>
            <a:off x="2196935" y="5404055"/>
            <a:ext cx="8573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la vieille ville de Porto-Vecchio depuis les marais du Stabiacciu ; au fond, le village de l'Ospedale et la Punta di a Vacca Morta.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ciel&#10;&#10;Le contenu généré par l’IA peut être incorrect.">
            <a:extLst>
              <a:ext uri="{FF2B5EF4-FFF2-40B4-BE49-F238E27FC236}">
                <a16:creationId xmlns:a16="http://schemas.microsoft.com/office/drawing/2014/main" id="{8D5CE053-E74A-0859-25EA-D81BDCEA03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53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8C1C89-C693-855C-E74D-F0A62FBC95E7}"/>
              </a:ext>
            </a:extLst>
          </p:cNvPr>
          <p:cNvSpPr txBox="1"/>
          <p:nvPr/>
        </p:nvSpPr>
        <p:spPr>
          <a:xfrm>
            <a:off x="700644" y="3586348"/>
            <a:ext cx="3135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Anciens marais salants de Porto-Vecchio.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éhicule&#10;&#10;Le contenu généré par l’IA peut être incorrect.">
            <a:extLst>
              <a:ext uri="{FF2B5EF4-FFF2-40B4-BE49-F238E27FC236}">
                <a16:creationId xmlns:a16="http://schemas.microsoft.com/office/drawing/2014/main" id="{986C8604-8A18-EEC6-60F1-E827F61BAC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18" y="279000"/>
            <a:ext cx="894014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9A20CD-C4C4-D5A3-98E0-40479DB336C7}"/>
              </a:ext>
            </a:extLst>
          </p:cNvPr>
          <p:cNvSpPr txBox="1"/>
          <p:nvPr/>
        </p:nvSpPr>
        <p:spPr>
          <a:xfrm>
            <a:off x="9642764" y="2386940"/>
            <a:ext cx="25492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Navires de La Méridionale et de Corsica Ferries à quai au port de commerce.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D53C796C-A795-62FD-8BE5-36943B1B7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F92A2D-4F90-4E3A-2B64-52B22803CD2B}"/>
              </a:ext>
            </a:extLst>
          </p:cNvPr>
          <p:cNvSpPr txBox="1"/>
          <p:nvPr/>
        </p:nvSpPr>
        <p:spPr>
          <a:xfrm>
            <a:off x="4913528" y="6117335"/>
            <a:ext cx="354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Porte génoise.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ortification&#10;&#10;Le contenu généré par l’IA peut être incorrect.">
            <a:extLst>
              <a:ext uri="{FF2B5EF4-FFF2-40B4-BE49-F238E27FC236}">
                <a16:creationId xmlns:a16="http://schemas.microsoft.com/office/drawing/2014/main" id="{F0E28E14-E072-94CA-E8B8-2EDB5A1B04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07B5D6-80BD-F62D-3285-E9C950F02E9E}"/>
              </a:ext>
            </a:extLst>
          </p:cNvPr>
          <p:cNvSpPr txBox="1"/>
          <p:nvPr/>
        </p:nvSpPr>
        <p:spPr>
          <a:xfrm>
            <a:off x="5058888" y="6178890"/>
            <a:ext cx="2933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Bastion de France.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7EC1BA6B-84D5-966B-4CDB-723B29A5F1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B94EF2-2C40-6274-C648-252BBA629750}"/>
              </a:ext>
            </a:extLst>
          </p:cNvPr>
          <p:cNvSpPr txBox="1"/>
          <p:nvPr/>
        </p:nvSpPr>
        <p:spPr>
          <a:xfrm>
            <a:off x="1959335" y="6159670"/>
            <a:ext cx="672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Saint-Jean-Baptiste.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A1CDD1A3-6EC0-AEBE-62B6-FFC8B91ED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F89D11-2CEE-4793-444A-966945CD4FDB}"/>
              </a:ext>
            </a:extLst>
          </p:cNvPr>
          <p:cNvSpPr txBox="1"/>
          <p:nvPr/>
        </p:nvSpPr>
        <p:spPr>
          <a:xfrm>
            <a:off x="3360717" y="6139543"/>
            <a:ext cx="575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de la Confrérie Santa Cruci.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B66C486C-E21A-E6B8-4E94-91403ABDEB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A5CDFB-B635-F377-3ABB-BDBA6B557B67}"/>
              </a:ext>
            </a:extLst>
          </p:cNvPr>
          <p:cNvSpPr txBox="1"/>
          <p:nvPr/>
        </p:nvSpPr>
        <p:spPr>
          <a:xfrm>
            <a:off x="308758" y="2808514"/>
            <a:ext cx="33132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Belombra arbre majestueux au pied de l'église St-Jean-Baptiste, importé d'Amérique du Sud.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8FB76F3D-62FD-9FED-40EB-C43BAC410E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973" y="540000"/>
            <a:ext cx="3852000" cy="288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BEAB0-9412-8602-22B1-C21F002D7352}"/>
              </a:ext>
            </a:extLst>
          </p:cNvPr>
          <p:cNvSpPr txBox="1"/>
          <p:nvPr/>
        </p:nvSpPr>
        <p:spPr>
          <a:xfrm>
            <a:off x="573973" y="3429000"/>
            <a:ext cx="4069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Vue du port de commerce de Porto-Vecchio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Reliefs côtiers et océaniques, île, eau&#10;&#10;Le contenu généré par l’IA peut être incorrect.">
            <a:extLst>
              <a:ext uri="{FF2B5EF4-FFF2-40B4-BE49-F238E27FC236}">
                <a16:creationId xmlns:a16="http://schemas.microsoft.com/office/drawing/2014/main" id="{797C0101-7BB0-3CFD-60DC-539823140B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1582" y="3429000"/>
            <a:ext cx="5246445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701232-EF16-EA30-4B24-2CBE1BD566A1}"/>
              </a:ext>
            </a:extLst>
          </p:cNvPr>
          <p:cNvSpPr txBox="1"/>
          <p:nvPr/>
        </p:nvSpPr>
        <p:spPr>
          <a:xfrm>
            <a:off x="7461662" y="2879018"/>
            <a:ext cx="5522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Baie de Rondinara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97A31F56-1ED1-C5E1-7B61-FECE26540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046" y="3314660"/>
            <a:ext cx="497369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53C947-BB42-130D-9497-60F567837B8A}"/>
              </a:ext>
            </a:extLst>
          </p:cNvPr>
          <p:cNvSpPr txBox="1"/>
          <p:nvPr/>
        </p:nvSpPr>
        <p:spPr>
          <a:xfrm>
            <a:off x="387665" y="2749998"/>
            <a:ext cx="6571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chemeClr val="bg1"/>
                </a:solidFill>
              </a:rPr>
              <a:t>Visiter Porto-Vecchio et sa Citadelle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5664C617-3DCD-0016-00C0-6748E648D0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1166" y="540042"/>
            <a:ext cx="4088788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F9812E-2887-DFAC-8DED-DB34342953E2}"/>
              </a:ext>
            </a:extLst>
          </p:cNvPr>
          <p:cNvSpPr txBox="1"/>
          <p:nvPr/>
        </p:nvSpPr>
        <p:spPr>
          <a:xfrm>
            <a:off x="8205850" y="3581146"/>
            <a:ext cx="4560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Ville de Porto-Vecchio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818549FF-8534-A2E2-34C6-80F130969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983" y="593129"/>
            <a:ext cx="4500000" cy="29883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voie&#10;&#10;Le contenu généré par l’IA peut être incorrect.">
            <a:extLst>
              <a:ext uri="{FF2B5EF4-FFF2-40B4-BE49-F238E27FC236}">
                <a16:creationId xmlns:a16="http://schemas.microsoft.com/office/drawing/2014/main" id="{354EF6EE-DFC5-935A-DE45-434F5D6124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019" y="3311617"/>
            <a:ext cx="4392000" cy="29165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0BFF17-3538-B3AA-D617-CDA49266F3E5}"/>
              </a:ext>
            </a:extLst>
          </p:cNvPr>
          <p:cNvSpPr txBox="1"/>
          <p:nvPr/>
        </p:nvSpPr>
        <p:spPr>
          <a:xfrm>
            <a:off x="3472248" y="3871610"/>
            <a:ext cx="573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Ville de Porto-Vecchio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lle, fenêtre&#10;&#10;Le contenu généré par l’IA peut être incorrect.">
            <a:extLst>
              <a:ext uri="{FF2B5EF4-FFF2-40B4-BE49-F238E27FC236}">
                <a16:creationId xmlns:a16="http://schemas.microsoft.com/office/drawing/2014/main" id="{31428B27-D19D-6AEF-E73A-2D1FBB0F1C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808" y="3429000"/>
            <a:ext cx="4445314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ot de fleurs, plante&#10;&#10;Le contenu généré par l’IA peut être incorrect.">
            <a:extLst>
              <a:ext uri="{FF2B5EF4-FFF2-40B4-BE49-F238E27FC236}">
                <a16:creationId xmlns:a16="http://schemas.microsoft.com/office/drawing/2014/main" id="{E2EC0CE1-5DAA-224F-BBA1-2F23B649DA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375" y="547566"/>
            <a:ext cx="4500000" cy="29883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able, meubles&#10;&#10;Le contenu généré par l’IA peut être incorrect.">
            <a:extLst>
              <a:ext uri="{FF2B5EF4-FFF2-40B4-BE49-F238E27FC236}">
                <a16:creationId xmlns:a16="http://schemas.microsoft.com/office/drawing/2014/main" id="{0CB349C4-02E0-060B-B365-08BB1F12D7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17" y="441000"/>
            <a:ext cx="449952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rue&#10;&#10;Le contenu généré par l’IA peut être incorrect.">
            <a:extLst>
              <a:ext uri="{FF2B5EF4-FFF2-40B4-BE49-F238E27FC236}">
                <a16:creationId xmlns:a16="http://schemas.microsoft.com/office/drawing/2014/main" id="{82CE0182-0584-64BC-2674-D96FB19AE3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153" y="3352488"/>
            <a:ext cx="449953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Lieux sacrés, coffre&#10;&#10;Le contenu généré par l’IA peut être incorrect.">
            <a:extLst>
              <a:ext uri="{FF2B5EF4-FFF2-40B4-BE49-F238E27FC236}">
                <a16:creationId xmlns:a16="http://schemas.microsoft.com/office/drawing/2014/main" id="{A779D7BB-2150-233C-21FF-A0A60C2BD0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9" y="3390932"/>
            <a:ext cx="4356000" cy="2892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CC5B5A68-1E97-F309-0215-0E9ED9C8F0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053" y="570027"/>
            <a:ext cx="4425878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abits&#10;&#10;Le contenu généré par l’IA peut être incorrect.">
            <a:extLst>
              <a:ext uri="{FF2B5EF4-FFF2-40B4-BE49-F238E27FC236}">
                <a16:creationId xmlns:a16="http://schemas.microsoft.com/office/drawing/2014/main" id="{0C6DD821-3E5C-8483-C73A-57F098A123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984" y="1449000"/>
            <a:ext cx="6774032" cy="39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17764B-E3C5-BA1E-6445-8FB1F1690A18}"/>
              </a:ext>
            </a:extLst>
          </p:cNvPr>
          <p:cNvSpPr txBox="1"/>
          <p:nvPr/>
        </p:nvSpPr>
        <p:spPr>
          <a:xfrm>
            <a:off x="803563" y="522514"/>
            <a:ext cx="113884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Plage De Santa </a:t>
            </a:r>
            <a:r>
              <a:rPr lang="fr-FR" sz="2400" b="1" dirty="0" err="1">
                <a:solidFill>
                  <a:schemeClr val="bg1"/>
                </a:solidFill>
              </a:rPr>
              <a:t>Giula</a:t>
            </a:r>
            <a:r>
              <a:rPr lang="fr-FR" sz="2400" b="1" dirty="0">
                <a:solidFill>
                  <a:schemeClr val="bg1"/>
                </a:solidFill>
              </a:rPr>
              <a:t> Et Porto Vecchio  -Corse –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               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             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82C95A-0759-0CA9-A7D4-14D98EC74092}"/>
              </a:ext>
            </a:extLst>
          </p:cNvPr>
          <p:cNvSpPr txBox="1"/>
          <p:nvPr/>
        </p:nvSpPr>
        <p:spPr>
          <a:xfrm>
            <a:off x="4132613" y="5504489"/>
            <a:ext cx="9868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327</Words>
  <Application>Microsoft Office PowerPoint</Application>
  <PresentationFormat>Grand écran</PresentationFormat>
  <Paragraphs>33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2025-05-18T09:15:22Z</dcterms:modified>
</cp:coreProperties>
</file>