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71" r:id="rId4"/>
    <p:sldId id="272" r:id="rId5"/>
    <p:sldId id="270" r:id="rId6"/>
    <p:sldId id="269" r:id="rId7"/>
    <p:sldId id="268" r:id="rId8"/>
    <p:sldId id="267" r:id="rId9"/>
    <p:sldId id="266" r:id="rId10"/>
    <p:sldId id="265" r:id="rId11"/>
    <p:sldId id="264" r:id="rId12"/>
    <p:sldId id="263" r:id="rId13"/>
    <p:sldId id="262" r:id="rId14"/>
    <p:sldId id="261" r:id="rId15"/>
    <p:sldId id="260" r:id="rId16"/>
    <p:sldId id="259" r:id="rId17"/>
    <p:sldId id="258" r:id="rId18"/>
    <p:sldId id="257" r:id="rId19"/>
    <p:sldId id="273" r:id="rId20"/>
    <p:sldId id="274" r:id="rId21"/>
    <p:sldId id="275" r:id="rId22"/>
    <p:sldId id="277" r:id="rId23"/>
    <p:sldId id="278" r:id="rId24"/>
    <p:sldId id="279" r:id="rId25"/>
    <p:sldId id="280" r:id="rId26"/>
    <p:sldId id="281" r:id="rId27"/>
    <p:sldId id="282" r:id="rId28"/>
    <p:sldId id="283" r:id="rId29"/>
    <p:sldId id="284"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281" autoAdjust="0"/>
    <p:restoredTop sz="94660"/>
  </p:normalViewPr>
  <p:slideViewPr>
    <p:cSldViewPr snapToGrid="0">
      <p:cViewPr varScale="1">
        <p:scale>
          <a:sx n="61" d="100"/>
          <a:sy n="61" d="100"/>
        </p:scale>
        <p:origin x="34" y="2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B089F3-6844-0085-E77E-42F217BC6E6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5B6C09A-8209-4514-2BAE-1348CCA26B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A6A5C66-C50A-98AD-A554-763D2A304684}"/>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5" name="Espace réservé du pied de page 4">
            <a:extLst>
              <a:ext uri="{FF2B5EF4-FFF2-40B4-BE49-F238E27FC236}">
                <a16:creationId xmlns:a16="http://schemas.microsoft.com/office/drawing/2014/main" id="{86F45E60-0C24-121D-12A9-D8DD333471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11EEA0-50D4-F6AF-B05F-B32D0557B15F}"/>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970474951"/>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7A246C-B37E-3D51-AA10-F7CBCDFB2F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ABCDF7-765A-07E7-555E-81825C0FB43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502C7E-EA20-7016-6FA5-26742CE42247}"/>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5" name="Espace réservé du pied de page 4">
            <a:extLst>
              <a:ext uri="{FF2B5EF4-FFF2-40B4-BE49-F238E27FC236}">
                <a16:creationId xmlns:a16="http://schemas.microsoft.com/office/drawing/2014/main" id="{5331CAA5-8A70-19CA-5B17-40FB410B9A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356333-1ADA-D42E-E532-4A574080F4F9}"/>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133440137"/>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59A2E6-3414-FE3B-0DD2-40B1DE29667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2FEEC84-1C83-C4F1-7571-2F1C178E6A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F67399-358F-0E1E-0F44-2915671DC79A}"/>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5" name="Espace réservé du pied de page 4">
            <a:extLst>
              <a:ext uri="{FF2B5EF4-FFF2-40B4-BE49-F238E27FC236}">
                <a16:creationId xmlns:a16="http://schemas.microsoft.com/office/drawing/2014/main" id="{93229CF9-7B36-E59E-9305-D066389A73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ECE468-11AF-B55D-C725-23BCB7A2A70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3127790745"/>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EFEF63-8840-2BE1-C576-2660BE81AF7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37E924D-CCF7-E876-F105-F3E6D996357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B64F69-05DF-ADF8-2BE1-B2B93B5950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2B206F5-507D-1604-3663-E207283D1DFF}"/>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6" name="Espace réservé du pied de page 5">
            <a:extLst>
              <a:ext uri="{FF2B5EF4-FFF2-40B4-BE49-F238E27FC236}">
                <a16:creationId xmlns:a16="http://schemas.microsoft.com/office/drawing/2014/main" id="{DEA58CD3-7C49-35BA-A26A-51733D798D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38830D-C42D-C826-7A44-954D887A91F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82427654"/>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E8DF51-0AB6-10F3-EF55-8D99AA08C9F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08D7E1A-B178-8165-02C5-D31C4DC77A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640F485-95FC-DB48-85C3-13557062D41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D765EA7-27DB-FBD3-934E-29FCCCDAAA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1D8E284-3E4D-9021-CACD-BDEF7A3BBD2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CDE2FD3-83C0-A3BB-EF79-384ED5BBE2A5}"/>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8" name="Espace réservé du pied de page 7">
            <a:extLst>
              <a:ext uri="{FF2B5EF4-FFF2-40B4-BE49-F238E27FC236}">
                <a16:creationId xmlns:a16="http://schemas.microsoft.com/office/drawing/2014/main" id="{D53E4423-60B7-663C-EB33-A93F2FFAA66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EDCE821-6141-307B-835E-1F42FF8952D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354509432"/>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C2E40A-1DF7-F5A4-C5FD-521BE233D56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C6357E0-D07F-E4EA-0FC5-8003A212B4D9}"/>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4" name="Espace réservé du pied de page 3">
            <a:extLst>
              <a:ext uri="{FF2B5EF4-FFF2-40B4-BE49-F238E27FC236}">
                <a16:creationId xmlns:a16="http://schemas.microsoft.com/office/drawing/2014/main" id="{A3ED47E1-D2B8-6726-EC8C-5C56DA2EC7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060852-C557-0E21-9696-8EDBD2FC7FF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407830132"/>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860FD76-139E-5B56-87E5-9B41743E9368}"/>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3" name="Espace réservé du pied de page 2">
            <a:extLst>
              <a:ext uri="{FF2B5EF4-FFF2-40B4-BE49-F238E27FC236}">
                <a16:creationId xmlns:a16="http://schemas.microsoft.com/office/drawing/2014/main" id="{394E18E9-4E2A-B44A-725A-C330E40EF3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A1AB888-1E8A-33FD-B5BD-2A984E908E3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536894326"/>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16AFFF-15D1-16CC-43A3-D2DBAEC357E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5DFA6F-C200-DA46-A066-4EB8AAA6B8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4B4A27-7D34-C752-E107-689EC9940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7376FE-A790-8C59-BD90-91ACEBCB357E}"/>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6" name="Espace réservé du pied de page 5">
            <a:extLst>
              <a:ext uri="{FF2B5EF4-FFF2-40B4-BE49-F238E27FC236}">
                <a16:creationId xmlns:a16="http://schemas.microsoft.com/office/drawing/2014/main" id="{9C8F7DC7-45CC-57BA-4033-AD2A196314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E83C21-7CC8-F40B-45B5-DF230B5059C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654545384"/>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1A970D-F676-87E3-B8F6-5A3A6D8D44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00529C-FA65-8622-5304-0B8E041FF1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19A119A-DD07-347F-89AD-E690660AAC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56911E-1E55-4933-D202-062C0373B19F}"/>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6" name="Espace réservé du pied de page 5">
            <a:extLst>
              <a:ext uri="{FF2B5EF4-FFF2-40B4-BE49-F238E27FC236}">
                <a16:creationId xmlns:a16="http://schemas.microsoft.com/office/drawing/2014/main" id="{8035D872-202E-F54F-87E7-57B9CCCA80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46A997-1B11-F72C-298F-B2C693008E8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31791598"/>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29296-98F8-605B-009C-622A3D3C1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1635291-CDB6-70AB-C724-8AAC20397F2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994723-B4FB-0BD0-AC0F-6C9245BBC5AC}"/>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5" name="Espace réservé du pied de page 4">
            <a:extLst>
              <a:ext uri="{FF2B5EF4-FFF2-40B4-BE49-F238E27FC236}">
                <a16:creationId xmlns:a16="http://schemas.microsoft.com/office/drawing/2014/main" id="{222ABAFA-2D71-820B-BF4D-4CD98DFA41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15E9E5-E0E5-D804-7C6C-8DE4A0D616B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21488242"/>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E1E2D92-1232-FC6A-FCBF-1C73B707DF7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66E7EEF-1BCD-6123-21EE-3F97D0E349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0DCB5C-802C-95C2-EA2E-8ADFE53290C7}"/>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5" name="Espace réservé du pied de page 4">
            <a:extLst>
              <a:ext uri="{FF2B5EF4-FFF2-40B4-BE49-F238E27FC236}">
                <a16:creationId xmlns:a16="http://schemas.microsoft.com/office/drawing/2014/main" id="{CF0BAEA6-71B5-2813-2271-B1E9C0CAA8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9FA58A-C1C0-415C-7767-BC536CD65FAD}"/>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35862787"/>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1726646-FEBC-08E8-7144-85451D5EDC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6B52F3A-F91D-E677-E206-F8D1E5F558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C1E6F0-8949-50FB-5292-1F9FBFDAD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C234826-C824-4A48-8CF1-B89DCDEE2041}" type="datetimeFigureOut">
              <a:rPr lang="fr-FR" smtClean="0"/>
              <a:t>13/05/2025</a:t>
            </a:fld>
            <a:endParaRPr lang="fr-FR"/>
          </a:p>
        </p:txBody>
      </p:sp>
      <p:sp>
        <p:nvSpPr>
          <p:cNvPr id="5" name="Espace réservé du pied de page 4">
            <a:extLst>
              <a:ext uri="{FF2B5EF4-FFF2-40B4-BE49-F238E27FC236}">
                <a16:creationId xmlns:a16="http://schemas.microsoft.com/office/drawing/2014/main" id="{4DCF888B-DBE1-6427-B412-DD7FBE2E3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566BB2D-29F0-85C4-4002-3A863582C6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1A2961-93A7-414B-AAF6-7AFCBA24E6C0}" type="slidenum">
              <a:rPr lang="fr-FR" smtClean="0"/>
              <a:t>‹N°›</a:t>
            </a:fld>
            <a:endParaRPr lang="fr-FR"/>
          </a:p>
        </p:txBody>
      </p:sp>
    </p:spTree>
    <p:extLst>
      <p:ext uri="{BB962C8B-B14F-4D97-AF65-F5344CB8AC3E}">
        <p14:creationId xmlns:p14="http://schemas.microsoft.com/office/powerpoint/2010/main" val="3597811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panorama, ciel&#10;&#10;Le contenu généré par l’IA peut être incorrect.">
            <a:extLst>
              <a:ext uri="{FF2B5EF4-FFF2-40B4-BE49-F238E27FC236}">
                <a16:creationId xmlns:a16="http://schemas.microsoft.com/office/drawing/2014/main" id="{5C922DE5-F955-921E-2634-FBFAAB7972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1743" y="1269000"/>
            <a:ext cx="11548513" cy="432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30C195F-D81A-8FA2-B910-35A54EFCB6A4}"/>
              </a:ext>
            </a:extLst>
          </p:cNvPr>
          <p:cNvSpPr txBox="1"/>
          <p:nvPr/>
        </p:nvSpPr>
        <p:spPr>
          <a:xfrm>
            <a:off x="3979436" y="561114"/>
            <a:ext cx="9851136" cy="707886"/>
          </a:xfrm>
          <a:prstGeom prst="rect">
            <a:avLst/>
          </a:prstGeom>
          <a:noFill/>
        </p:spPr>
        <p:txBody>
          <a:bodyPr wrap="square" rtlCol="0">
            <a:spAutoFit/>
          </a:bodyPr>
          <a:lstStyle/>
          <a:p>
            <a:r>
              <a:rPr lang="fr-FR" sz="4000" b="1" dirty="0">
                <a:solidFill>
                  <a:schemeClr val="bg1"/>
                </a:solidFill>
              </a:rPr>
              <a:t>Cape Town City</a:t>
            </a:r>
          </a:p>
        </p:txBody>
      </p:sp>
      <p:sp>
        <p:nvSpPr>
          <p:cNvPr id="2" name="ZoneTexte 1">
            <a:extLst>
              <a:ext uri="{FF2B5EF4-FFF2-40B4-BE49-F238E27FC236}">
                <a16:creationId xmlns:a16="http://schemas.microsoft.com/office/drawing/2014/main" id="{6A245C02-9601-1FF2-4CCF-AC5AC2608F12}"/>
              </a:ext>
            </a:extLst>
          </p:cNvPr>
          <p:cNvSpPr txBox="1"/>
          <p:nvPr/>
        </p:nvSpPr>
        <p:spPr>
          <a:xfrm>
            <a:off x="3106455" y="5589000"/>
            <a:ext cx="10346499" cy="523220"/>
          </a:xfrm>
          <a:prstGeom prst="rect">
            <a:avLst/>
          </a:prstGeom>
          <a:noFill/>
        </p:spPr>
        <p:txBody>
          <a:bodyPr wrap="square" rtlCol="0">
            <a:spAutoFit/>
          </a:bodyPr>
          <a:lstStyle/>
          <a:p>
            <a:r>
              <a:rPr lang="fr-FR" sz="2800" b="1" dirty="0">
                <a:solidFill>
                  <a:schemeClr val="bg1"/>
                </a:solidFill>
              </a:rPr>
              <a:t>Cliquez Gauche PPS En Manuel Merci</a:t>
            </a:r>
          </a:p>
        </p:txBody>
      </p:sp>
    </p:spTree>
    <p:extLst>
      <p:ext uri="{BB962C8B-B14F-4D97-AF65-F5344CB8AC3E}">
        <p14:creationId xmlns:p14="http://schemas.microsoft.com/office/powerpoint/2010/main" val="699682448"/>
      </p:ext>
    </p:extLst>
  </p:cSld>
  <p:clrMapOvr>
    <a:masterClrMapping/>
  </p:clrMapOvr>
  <mc:AlternateContent xmlns:mc="http://schemas.openxmlformats.org/markup-compatibility/2006">
    <mc:Choice xmlns:p14="http://schemas.microsoft.com/office/powerpoint/2010/main" Requires="p14">
      <p:transition spd="slow" p14:dur="5000">
        <p14:reveal/>
        <p:sndAc>
          <p:stSnd loop="1">
            <p:snd r:embed="rId2" name="KIDS UNITED - Mama Africa feat. Angélique Kidjo et Youssou NDour (Clip officiel).wav"/>
          </p:stSnd>
        </p:sndAc>
      </p:transition>
    </mc:Choice>
    <mc:Fallback>
      <p:transition spd="slow">
        <p:fade/>
        <p:sndAc>
          <p:stSnd loop="1">
            <p:snd r:embed="rId2" name="KIDS UNITED - Mama Africa feat. Angélique Kidjo et Youssou NDour (Clip officie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9BF07-1CEB-0846-B4D7-560C62ECCEFD}"/>
            </a:ext>
          </a:extLst>
        </p:cNvPr>
        <p:cNvGrpSpPr/>
        <p:nvPr/>
      </p:nvGrpSpPr>
      <p:grpSpPr>
        <a:xfrm>
          <a:off x="0" y="0"/>
          <a:ext cx="0" cy="0"/>
          <a:chOff x="0" y="0"/>
          <a:chExt cx="0" cy="0"/>
        </a:xfrm>
      </p:grpSpPr>
      <p:pic>
        <p:nvPicPr>
          <p:cNvPr id="3" name="Image 2" descr="Une image contenant plein air, bâtiment, fenêtre, escaliers&#10;&#10;Le contenu généré par l’IA peut être incorrect.">
            <a:extLst>
              <a:ext uri="{FF2B5EF4-FFF2-40B4-BE49-F238E27FC236}">
                <a16:creationId xmlns:a16="http://schemas.microsoft.com/office/drawing/2014/main" id="{A8783261-DFFF-F54C-0945-C54D00A7C6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2668" y="1822608"/>
            <a:ext cx="4824000" cy="3212784"/>
          </a:xfrm>
          <a:prstGeom prst="rect">
            <a:avLst/>
          </a:prstGeom>
          <a:ln w="88900" cap="sq" cmpd="thickThin">
            <a:solidFill>
              <a:schemeClr val="bg1"/>
            </a:solidFill>
            <a:prstDash val="solid"/>
            <a:miter lim="800000"/>
          </a:ln>
          <a:effectLst>
            <a:innerShdw blurRad="76200">
              <a:srgbClr val="000000"/>
            </a:innerShdw>
          </a:effectLst>
        </p:spPr>
      </p:pic>
      <p:sp>
        <p:nvSpPr>
          <p:cNvPr id="2" name="ZoneTexte 1">
            <a:extLst>
              <a:ext uri="{FF2B5EF4-FFF2-40B4-BE49-F238E27FC236}">
                <a16:creationId xmlns:a16="http://schemas.microsoft.com/office/drawing/2014/main" id="{1AEE947B-F392-295A-445B-D7D117156A6A}"/>
              </a:ext>
            </a:extLst>
          </p:cNvPr>
          <p:cNvSpPr txBox="1"/>
          <p:nvPr/>
        </p:nvSpPr>
        <p:spPr>
          <a:xfrm>
            <a:off x="6327648" y="597408"/>
            <a:ext cx="5547360" cy="5262979"/>
          </a:xfrm>
          <a:prstGeom prst="rect">
            <a:avLst/>
          </a:prstGeom>
          <a:noFill/>
        </p:spPr>
        <p:txBody>
          <a:bodyPr wrap="square" rtlCol="0">
            <a:spAutoFit/>
          </a:bodyPr>
          <a:lstStyle/>
          <a:p>
            <a:r>
              <a:rPr lang="fr-FR" sz="2400" b="1">
                <a:solidFill>
                  <a:srgbClr val="FFFF00"/>
                </a:solidFill>
              </a:rPr>
              <a:t>La ville du Cap, fondée en 1652, est considérée comme la cité-mère d'Afrique du Sud. Ville la plus australe du continent africain, elle est établie sur les rives de la baie de la Table et est surmontée par la montagne de la Table coiffée de deux pics nommés Lion's Head et Devil's Peak. La ville a été baptisée en référence au cap de Bonne-Espérance, ainsi nommé par le Royaume de Portugal, premier État européen à l'avoir découvert, et situé à plus de 47 km au sud de son centre historique.</a:t>
            </a:r>
            <a:endParaRPr lang="fr-FR" sz="2400" b="1" dirty="0">
              <a:solidFill>
                <a:srgbClr val="FFFF00"/>
              </a:solidFill>
            </a:endParaRPr>
          </a:p>
        </p:txBody>
      </p:sp>
    </p:spTree>
    <p:extLst>
      <p:ext uri="{BB962C8B-B14F-4D97-AF65-F5344CB8AC3E}">
        <p14:creationId xmlns:p14="http://schemas.microsoft.com/office/powerpoint/2010/main" val="888997124"/>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479EB-B6BE-B61D-A1E3-A19D49436CC1}"/>
            </a:ext>
          </a:extLst>
        </p:cNvPr>
        <p:cNvGrpSpPr/>
        <p:nvPr/>
      </p:nvGrpSpPr>
      <p:grpSpPr>
        <a:xfrm>
          <a:off x="0" y="0"/>
          <a:ext cx="0" cy="0"/>
          <a:chOff x="0" y="0"/>
          <a:chExt cx="0" cy="0"/>
        </a:xfrm>
      </p:grpSpPr>
      <p:pic>
        <p:nvPicPr>
          <p:cNvPr id="3" name="Image 2" descr="Une image contenant bâtiment, plein air, fenêtre, porche&#10;&#10;Le contenu généré par l’IA peut être incorrect.">
            <a:extLst>
              <a:ext uri="{FF2B5EF4-FFF2-40B4-BE49-F238E27FC236}">
                <a16:creationId xmlns:a16="http://schemas.microsoft.com/office/drawing/2014/main" id="{289E0A30-4CB7-3D5E-6CEE-3EFFA68901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275" y="279000"/>
            <a:ext cx="9453704"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7BA7423-67DE-B0BA-13B3-4CB43B107523}"/>
              </a:ext>
            </a:extLst>
          </p:cNvPr>
          <p:cNvSpPr txBox="1"/>
          <p:nvPr/>
        </p:nvSpPr>
        <p:spPr>
          <a:xfrm>
            <a:off x="10046208" y="3145536"/>
            <a:ext cx="2060448" cy="2308324"/>
          </a:xfrm>
          <a:prstGeom prst="rect">
            <a:avLst/>
          </a:prstGeom>
          <a:noFill/>
        </p:spPr>
        <p:txBody>
          <a:bodyPr wrap="square" rtlCol="0">
            <a:spAutoFit/>
          </a:bodyPr>
          <a:lstStyle/>
          <a:p>
            <a:r>
              <a:rPr lang="fr-FR" sz="2400" b="1" dirty="0">
                <a:solidFill>
                  <a:schemeClr val="bg1"/>
                </a:solidFill>
              </a:rPr>
              <a:t>Maison coloniale sur </a:t>
            </a:r>
            <a:r>
              <a:rPr lang="fr-FR" sz="2400" b="1" dirty="0" err="1">
                <a:solidFill>
                  <a:schemeClr val="bg1"/>
                </a:solidFill>
              </a:rPr>
              <a:t>Belvedere</a:t>
            </a:r>
            <a:r>
              <a:rPr lang="fr-FR" sz="2400" b="1" dirty="0">
                <a:solidFill>
                  <a:schemeClr val="bg1"/>
                </a:solidFill>
              </a:rPr>
              <a:t> Avenue, quartier de </a:t>
            </a:r>
            <a:r>
              <a:rPr lang="fr-FR" sz="2400" b="1" dirty="0" err="1">
                <a:solidFill>
                  <a:schemeClr val="bg1"/>
                </a:solidFill>
              </a:rPr>
              <a:t>Oranjezicht</a:t>
            </a:r>
            <a:r>
              <a:rPr lang="fr-FR" sz="2400" b="1" dirty="0">
                <a:solidFill>
                  <a:schemeClr val="bg1"/>
                </a:solidFill>
              </a:rPr>
              <a:t>.</a:t>
            </a:r>
          </a:p>
        </p:txBody>
      </p:sp>
    </p:spTree>
    <p:extLst>
      <p:ext uri="{BB962C8B-B14F-4D97-AF65-F5344CB8AC3E}">
        <p14:creationId xmlns:p14="http://schemas.microsoft.com/office/powerpoint/2010/main" val="2318005915"/>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1CE79-8483-E231-CF1B-2D97B822ADC0}"/>
            </a:ext>
          </a:extLst>
        </p:cNvPr>
        <p:cNvGrpSpPr/>
        <p:nvPr/>
      </p:nvGrpSpPr>
      <p:grpSpPr>
        <a:xfrm>
          <a:off x="0" y="0"/>
          <a:ext cx="0" cy="0"/>
          <a:chOff x="0" y="0"/>
          <a:chExt cx="0" cy="0"/>
        </a:xfrm>
      </p:grpSpPr>
      <p:pic>
        <p:nvPicPr>
          <p:cNvPr id="3" name="Image 2" descr="Une image contenant fenêtre, plein air, bâtiment, propriété&#10;&#10;Le contenu généré par l’IA peut être incorrect.">
            <a:extLst>
              <a:ext uri="{FF2B5EF4-FFF2-40B4-BE49-F238E27FC236}">
                <a16:creationId xmlns:a16="http://schemas.microsoft.com/office/drawing/2014/main" id="{0DF273B3-E9E9-C4E5-96C1-DF6510AF20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67224" y="365773"/>
            <a:ext cx="9453708"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B12E380-96B6-399F-33AA-F8D0CDAE0200}"/>
              </a:ext>
            </a:extLst>
          </p:cNvPr>
          <p:cNvSpPr txBox="1"/>
          <p:nvPr/>
        </p:nvSpPr>
        <p:spPr>
          <a:xfrm>
            <a:off x="195072" y="2863316"/>
            <a:ext cx="2157496" cy="2677656"/>
          </a:xfrm>
          <a:prstGeom prst="rect">
            <a:avLst/>
          </a:prstGeom>
          <a:noFill/>
        </p:spPr>
        <p:txBody>
          <a:bodyPr wrap="square" rtlCol="0">
            <a:spAutoFit/>
          </a:bodyPr>
          <a:lstStyle/>
          <a:p>
            <a:r>
              <a:rPr lang="fr-FR" sz="2400" b="1">
                <a:solidFill>
                  <a:schemeClr val="bg1"/>
                </a:solidFill>
              </a:rPr>
              <a:t>Ancienne maison néerlandaise du Cap au 14 Keerom Street, City Bowl.</a:t>
            </a:r>
            <a:endParaRPr lang="fr-FR" sz="2400" b="1" dirty="0">
              <a:solidFill>
                <a:schemeClr val="bg1"/>
              </a:solidFill>
            </a:endParaRPr>
          </a:p>
        </p:txBody>
      </p:sp>
    </p:spTree>
    <p:extLst>
      <p:ext uri="{BB962C8B-B14F-4D97-AF65-F5344CB8AC3E}">
        <p14:creationId xmlns:p14="http://schemas.microsoft.com/office/powerpoint/2010/main" val="726299070"/>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13EB85-F805-F7A8-6677-7381ED936807}"/>
            </a:ext>
          </a:extLst>
        </p:cNvPr>
        <p:cNvGrpSpPr/>
        <p:nvPr/>
      </p:nvGrpSpPr>
      <p:grpSpPr>
        <a:xfrm>
          <a:off x="0" y="0"/>
          <a:ext cx="0" cy="0"/>
          <a:chOff x="0" y="0"/>
          <a:chExt cx="0" cy="0"/>
        </a:xfrm>
      </p:grpSpPr>
      <p:pic>
        <p:nvPicPr>
          <p:cNvPr id="3" name="Image 2" descr="Une image contenant plein air, fenêtre, ciel, nuage&#10;&#10;Le contenu généré par l’IA peut être incorrect.">
            <a:extLst>
              <a:ext uri="{FF2B5EF4-FFF2-40B4-BE49-F238E27FC236}">
                <a16:creationId xmlns:a16="http://schemas.microsoft.com/office/drawing/2014/main" id="{193E2EAF-8A49-2D42-3676-1C16356468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090" y="279000"/>
            <a:ext cx="9453694"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8F0EEC7-A3B6-F089-4C42-DF6E7ED13653}"/>
              </a:ext>
            </a:extLst>
          </p:cNvPr>
          <p:cNvSpPr txBox="1"/>
          <p:nvPr/>
        </p:nvSpPr>
        <p:spPr>
          <a:xfrm>
            <a:off x="10107168" y="2904744"/>
            <a:ext cx="1877568" cy="2677656"/>
          </a:xfrm>
          <a:prstGeom prst="rect">
            <a:avLst/>
          </a:prstGeom>
          <a:noFill/>
        </p:spPr>
        <p:txBody>
          <a:bodyPr wrap="square" rtlCol="0">
            <a:spAutoFit/>
          </a:bodyPr>
          <a:lstStyle/>
          <a:p>
            <a:r>
              <a:rPr lang="en-US" sz="2400" b="1">
                <a:solidFill>
                  <a:schemeClr val="bg1"/>
                </a:solidFill>
              </a:rPr>
              <a:t>Martin Melck House (1782), Strand Street, City Bowl.</a:t>
            </a:r>
            <a:endParaRPr lang="fr-FR" sz="2400" b="1" dirty="0">
              <a:solidFill>
                <a:schemeClr val="bg1"/>
              </a:solidFill>
            </a:endParaRPr>
          </a:p>
        </p:txBody>
      </p:sp>
    </p:spTree>
    <p:extLst>
      <p:ext uri="{BB962C8B-B14F-4D97-AF65-F5344CB8AC3E}">
        <p14:creationId xmlns:p14="http://schemas.microsoft.com/office/powerpoint/2010/main" val="900448284"/>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96E7D-867B-94DE-F7BC-535DFC051FBA}"/>
            </a:ext>
          </a:extLst>
        </p:cNvPr>
        <p:cNvGrpSpPr/>
        <p:nvPr/>
      </p:nvGrpSpPr>
      <p:grpSpPr>
        <a:xfrm>
          <a:off x="0" y="0"/>
          <a:ext cx="0" cy="0"/>
          <a:chOff x="0" y="0"/>
          <a:chExt cx="0" cy="0"/>
        </a:xfrm>
      </p:grpSpPr>
      <p:pic>
        <p:nvPicPr>
          <p:cNvPr id="3" name="Image 2" descr="Une image contenant plein air, ciel, arbre, bâtiment&#10;&#10;Le contenu généré par l’IA peut être incorrect.">
            <a:extLst>
              <a:ext uri="{FF2B5EF4-FFF2-40B4-BE49-F238E27FC236}">
                <a16:creationId xmlns:a16="http://schemas.microsoft.com/office/drawing/2014/main" id="{A41A8980-657D-0A31-6A83-F206C098C4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1346" y="279000"/>
            <a:ext cx="9453694"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E11F332-42C7-2D8A-80B4-43DC81F2F620}"/>
              </a:ext>
            </a:extLst>
          </p:cNvPr>
          <p:cNvSpPr txBox="1"/>
          <p:nvPr/>
        </p:nvSpPr>
        <p:spPr>
          <a:xfrm>
            <a:off x="336960" y="3742944"/>
            <a:ext cx="2145792" cy="1200329"/>
          </a:xfrm>
          <a:prstGeom prst="rect">
            <a:avLst/>
          </a:prstGeom>
          <a:noFill/>
        </p:spPr>
        <p:txBody>
          <a:bodyPr wrap="square" rtlCol="0">
            <a:spAutoFit/>
          </a:bodyPr>
          <a:lstStyle/>
          <a:p>
            <a:r>
              <a:rPr lang="fr-FR" sz="2400" b="1">
                <a:solidFill>
                  <a:schemeClr val="bg1"/>
                </a:solidFill>
              </a:rPr>
              <a:t>La célébration de Holi.</a:t>
            </a:r>
            <a:endParaRPr lang="fr-FR" sz="2400" b="1" dirty="0">
              <a:solidFill>
                <a:schemeClr val="bg1"/>
              </a:solidFill>
            </a:endParaRPr>
          </a:p>
        </p:txBody>
      </p:sp>
    </p:spTree>
    <p:extLst>
      <p:ext uri="{BB962C8B-B14F-4D97-AF65-F5344CB8AC3E}">
        <p14:creationId xmlns:p14="http://schemas.microsoft.com/office/powerpoint/2010/main" val="2289918103"/>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25D70-84B2-51E2-9BEF-63E74C2E65A1}"/>
            </a:ext>
          </a:extLst>
        </p:cNvPr>
        <p:cNvGrpSpPr/>
        <p:nvPr/>
      </p:nvGrpSpPr>
      <p:grpSpPr>
        <a:xfrm>
          <a:off x="0" y="0"/>
          <a:ext cx="0" cy="0"/>
          <a:chOff x="0" y="0"/>
          <a:chExt cx="0" cy="0"/>
        </a:xfrm>
      </p:grpSpPr>
      <p:pic>
        <p:nvPicPr>
          <p:cNvPr id="3" name="Image 2" descr="Une image contenant plein air, ciel, bâtiment, eau&#10;&#10;Le contenu généré par l’IA peut être incorrect.">
            <a:extLst>
              <a:ext uri="{FF2B5EF4-FFF2-40B4-BE49-F238E27FC236}">
                <a16:creationId xmlns:a16="http://schemas.microsoft.com/office/drawing/2014/main" id="{E6A31DD9-EBE3-1A2B-42E3-320DA56C91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0144" y="279000"/>
            <a:ext cx="9673678"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D1B311D-02D9-4F59-0884-3C80D39F9566}"/>
              </a:ext>
            </a:extLst>
          </p:cNvPr>
          <p:cNvSpPr txBox="1"/>
          <p:nvPr/>
        </p:nvSpPr>
        <p:spPr>
          <a:xfrm>
            <a:off x="10302240" y="2596896"/>
            <a:ext cx="1889760" cy="2308324"/>
          </a:xfrm>
          <a:prstGeom prst="rect">
            <a:avLst/>
          </a:prstGeom>
          <a:noFill/>
        </p:spPr>
        <p:txBody>
          <a:bodyPr wrap="square" rtlCol="0">
            <a:spAutoFit/>
          </a:bodyPr>
          <a:lstStyle/>
          <a:p>
            <a:r>
              <a:rPr lang="fr-FR" sz="2400" b="1">
                <a:solidFill>
                  <a:schemeClr val="bg1"/>
                </a:solidFill>
              </a:rPr>
              <a:t>Le Cap et la Montagne de la Table vue depuis le Waterfront.</a:t>
            </a:r>
            <a:endParaRPr lang="fr-FR" sz="2400" b="1" dirty="0">
              <a:solidFill>
                <a:schemeClr val="bg1"/>
              </a:solidFill>
            </a:endParaRPr>
          </a:p>
        </p:txBody>
      </p:sp>
    </p:spTree>
    <p:extLst>
      <p:ext uri="{BB962C8B-B14F-4D97-AF65-F5344CB8AC3E}">
        <p14:creationId xmlns:p14="http://schemas.microsoft.com/office/powerpoint/2010/main" val="191106150"/>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FE46B-AA64-FF91-4B5D-110509018D87}"/>
            </a:ext>
          </a:extLst>
        </p:cNvPr>
        <p:cNvGrpSpPr/>
        <p:nvPr/>
      </p:nvGrpSpPr>
      <p:grpSpPr>
        <a:xfrm>
          <a:off x="0" y="0"/>
          <a:ext cx="0" cy="0"/>
          <a:chOff x="0" y="0"/>
          <a:chExt cx="0" cy="0"/>
        </a:xfrm>
      </p:grpSpPr>
      <p:pic>
        <p:nvPicPr>
          <p:cNvPr id="3" name="Image 2" descr="Une image contenant nature, plein air, rive, ciel&#10;&#10;Le contenu généré par l’IA peut être incorrect.">
            <a:extLst>
              <a:ext uri="{FF2B5EF4-FFF2-40B4-BE49-F238E27FC236}">
                <a16:creationId xmlns:a16="http://schemas.microsoft.com/office/drawing/2014/main" id="{FAE572D4-794A-AC6E-4113-8EC06EB098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9004" y="279000"/>
            <a:ext cx="9453678"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FF7F60E-ADAC-E367-609C-760943A2B202}"/>
              </a:ext>
            </a:extLst>
          </p:cNvPr>
          <p:cNvSpPr txBox="1"/>
          <p:nvPr/>
        </p:nvSpPr>
        <p:spPr>
          <a:xfrm>
            <a:off x="399318" y="3429000"/>
            <a:ext cx="2048256" cy="1569660"/>
          </a:xfrm>
          <a:prstGeom prst="rect">
            <a:avLst/>
          </a:prstGeom>
          <a:noFill/>
        </p:spPr>
        <p:txBody>
          <a:bodyPr wrap="square" rtlCol="0">
            <a:spAutoFit/>
          </a:bodyPr>
          <a:lstStyle/>
          <a:p>
            <a:r>
              <a:rPr lang="fr-FR" sz="2400" b="1">
                <a:solidFill>
                  <a:schemeClr val="bg1"/>
                </a:solidFill>
              </a:rPr>
              <a:t>Camps Bay, Le Cap, Afrique du Sud</a:t>
            </a:r>
            <a:endParaRPr lang="fr-FR" sz="2400" b="1" dirty="0">
              <a:solidFill>
                <a:schemeClr val="bg1"/>
              </a:solidFill>
            </a:endParaRPr>
          </a:p>
        </p:txBody>
      </p:sp>
    </p:spTree>
    <p:extLst>
      <p:ext uri="{BB962C8B-B14F-4D97-AF65-F5344CB8AC3E}">
        <p14:creationId xmlns:p14="http://schemas.microsoft.com/office/powerpoint/2010/main" val="702007867"/>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4F401-5D9A-F3BF-AA34-7FB4F0744FFC}"/>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17600F9D-F742-E767-FF70-CA610309DD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144" y="365760"/>
            <a:ext cx="8176409"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F01CFB8-9EA5-E8E2-D82C-669D0136124A}"/>
              </a:ext>
            </a:extLst>
          </p:cNvPr>
          <p:cNvSpPr txBox="1"/>
          <p:nvPr/>
        </p:nvSpPr>
        <p:spPr>
          <a:xfrm>
            <a:off x="8839200" y="2926080"/>
            <a:ext cx="3206496" cy="2308324"/>
          </a:xfrm>
          <a:prstGeom prst="rect">
            <a:avLst/>
          </a:prstGeom>
          <a:noFill/>
        </p:spPr>
        <p:txBody>
          <a:bodyPr wrap="square" rtlCol="0">
            <a:spAutoFit/>
          </a:bodyPr>
          <a:lstStyle/>
          <a:p>
            <a:r>
              <a:rPr lang="fr-FR" sz="2400" b="1">
                <a:solidFill>
                  <a:schemeClr val="bg1"/>
                </a:solidFill>
              </a:rPr>
              <a:t>Old Slave Lodge, l'ancienne maison aux esclaves (1679) est devenue le musée d'histoire et de la culture.</a:t>
            </a:r>
            <a:endParaRPr lang="fr-FR" sz="2400" b="1" dirty="0">
              <a:solidFill>
                <a:schemeClr val="bg1"/>
              </a:solidFill>
            </a:endParaRPr>
          </a:p>
        </p:txBody>
      </p:sp>
    </p:spTree>
    <p:extLst>
      <p:ext uri="{BB962C8B-B14F-4D97-AF65-F5344CB8AC3E}">
        <p14:creationId xmlns:p14="http://schemas.microsoft.com/office/powerpoint/2010/main" val="1920281277"/>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AB7AE7-DBF7-214D-014C-242A33C48C22}"/>
            </a:ext>
          </a:extLst>
        </p:cNvPr>
        <p:cNvGrpSpPr/>
        <p:nvPr/>
      </p:nvGrpSpPr>
      <p:grpSpPr>
        <a:xfrm>
          <a:off x="0" y="0"/>
          <a:ext cx="0" cy="0"/>
          <a:chOff x="0" y="0"/>
          <a:chExt cx="0" cy="0"/>
        </a:xfrm>
      </p:grpSpPr>
      <p:pic>
        <p:nvPicPr>
          <p:cNvPr id="3" name="Image 2" descr="Une image contenant bâtiment, plein air, ciel, arbre&#10;&#10;Le contenu généré par l’IA peut être incorrect.">
            <a:extLst>
              <a:ext uri="{FF2B5EF4-FFF2-40B4-BE49-F238E27FC236}">
                <a16:creationId xmlns:a16="http://schemas.microsoft.com/office/drawing/2014/main" id="{320B26A9-55E6-CEF1-013E-FE406E392D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6952" y="279000"/>
            <a:ext cx="9453709"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9EA8A9E-2CD3-B967-24DD-5A9B4A2C1164}"/>
              </a:ext>
            </a:extLst>
          </p:cNvPr>
          <p:cNvSpPr txBox="1"/>
          <p:nvPr/>
        </p:nvSpPr>
        <p:spPr>
          <a:xfrm>
            <a:off x="97536" y="3429000"/>
            <a:ext cx="2023872" cy="2308324"/>
          </a:xfrm>
          <a:prstGeom prst="rect">
            <a:avLst/>
          </a:prstGeom>
          <a:noFill/>
        </p:spPr>
        <p:txBody>
          <a:bodyPr wrap="square" rtlCol="0">
            <a:spAutoFit/>
          </a:bodyPr>
          <a:lstStyle/>
          <a:p>
            <a:r>
              <a:rPr lang="fr-FR" sz="2400" b="1">
                <a:solidFill>
                  <a:schemeClr val="bg1"/>
                </a:solidFill>
              </a:rPr>
              <a:t>Groot Constantia (1685), domaine de Simon van der Stel.</a:t>
            </a:r>
            <a:endParaRPr lang="fr-FR" sz="2400" b="1" dirty="0">
              <a:solidFill>
                <a:schemeClr val="bg1"/>
              </a:solidFill>
            </a:endParaRPr>
          </a:p>
        </p:txBody>
      </p:sp>
    </p:spTree>
    <p:extLst>
      <p:ext uri="{BB962C8B-B14F-4D97-AF65-F5344CB8AC3E}">
        <p14:creationId xmlns:p14="http://schemas.microsoft.com/office/powerpoint/2010/main" val="1724928830"/>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0DB5EC-8847-B2BC-9221-70EB9D8A5396}"/>
            </a:ext>
          </a:extLst>
        </p:cNvPr>
        <p:cNvGrpSpPr/>
        <p:nvPr/>
      </p:nvGrpSpPr>
      <p:grpSpPr>
        <a:xfrm>
          <a:off x="0" y="0"/>
          <a:ext cx="0" cy="0"/>
          <a:chOff x="0" y="0"/>
          <a:chExt cx="0" cy="0"/>
        </a:xfrm>
      </p:grpSpPr>
      <p:pic>
        <p:nvPicPr>
          <p:cNvPr id="3" name="Image 2" descr="Une image contenant plein air, ciel, architecture, arbre&#10;&#10;Le contenu généré par l’IA peut être incorrect.">
            <a:extLst>
              <a:ext uri="{FF2B5EF4-FFF2-40B4-BE49-F238E27FC236}">
                <a16:creationId xmlns:a16="http://schemas.microsoft.com/office/drawing/2014/main" id="{ABCFC223-F6BA-EAF5-2994-F16CBF0269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4256"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EE266DB-28C8-D701-8E20-1F6319490867}"/>
              </a:ext>
            </a:extLst>
          </p:cNvPr>
          <p:cNvSpPr txBox="1"/>
          <p:nvPr/>
        </p:nvSpPr>
        <p:spPr>
          <a:xfrm>
            <a:off x="9217152" y="3072384"/>
            <a:ext cx="2865120" cy="1938992"/>
          </a:xfrm>
          <a:prstGeom prst="rect">
            <a:avLst/>
          </a:prstGeom>
          <a:noFill/>
        </p:spPr>
        <p:txBody>
          <a:bodyPr wrap="square" rtlCol="0">
            <a:spAutoFit/>
          </a:bodyPr>
          <a:lstStyle/>
          <a:p>
            <a:r>
              <a:rPr lang="fr-FR" sz="2400" b="1">
                <a:solidFill>
                  <a:schemeClr val="bg1"/>
                </a:solidFill>
              </a:rPr>
              <a:t>Statue de Jan Hendrik Hofmeyr, chef de l'Afrikaner Bond, sur church square.</a:t>
            </a:r>
            <a:endParaRPr lang="fr-FR" sz="2400" b="1" dirty="0">
              <a:solidFill>
                <a:schemeClr val="bg1"/>
              </a:solidFill>
            </a:endParaRPr>
          </a:p>
        </p:txBody>
      </p:sp>
    </p:spTree>
    <p:extLst>
      <p:ext uri="{BB962C8B-B14F-4D97-AF65-F5344CB8AC3E}">
        <p14:creationId xmlns:p14="http://schemas.microsoft.com/office/powerpoint/2010/main" val="1225992174"/>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13184-D519-45EB-90B4-A9717432BB14}"/>
            </a:ext>
          </a:extLst>
        </p:cNvPr>
        <p:cNvGrpSpPr/>
        <p:nvPr/>
      </p:nvGrpSpPr>
      <p:grpSpPr>
        <a:xfrm>
          <a:off x="0" y="0"/>
          <a:ext cx="0" cy="0"/>
          <a:chOff x="0" y="0"/>
          <a:chExt cx="0" cy="0"/>
        </a:xfrm>
      </p:grpSpPr>
      <p:pic>
        <p:nvPicPr>
          <p:cNvPr id="3" name="Image 2" descr="Une image contenant plein air, ciel, monument, sculpture&#10;&#10;Le contenu généré par l’IA peut être incorrect.">
            <a:extLst>
              <a:ext uri="{FF2B5EF4-FFF2-40B4-BE49-F238E27FC236}">
                <a16:creationId xmlns:a16="http://schemas.microsoft.com/office/drawing/2014/main" id="{37B4A669-1E44-4ACA-F293-1A6DBE8455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28366" y="279000"/>
            <a:ext cx="8727271"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4687718-9239-7588-DCC3-1948A4E996C2}"/>
              </a:ext>
            </a:extLst>
          </p:cNvPr>
          <p:cNvSpPr txBox="1"/>
          <p:nvPr/>
        </p:nvSpPr>
        <p:spPr>
          <a:xfrm>
            <a:off x="231648" y="3218688"/>
            <a:ext cx="2796718" cy="1200329"/>
          </a:xfrm>
          <a:prstGeom prst="rect">
            <a:avLst/>
          </a:prstGeom>
          <a:noFill/>
        </p:spPr>
        <p:txBody>
          <a:bodyPr wrap="square" rtlCol="0">
            <a:spAutoFit/>
          </a:bodyPr>
          <a:lstStyle/>
          <a:p>
            <a:r>
              <a:rPr lang="fr-FR" sz="2400" b="1">
                <a:solidFill>
                  <a:schemeClr val="bg1"/>
                </a:solidFill>
              </a:rPr>
              <a:t>Le Volunteer War Memorial sur Grand Parade.</a:t>
            </a:r>
            <a:endParaRPr lang="fr-FR" sz="2400" b="1" dirty="0">
              <a:solidFill>
                <a:schemeClr val="bg1"/>
              </a:solidFill>
            </a:endParaRPr>
          </a:p>
        </p:txBody>
      </p:sp>
    </p:spTree>
    <p:extLst>
      <p:ext uri="{BB962C8B-B14F-4D97-AF65-F5344CB8AC3E}">
        <p14:creationId xmlns:p14="http://schemas.microsoft.com/office/powerpoint/2010/main" val="3447790027"/>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D5A59F-2A3F-FF52-133E-CB402B747F23}"/>
            </a:ext>
          </a:extLst>
        </p:cNvPr>
        <p:cNvGrpSpPr/>
        <p:nvPr/>
      </p:nvGrpSpPr>
      <p:grpSpPr>
        <a:xfrm>
          <a:off x="0" y="0"/>
          <a:ext cx="0" cy="0"/>
          <a:chOff x="0" y="0"/>
          <a:chExt cx="0" cy="0"/>
        </a:xfrm>
      </p:grpSpPr>
      <p:pic>
        <p:nvPicPr>
          <p:cNvPr id="5" name="Image 4" descr="Une image contenant plein air, ciel, voiture, nuage&#10;&#10;Le contenu généré par l’IA peut être incorrect.">
            <a:extLst>
              <a:ext uri="{FF2B5EF4-FFF2-40B4-BE49-F238E27FC236}">
                <a16:creationId xmlns:a16="http://schemas.microsoft.com/office/drawing/2014/main" id="{2758A548-CF5B-EF16-666E-D9CC14DAB51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15700" y="279000"/>
            <a:ext cx="8957345" cy="6300000"/>
          </a:xfrm>
          <a:prstGeom prst="rect">
            <a:avLst/>
          </a:prstGeom>
          <a:ln w="88900" cap="sq" cmpd="thickThin">
            <a:solidFill>
              <a:schemeClr val="bg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5D5F651E-627F-3A27-86AA-A93AA44E77A0}"/>
              </a:ext>
            </a:extLst>
          </p:cNvPr>
          <p:cNvSpPr txBox="1"/>
          <p:nvPr/>
        </p:nvSpPr>
        <p:spPr>
          <a:xfrm>
            <a:off x="9717024" y="3304032"/>
            <a:ext cx="2206752" cy="1569660"/>
          </a:xfrm>
          <a:prstGeom prst="rect">
            <a:avLst/>
          </a:prstGeom>
          <a:noFill/>
        </p:spPr>
        <p:txBody>
          <a:bodyPr wrap="square" rtlCol="0">
            <a:spAutoFit/>
          </a:bodyPr>
          <a:lstStyle/>
          <a:p>
            <a:r>
              <a:rPr lang="fr-FR" sz="2400" b="1">
                <a:solidFill>
                  <a:schemeClr val="bg1"/>
                </a:solidFill>
              </a:rPr>
              <a:t>Le Blue Lodge Hôtel (1900) sur Long Street.</a:t>
            </a:r>
            <a:endParaRPr lang="fr-FR" sz="2400" b="1" dirty="0">
              <a:solidFill>
                <a:schemeClr val="bg1"/>
              </a:solidFill>
            </a:endParaRPr>
          </a:p>
        </p:txBody>
      </p:sp>
    </p:spTree>
    <p:extLst>
      <p:ext uri="{BB962C8B-B14F-4D97-AF65-F5344CB8AC3E}">
        <p14:creationId xmlns:p14="http://schemas.microsoft.com/office/powerpoint/2010/main" val="1988765371"/>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9F1A4-DC61-3F3C-93A4-671E09DAC17B}"/>
            </a:ext>
          </a:extLst>
        </p:cNvPr>
        <p:cNvGrpSpPr/>
        <p:nvPr/>
      </p:nvGrpSpPr>
      <p:grpSpPr>
        <a:xfrm>
          <a:off x="0" y="0"/>
          <a:ext cx="0" cy="0"/>
          <a:chOff x="0" y="0"/>
          <a:chExt cx="0" cy="0"/>
        </a:xfrm>
      </p:grpSpPr>
      <p:pic>
        <p:nvPicPr>
          <p:cNvPr id="3" name="Image 2" descr="Une image contenant plein air, ciel, bâtiment, repère&#10;&#10;Le contenu généré par l’IA peut être incorrect.">
            <a:extLst>
              <a:ext uri="{FF2B5EF4-FFF2-40B4-BE49-F238E27FC236}">
                <a16:creationId xmlns:a16="http://schemas.microsoft.com/office/drawing/2014/main" id="{D24AE80C-BAE5-2FA7-AE4B-7AB52C2C7A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77373" y="279000"/>
            <a:ext cx="7763177"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5B25692-F448-B539-CE40-4B1549367912}"/>
              </a:ext>
            </a:extLst>
          </p:cNvPr>
          <p:cNvSpPr txBox="1"/>
          <p:nvPr/>
        </p:nvSpPr>
        <p:spPr>
          <a:xfrm>
            <a:off x="609600" y="3975562"/>
            <a:ext cx="3633216" cy="830997"/>
          </a:xfrm>
          <a:prstGeom prst="rect">
            <a:avLst/>
          </a:prstGeom>
          <a:noFill/>
        </p:spPr>
        <p:txBody>
          <a:bodyPr wrap="square" rtlCol="0">
            <a:spAutoFit/>
          </a:bodyPr>
          <a:lstStyle/>
          <a:p>
            <a:r>
              <a:rPr lang="fr-FR" sz="2400" b="1">
                <a:solidFill>
                  <a:schemeClr val="bg1"/>
                </a:solidFill>
              </a:rPr>
              <a:t>Hôtel de ville du Cap (1910).</a:t>
            </a:r>
            <a:endParaRPr lang="fr-FR" sz="2400" b="1" dirty="0">
              <a:solidFill>
                <a:schemeClr val="bg1"/>
              </a:solidFill>
            </a:endParaRPr>
          </a:p>
        </p:txBody>
      </p:sp>
    </p:spTree>
    <p:extLst>
      <p:ext uri="{BB962C8B-B14F-4D97-AF65-F5344CB8AC3E}">
        <p14:creationId xmlns:p14="http://schemas.microsoft.com/office/powerpoint/2010/main" val="1764979478"/>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83FC4-1D1A-32FC-E7E6-B308C3C361D0}"/>
            </a:ext>
          </a:extLst>
        </p:cNvPr>
        <p:cNvGrpSpPr/>
        <p:nvPr/>
      </p:nvGrpSpPr>
      <p:grpSpPr>
        <a:xfrm>
          <a:off x="0" y="0"/>
          <a:ext cx="0" cy="0"/>
          <a:chOff x="0" y="0"/>
          <a:chExt cx="0" cy="0"/>
        </a:xfrm>
      </p:grpSpPr>
      <p:pic>
        <p:nvPicPr>
          <p:cNvPr id="3" name="Image 2" descr="Une image contenant plein air, bâtiment, Véhicule terrestre, véhicule&#10;&#10;Le contenu généré par l’IA peut être incorrect.">
            <a:extLst>
              <a:ext uri="{FF2B5EF4-FFF2-40B4-BE49-F238E27FC236}">
                <a16:creationId xmlns:a16="http://schemas.microsoft.com/office/drawing/2014/main" id="{8C4DCEAF-166B-0CA2-9A57-FDC55CB182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897" y="279000"/>
            <a:ext cx="945369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009AE5F-0286-E6F8-CEF9-15679A0EC1C2}"/>
              </a:ext>
            </a:extLst>
          </p:cNvPr>
          <p:cNvSpPr txBox="1"/>
          <p:nvPr/>
        </p:nvSpPr>
        <p:spPr>
          <a:xfrm>
            <a:off x="10021824" y="2913888"/>
            <a:ext cx="2084832" cy="1200329"/>
          </a:xfrm>
          <a:prstGeom prst="rect">
            <a:avLst/>
          </a:prstGeom>
          <a:noFill/>
        </p:spPr>
        <p:txBody>
          <a:bodyPr wrap="square" rtlCol="0">
            <a:spAutoFit/>
          </a:bodyPr>
          <a:lstStyle/>
          <a:p>
            <a:r>
              <a:rPr lang="fr-FR" sz="2400" b="1">
                <a:solidFill>
                  <a:schemeClr val="bg1"/>
                </a:solidFill>
              </a:rPr>
              <a:t>Quartier malais du Cap.</a:t>
            </a:r>
            <a:endParaRPr lang="fr-FR" sz="2400" b="1" dirty="0">
              <a:solidFill>
                <a:schemeClr val="bg1"/>
              </a:solidFill>
            </a:endParaRPr>
          </a:p>
        </p:txBody>
      </p:sp>
    </p:spTree>
    <p:extLst>
      <p:ext uri="{BB962C8B-B14F-4D97-AF65-F5344CB8AC3E}">
        <p14:creationId xmlns:p14="http://schemas.microsoft.com/office/powerpoint/2010/main" val="3332831767"/>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0C310-13EE-A072-A303-4C448AC3B9C1}"/>
            </a:ext>
          </a:extLst>
        </p:cNvPr>
        <p:cNvGrpSpPr/>
        <p:nvPr/>
      </p:nvGrpSpPr>
      <p:grpSpPr>
        <a:xfrm>
          <a:off x="0" y="0"/>
          <a:ext cx="0" cy="0"/>
          <a:chOff x="0" y="0"/>
          <a:chExt cx="0" cy="0"/>
        </a:xfrm>
      </p:grpSpPr>
      <p:pic>
        <p:nvPicPr>
          <p:cNvPr id="3" name="Image 2" descr="Une image contenant plein air, arbre, ciel, monument&#10;&#10;Le contenu généré par l’IA peut être incorrect.">
            <a:extLst>
              <a:ext uri="{FF2B5EF4-FFF2-40B4-BE49-F238E27FC236}">
                <a16:creationId xmlns:a16="http://schemas.microsoft.com/office/drawing/2014/main" id="{E4E28235-2756-A2AE-0711-74D8DD1F346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42750" y="459000"/>
            <a:ext cx="9603908" cy="594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F1558F8-0747-BBC9-BBE1-8982D86FE06E}"/>
              </a:ext>
            </a:extLst>
          </p:cNvPr>
          <p:cNvSpPr txBox="1"/>
          <p:nvPr/>
        </p:nvSpPr>
        <p:spPr>
          <a:xfrm>
            <a:off x="445342" y="3657600"/>
            <a:ext cx="2048256" cy="830997"/>
          </a:xfrm>
          <a:prstGeom prst="rect">
            <a:avLst/>
          </a:prstGeom>
          <a:noFill/>
        </p:spPr>
        <p:txBody>
          <a:bodyPr wrap="square" rtlCol="0">
            <a:spAutoFit/>
          </a:bodyPr>
          <a:lstStyle/>
          <a:p>
            <a:r>
              <a:rPr lang="fr-FR" sz="2400" b="1">
                <a:solidFill>
                  <a:schemeClr val="bg1"/>
                </a:solidFill>
              </a:rPr>
              <a:t>Rhodes Memorial.</a:t>
            </a:r>
            <a:endParaRPr lang="fr-FR" sz="2400" b="1" dirty="0">
              <a:solidFill>
                <a:schemeClr val="bg1"/>
              </a:solidFill>
            </a:endParaRPr>
          </a:p>
        </p:txBody>
      </p:sp>
    </p:spTree>
    <p:extLst>
      <p:ext uri="{BB962C8B-B14F-4D97-AF65-F5344CB8AC3E}">
        <p14:creationId xmlns:p14="http://schemas.microsoft.com/office/powerpoint/2010/main" val="1345214926"/>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1A042-8B1C-6CCA-037B-1545EC59D057}"/>
            </a:ext>
          </a:extLst>
        </p:cNvPr>
        <p:cNvGrpSpPr/>
        <p:nvPr/>
      </p:nvGrpSpPr>
      <p:grpSpPr>
        <a:xfrm>
          <a:off x="0" y="0"/>
          <a:ext cx="0" cy="0"/>
          <a:chOff x="0" y="0"/>
          <a:chExt cx="0" cy="0"/>
        </a:xfrm>
      </p:grpSpPr>
      <p:pic>
        <p:nvPicPr>
          <p:cNvPr id="3" name="Image 2" descr="Une image contenant plein air, rive, nature, tourisme&#10;&#10;Le contenu généré par l’IA peut être incorrect.">
            <a:extLst>
              <a:ext uri="{FF2B5EF4-FFF2-40B4-BE49-F238E27FC236}">
                <a16:creationId xmlns:a16="http://schemas.microsoft.com/office/drawing/2014/main" id="{F0219FA1-8D9E-D0D7-1E85-BACE6773FE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611" y="279000"/>
            <a:ext cx="9453588"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2FBA4E9-5DB1-C1A2-6CC6-0C391D77AB38}"/>
              </a:ext>
            </a:extLst>
          </p:cNvPr>
          <p:cNvSpPr txBox="1"/>
          <p:nvPr/>
        </p:nvSpPr>
        <p:spPr>
          <a:xfrm>
            <a:off x="9887709" y="3903381"/>
            <a:ext cx="2011680" cy="830997"/>
          </a:xfrm>
          <a:prstGeom prst="rect">
            <a:avLst/>
          </a:prstGeom>
          <a:noFill/>
        </p:spPr>
        <p:txBody>
          <a:bodyPr wrap="square" rtlCol="0">
            <a:spAutoFit/>
          </a:bodyPr>
          <a:lstStyle/>
          <a:p>
            <a:r>
              <a:rPr lang="fr-FR" sz="2400" b="1">
                <a:solidFill>
                  <a:schemeClr val="bg1"/>
                </a:solidFill>
              </a:rPr>
              <a:t>Plage de Clifton.</a:t>
            </a:r>
            <a:endParaRPr lang="fr-FR" sz="2400" b="1" dirty="0">
              <a:solidFill>
                <a:schemeClr val="bg1"/>
              </a:solidFill>
            </a:endParaRPr>
          </a:p>
        </p:txBody>
      </p:sp>
    </p:spTree>
    <p:extLst>
      <p:ext uri="{BB962C8B-B14F-4D97-AF65-F5344CB8AC3E}">
        <p14:creationId xmlns:p14="http://schemas.microsoft.com/office/powerpoint/2010/main" val="2952005052"/>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65EE8-8155-1209-E306-8CF6A55DC735}"/>
            </a:ext>
          </a:extLst>
        </p:cNvPr>
        <p:cNvGrpSpPr/>
        <p:nvPr/>
      </p:nvGrpSpPr>
      <p:grpSpPr>
        <a:xfrm>
          <a:off x="0" y="0"/>
          <a:ext cx="0" cy="0"/>
          <a:chOff x="0" y="0"/>
          <a:chExt cx="0" cy="0"/>
        </a:xfrm>
      </p:grpSpPr>
      <p:pic>
        <p:nvPicPr>
          <p:cNvPr id="3" name="Image 2" descr="Une image contenant plein air, ciel, eau, bateau&#10;&#10;Le contenu généré par l’IA peut être incorrect.">
            <a:extLst>
              <a:ext uri="{FF2B5EF4-FFF2-40B4-BE49-F238E27FC236}">
                <a16:creationId xmlns:a16="http://schemas.microsoft.com/office/drawing/2014/main" id="{176892E1-556C-4FC2-6E91-226BCA768B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90339" y="279000"/>
            <a:ext cx="8774764"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98D6DFC-448D-0882-25E9-B5F80A1D3336}"/>
              </a:ext>
            </a:extLst>
          </p:cNvPr>
          <p:cNvSpPr txBox="1"/>
          <p:nvPr/>
        </p:nvSpPr>
        <p:spPr>
          <a:xfrm>
            <a:off x="1133856" y="3778549"/>
            <a:ext cx="2706624" cy="830997"/>
          </a:xfrm>
          <a:prstGeom prst="rect">
            <a:avLst/>
          </a:prstGeom>
          <a:noFill/>
        </p:spPr>
        <p:txBody>
          <a:bodyPr wrap="square" rtlCol="0">
            <a:spAutoFit/>
          </a:bodyPr>
          <a:lstStyle/>
          <a:p>
            <a:r>
              <a:rPr lang="fr-FR" sz="2400" b="1">
                <a:solidFill>
                  <a:schemeClr val="bg1"/>
                </a:solidFill>
              </a:rPr>
              <a:t>Le Cap-Waterfront.</a:t>
            </a:r>
            <a:endParaRPr lang="fr-FR" sz="2400" b="1" dirty="0">
              <a:solidFill>
                <a:schemeClr val="bg1"/>
              </a:solidFill>
            </a:endParaRPr>
          </a:p>
        </p:txBody>
      </p:sp>
    </p:spTree>
    <p:extLst>
      <p:ext uri="{BB962C8B-B14F-4D97-AF65-F5344CB8AC3E}">
        <p14:creationId xmlns:p14="http://schemas.microsoft.com/office/powerpoint/2010/main" val="3944684915"/>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DDAE4-FC3E-0609-36E9-85C57793F886}"/>
            </a:ext>
          </a:extLst>
        </p:cNvPr>
        <p:cNvGrpSpPr/>
        <p:nvPr/>
      </p:nvGrpSpPr>
      <p:grpSpPr>
        <a:xfrm>
          <a:off x="0" y="0"/>
          <a:ext cx="0" cy="0"/>
          <a:chOff x="0" y="0"/>
          <a:chExt cx="0" cy="0"/>
        </a:xfrm>
      </p:grpSpPr>
      <p:pic>
        <p:nvPicPr>
          <p:cNvPr id="3" name="Image 2" descr="Une image contenant plein air, ciel, herbe, Colline&#10;&#10;Le contenu généré par l’IA peut être incorrect.">
            <a:extLst>
              <a:ext uri="{FF2B5EF4-FFF2-40B4-BE49-F238E27FC236}">
                <a16:creationId xmlns:a16="http://schemas.microsoft.com/office/drawing/2014/main" id="{32011A62-90A6-813C-87F8-80C0652CE8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224"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843DE36-B3BD-1155-7666-44F1B06AC1B8}"/>
              </a:ext>
            </a:extLst>
          </p:cNvPr>
          <p:cNvSpPr txBox="1"/>
          <p:nvPr/>
        </p:nvSpPr>
        <p:spPr>
          <a:xfrm>
            <a:off x="8839200" y="3547872"/>
            <a:ext cx="3230880" cy="830997"/>
          </a:xfrm>
          <a:prstGeom prst="rect">
            <a:avLst/>
          </a:prstGeom>
          <a:noFill/>
        </p:spPr>
        <p:txBody>
          <a:bodyPr wrap="square" rtlCol="0">
            <a:spAutoFit/>
          </a:bodyPr>
          <a:lstStyle/>
          <a:p>
            <a:r>
              <a:rPr lang="fr-FR" sz="2400" b="1">
                <a:solidFill>
                  <a:schemeClr val="bg1"/>
                </a:solidFill>
              </a:rPr>
              <a:t>Téléphérique de la montagne de la Table.</a:t>
            </a:r>
            <a:endParaRPr lang="fr-FR" sz="2400" b="1" dirty="0">
              <a:solidFill>
                <a:schemeClr val="bg1"/>
              </a:solidFill>
            </a:endParaRPr>
          </a:p>
        </p:txBody>
      </p:sp>
    </p:spTree>
    <p:extLst>
      <p:ext uri="{BB962C8B-B14F-4D97-AF65-F5344CB8AC3E}">
        <p14:creationId xmlns:p14="http://schemas.microsoft.com/office/powerpoint/2010/main" val="1479113160"/>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FCE1D6-D194-38E6-6A95-DE85E1C52AA7}"/>
            </a:ext>
          </a:extLst>
        </p:cNvPr>
        <p:cNvGrpSpPr/>
        <p:nvPr/>
      </p:nvGrpSpPr>
      <p:grpSpPr>
        <a:xfrm>
          <a:off x="0" y="0"/>
          <a:ext cx="0" cy="0"/>
          <a:chOff x="0" y="0"/>
          <a:chExt cx="0" cy="0"/>
        </a:xfrm>
      </p:grpSpPr>
      <p:pic>
        <p:nvPicPr>
          <p:cNvPr id="3" name="Image 2" descr="Une image contenant nature, plein air, paysage, ciel&#10;&#10;Le contenu généré par l’IA peut être incorrect.">
            <a:extLst>
              <a:ext uri="{FF2B5EF4-FFF2-40B4-BE49-F238E27FC236}">
                <a16:creationId xmlns:a16="http://schemas.microsoft.com/office/drawing/2014/main" id="{7BA14FB3-FE63-B132-66A4-381BC205DC8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38528" y="459000"/>
            <a:ext cx="10006628" cy="594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5AC2256-E53F-8567-505B-FCB7DB509420}"/>
              </a:ext>
            </a:extLst>
          </p:cNvPr>
          <p:cNvSpPr txBox="1"/>
          <p:nvPr/>
        </p:nvSpPr>
        <p:spPr>
          <a:xfrm>
            <a:off x="0" y="2389632"/>
            <a:ext cx="1828800" cy="3046988"/>
          </a:xfrm>
          <a:prstGeom prst="rect">
            <a:avLst/>
          </a:prstGeom>
          <a:noFill/>
        </p:spPr>
        <p:txBody>
          <a:bodyPr wrap="square" rtlCol="0">
            <a:spAutoFit/>
          </a:bodyPr>
          <a:lstStyle/>
          <a:p>
            <a:r>
              <a:rPr lang="fr-FR" sz="2400" b="1">
                <a:solidFill>
                  <a:schemeClr val="bg1"/>
                </a:solidFill>
              </a:rPr>
              <a:t>Vue sur Hout Bay, sur la péninsule, depuis la route de Chapman'speak.</a:t>
            </a:r>
            <a:endParaRPr lang="fr-FR" sz="2400" b="1" dirty="0">
              <a:solidFill>
                <a:schemeClr val="bg1"/>
              </a:solidFill>
            </a:endParaRPr>
          </a:p>
        </p:txBody>
      </p:sp>
    </p:spTree>
    <p:extLst>
      <p:ext uri="{BB962C8B-B14F-4D97-AF65-F5344CB8AC3E}">
        <p14:creationId xmlns:p14="http://schemas.microsoft.com/office/powerpoint/2010/main" val="3677634019"/>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463FE-0072-A021-B47E-0F84EC7F541A}"/>
            </a:ext>
          </a:extLst>
        </p:cNvPr>
        <p:cNvGrpSpPr/>
        <p:nvPr/>
      </p:nvGrpSpPr>
      <p:grpSpPr>
        <a:xfrm>
          <a:off x="0" y="0"/>
          <a:ext cx="0" cy="0"/>
          <a:chOff x="0" y="0"/>
          <a:chExt cx="0" cy="0"/>
        </a:xfrm>
      </p:grpSpPr>
      <p:pic>
        <p:nvPicPr>
          <p:cNvPr id="3" name="Image 2" descr="Une image contenant plein air, ciel, arbre, herbe&#10;&#10;Le contenu généré par l’IA peut être incorrect.">
            <a:extLst>
              <a:ext uri="{FF2B5EF4-FFF2-40B4-BE49-F238E27FC236}">
                <a16:creationId xmlns:a16="http://schemas.microsoft.com/office/drawing/2014/main" id="{FB809098-1117-BCDB-E6E7-E2943989F4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4131" y="279000"/>
            <a:ext cx="9703975"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0D73B0C-715A-DF4A-C8EF-BB46CEF7C93D}"/>
              </a:ext>
            </a:extLst>
          </p:cNvPr>
          <p:cNvSpPr txBox="1"/>
          <p:nvPr/>
        </p:nvSpPr>
        <p:spPr>
          <a:xfrm>
            <a:off x="10265664" y="3840480"/>
            <a:ext cx="1926336" cy="830997"/>
          </a:xfrm>
          <a:prstGeom prst="rect">
            <a:avLst/>
          </a:prstGeom>
          <a:noFill/>
        </p:spPr>
        <p:txBody>
          <a:bodyPr wrap="square" rtlCol="0">
            <a:spAutoFit/>
          </a:bodyPr>
          <a:lstStyle/>
          <a:p>
            <a:r>
              <a:rPr lang="fr-FR" sz="2400" b="1" dirty="0">
                <a:solidFill>
                  <a:schemeClr val="bg1"/>
                </a:solidFill>
              </a:rPr>
              <a:t>L'université du Cap.</a:t>
            </a:r>
          </a:p>
        </p:txBody>
      </p:sp>
    </p:spTree>
    <p:extLst>
      <p:ext uri="{BB962C8B-B14F-4D97-AF65-F5344CB8AC3E}">
        <p14:creationId xmlns:p14="http://schemas.microsoft.com/office/powerpoint/2010/main" val="1444693664"/>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C494B-FF90-0199-4228-11BF51F8654E}"/>
            </a:ext>
          </a:extLst>
        </p:cNvPr>
        <p:cNvGrpSpPr/>
        <p:nvPr/>
      </p:nvGrpSpPr>
      <p:grpSpPr>
        <a:xfrm>
          <a:off x="0" y="0"/>
          <a:ext cx="0" cy="0"/>
          <a:chOff x="0" y="0"/>
          <a:chExt cx="0" cy="0"/>
        </a:xfrm>
      </p:grpSpPr>
      <p:pic>
        <p:nvPicPr>
          <p:cNvPr id="3" name="Image 2" descr="Une image contenant plein air, horizon, paysage urbain, bâtiment&#10;&#10;Le contenu généré par l’IA peut être incorrect.">
            <a:extLst>
              <a:ext uri="{FF2B5EF4-FFF2-40B4-BE49-F238E27FC236}">
                <a16:creationId xmlns:a16="http://schemas.microsoft.com/office/drawing/2014/main" id="{154C3B40-0C7E-1253-7A20-0BB864CC9C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2800"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5D253B5-6F64-9266-F9A0-8C9D447A5C2A}"/>
              </a:ext>
            </a:extLst>
          </p:cNvPr>
          <p:cNvSpPr txBox="1"/>
          <p:nvPr/>
        </p:nvSpPr>
        <p:spPr>
          <a:xfrm>
            <a:off x="439200" y="3657600"/>
            <a:ext cx="3206496" cy="830997"/>
          </a:xfrm>
          <a:prstGeom prst="rect">
            <a:avLst/>
          </a:prstGeom>
          <a:noFill/>
        </p:spPr>
        <p:txBody>
          <a:bodyPr wrap="square" rtlCol="0">
            <a:spAutoFit/>
          </a:bodyPr>
          <a:lstStyle/>
          <a:p>
            <a:r>
              <a:rPr lang="fr-FR" sz="2400" b="1">
                <a:solidFill>
                  <a:schemeClr val="bg1"/>
                </a:solidFill>
              </a:rPr>
              <a:t>Centre-ville et port du Cap.</a:t>
            </a:r>
            <a:endParaRPr lang="fr-FR" sz="2400" b="1" dirty="0">
              <a:solidFill>
                <a:schemeClr val="bg1"/>
              </a:solidFill>
            </a:endParaRPr>
          </a:p>
        </p:txBody>
      </p:sp>
    </p:spTree>
    <p:extLst>
      <p:ext uri="{BB962C8B-B14F-4D97-AF65-F5344CB8AC3E}">
        <p14:creationId xmlns:p14="http://schemas.microsoft.com/office/powerpoint/2010/main" val="1258559754"/>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FCF47-D379-B0B2-0059-38BD61B4D551}"/>
            </a:ext>
          </a:extLst>
        </p:cNvPr>
        <p:cNvGrpSpPr/>
        <p:nvPr/>
      </p:nvGrpSpPr>
      <p:grpSpPr>
        <a:xfrm>
          <a:off x="0" y="0"/>
          <a:ext cx="0" cy="0"/>
          <a:chOff x="0" y="0"/>
          <a:chExt cx="0" cy="0"/>
        </a:xfrm>
      </p:grpSpPr>
      <p:pic>
        <p:nvPicPr>
          <p:cNvPr id="3" name="Image 2" descr="Une image contenant plein air, ciel, sculpture, monument&#10;&#10;Le contenu généré par l’IA peut être incorrect.">
            <a:extLst>
              <a:ext uri="{FF2B5EF4-FFF2-40B4-BE49-F238E27FC236}">
                <a16:creationId xmlns:a16="http://schemas.microsoft.com/office/drawing/2014/main" id="{62613ADD-A58F-D313-FE94-D7D91A9D29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273" y="279000"/>
            <a:ext cx="9453706"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8BCA1E5-56BE-97C0-F188-876D9B716144}"/>
              </a:ext>
            </a:extLst>
          </p:cNvPr>
          <p:cNvSpPr txBox="1"/>
          <p:nvPr/>
        </p:nvSpPr>
        <p:spPr>
          <a:xfrm>
            <a:off x="10009632" y="2767584"/>
            <a:ext cx="2048256" cy="1938992"/>
          </a:xfrm>
          <a:prstGeom prst="rect">
            <a:avLst/>
          </a:prstGeom>
          <a:noFill/>
        </p:spPr>
        <p:txBody>
          <a:bodyPr wrap="square" rtlCol="0">
            <a:spAutoFit/>
          </a:bodyPr>
          <a:lstStyle/>
          <a:p>
            <a:r>
              <a:rPr lang="fr-FR" sz="2400" b="1">
                <a:solidFill>
                  <a:schemeClr val="bg1"/>
                </a:solidFill>
              </a:rPr>
              <a:t>Statue de Louis Botha devant le parlement du Cap.</a:t>
            </a:r>
            <a:endParaRPr lang="fr-FR" sz="2400" b="1" dirty="0">
              <a:solidFill>
                <a:schemeClr val="bg1"/>
              </a:solidFill>
            </a:endParaRPr>
          </a:p>
        </p:txBody>
      </p:sp>
    </p:spTree>
    <p:extLst>
      <p:ext uri="{BB962C8B-B14F-4D97-AF65-F5344CB8AC3E}">
        <p14:creationId xmlns:p14="http://schemas.microsoft.com/office/powerpoint/2010/main" val="639351469"/>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D6104-DE9B-38FE-BB4A-71D02140BFCD}"/>
            </a:ext>
          </a:extLst>
        </p:cNvPr>
        <p:cNvGrpSpPr/>
        <p:nvPr/>
      </p:nvGrpSpPr>
      <p:grpSpPr>
        <a:xfrm>
          <a:off x="0" y="0"/>
          <a:ext cx="0" cy="0"/>
          <a:chOff x="0" y="0"/>
          <a:chExt cx="0" cy="0"/>
        </a:xfrm>
      </p:grpSpPr>
      <p:pic>
        <p:nvPicPr>
          <p:cNvPr id="3" name="Image 2" descr="Une image contenant plein air, ciel, bâtiment, monument&#10;&#10;Le contenu généré par l’IA peut être incorrect.">
            <a:extLst>
              <a:ext uri="{FF2B5EF4-FFF2-40B4-BE49-F238E27FC236}">
                <a16:creationId xmlns:a16="http://schemas.microsoft.com/office/drawing/2014/main" id="{29CB45B0-48C6-61B9-60FE-F42BD7233D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58943" y="279000"/>
            <a:ext cx="8832417"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B4BD209-96F1-C739-B61E-F5686543625B}"/>
              </a:ext>
            </a:extLst>
          </p:cNvPr>
          <p:cNvSpPr txBox="1"/>
          <p:nvPr/>
        </p:nvSpPr>
        <p:spPr>
          <a:xfrm>
            <a:off x="780288" y="3428999"/>
            <a:ext cx="2584704" cy="830997"/>
          </a:xfrm>
          <a:prstGeom prst="rect">
            <a:avLst/>
          </a:prstGeom>
          <a:noFill/>
        </p:spPr>
        <p:txBody>
          <a:bodyPr wrap="square" rtlCol="0">
            <a:spAutoFit/>
          </a:bodyPr>
          <a:lstStyle/>
          <a:p>
            <a:r>
              <a:rPr lang="fr-FR" sz="2400" b="1">
                <a:solidFill>
                  <a:schemeClr val="bg1"/>
                </a:solidFill>
              </a:rPr>
              <a:t>Statue du roi Édouard VII.</a:t>
            </a:r>
            <a:endParaRPr lang="fr-FR" sz="2400" b="1" dirty="0">
              <a:solidFill>
                <a:schemeClr val="bg1"/>
              </a:solidFill>
            </a:endParaRPr>
          </a:p>
        </p:txBody>
      </p:sp>
    </p:spTree>
    <p:extLst>
      <p:ext uri="{BB962C8B-B14F-4D97-AF65-F5344CB8AC3E}">
        <p14:creationId xmlns:p14="http://schemas.microsoft.com/office/powerpoint/2010/main" val="1061654569"/>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DD047-2D32-FEFB-DE6E-54DBF774F3D1}"/>
            </a:ext>
          </a:extLst>
        </p:cNvPr>
        <p:cNvGrpSpPr/>
        <p:nvPr/>
      </p:nvGrpSpPr>
      <p:grpSpPr>
        <a:xfrm>
          <a:off x="0" y="0"/>
          <a:ext cx="0" cy="0"/>
          <a:chOff x="0" y="0"/>
          <a:chExt cx="0" cy="0"/>
        </a:xfrm>
      </p:grpSpPr>
      <p:pic>
        <p:nvPicPr>
          <p:cNvPr id="3" name="Image 2" descr="Une image contenant plein air, fenêtre, ciel, bâtiment&#10;&#10;Le contenu généré par l’IA peut être incorrect.">
            <a:extLst>
              <a:ext uri="{FF2B5EF4-FFF2-40B4-BE49-F238E27FC236}">
                <a16:creationId xmlns:a16="http://schemas.microsoft.com/office/drawing/2014/main" id="{DBED8B4A-51D1-333D-7C15-7E327EDE78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2064" y="279000"/>
            <a:ext cx="9464672"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E29BBD3-5C48-A798-9FE2-28D99A19EDB7}"/>
              </a:ext>
            </a:extLst>
          </p:cNvPr>
          <p:cNvSpPr txBox="1"/>
          <p:nvPr/>
        </p:nvSpPr>
        <p:spPr>
          <a:xfrm>
            <a:off x="10204704" y="3194304"/>
            <a:ext cx="1865376" cy="1200329"/>
          </a:xfrm>
          <a:prstGeom prst="rect">
            <a:avLst/>
          </a:prstGeom>
          <a:noFill/>
        </p:spPr>
        <p:txBody>
          <a:bodyPr wrap="square" rtlCol="0">
            <a:spAutoFit/>
          </a:bodyPr>
          <a:lstStyle/>
          <a:p>
            <a:r>
              <a:rPr lang="fr-FR" sz="2400" b="1">
                <a:solidFill>
                  <a:schemeClr val="bg1"/>
                </a:solidFill>
              </a:rPr>
              <a:t>South African Museum.</a:t>
            </a:r>
            <a:endParaRPr lang="fr-FR" sz="2400" b="1" dirty="0">
              <a:solidFill>
                <a:schemeClr val="bg1"/>
              </a:solidFill>
            </a:endParaRPr>
          </a:p>
        </p:txBody>
      </p:sp>
    </p:spTree>
    <p:extLst>
      <p:ext uri="{BB962C8B-B14F-4D97-AF65-F5344CB8AC3E}">
        <p14:creationId xmlns:p14="http://schemas.microsoft.com/office/powerpoint/2010/main" val="1937948309"/>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5D157-265C-E94A-12F7-92D769D58B5E}"/>
            </a:ext>
          </a:extLst>
        </p:cNvPr>
        <p:cNvGrpSpPr/>
        <p:nvPr/>
      </p:nvGrpSpPr>
      <p:grpSpPr>
        <a:xfrm>
          <a:off x="0" y="0"/>
          <a:ext cx="0" cy="0"/>
          <a:chOff x="0" y="0"/>
          <a:chExt cx="0" cy="0"/>
        </a:xfrm>
      </p:grpSpPr>
      <p:pic>
        <p:nvPicPr>
          <p:cNvPr id="3" name="Image 2" descr="Une image contenant bâtiment, ciel, plein air, plage&#10;&#10;Le contenu généré par l’IA peut être incorrect.">
            <a:extLst>
              <a:ext uri="{FF2B5EF4-FFF2-40B4-BE49-F238E27FC236}">
                <a16:creationId xmlns:a16="http://schemas.microsoft.com/office/drawing/2014/main" id="{8A9107C3-DAE9-E7FF-D720-9538CF1BBB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64650" y="189000"/>
            <a:ext cx="4062700"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1A0D2E2-E2FB-83A6-B48C-4182F8803D1A}"/>
              </a:ext>
            </a:extLst>
          </p:cNvPr>
          <p:cNvSpPr txBox="1"/>
          <p:nvPr/>
        </p:nvSpPr>
        <p:spPr>
          <a:xfrm>
            <a:off x="902208" y="3319272"/>
            <a:ext cx="3340608" cy="830997"/>
          </a:xfrm>
          <a:prstGeom prst="rect">
            <a:avLst/>
          </a:prstGeom>
          <a:noFill/>
        </p:spPr>
        <p:txBody>
          <a:bodyPr wrap="square" rtlCol="0">
            <a:spAutoFit/>
          </a:bodyPr>
          <a:lstStyle/>
          <a:p>
            <a:r>
              <a:rPr lang="fr-FR" sz="2400" b="1">
                <a:solidFill>
                  <a:schemeClr val="bg1"/>
                </a:solidFill>
              </a:rPr>
              <a:t>Cape Town Montage 2015</a:t>
            </a:r>
            <a:endParaRPr lang="fr-FR" sz="2400" b="1" dirty="0">
              <a:solidFill>
                <a:schemeClr val="bg1"/>
              </a:solidFill>
            </a:endParaRPr>
          </a:p>
        </p:txBody>
      </p:sp>
    </p:spTree>
    <p:extLst>
      <p:ext uri="{BB962C8B-B14F-4D97-AF65-F5344CB8AC3E}">
        <p14:creationId xmlns:p14="http://schemas.microsoft.com/office/powerpoint/2010/main" val="3525381308"/>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520FB-3373-A35C-BF23-AAE94614F89C}"/>
            </a:ext>
          </a:extLst>
        </p:cNvPr>
        <p:cNvGrpSpPr/>
        <p:nvPr/>
      </p:nvGrpSpPr>
      <p:grpSpPr>
        <a:xfrm>
          <a:off x="0" y="0"/>
          <a:ext cx="0" cy="0"/>
          <a:chOff x="0" y="0"/>
          <a:chExt cx="0" cy="0"/>
        </a:xfrm>
      </p:grpSpPr>
      <p:pic>
        <p:nvPicPr>
          <p:cNvPr id="3" name="Image 2" descr="Une image contenant ciel, plein air, nuage, bâtiment&#10;&#10;Le contenu généré par l’IA peut être incorrect.">
            <a:extLst>
              <a:ext uri="{FF2B5EF4-FFF2-40B4-BE49-F238E27FC236}">
                <a16:creationId xmlns:a16="http://schemas.microsoft.com/office/drawing/2014/main" id="{4E935086-B955-C67F-7BD2-A83520945C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0016" y="718944"/>
            <a:ext cx="4032000" cy="3024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4CAE4D0-6EFF-CEB0-6609-33CFB890ACD5}"/>
              </a:ext>
            </a:extLst>
          </p:cNvPr>
          <p:cNvSpPr txBox="1"/>
          <p:nvPr/>
        </p:nvSpPr>
        <p:spPr>
          <a:xfrm>
            <a:off x="301248" y="3742944"/>
            <a:ext cx="6148320" cy="830997"/>
          </a:xfrm>
          <a:prstGeom prst="rect">
            <a:avLst/>
          </a:prstGeom>
          <a:noFill/>
        </p:spPr>
        <p:txBody>
          <a:bodyPr wrap="square" rtlCol="0">
            <a:spAutoFit/>
          </a:bodyPr>
          <a:lstStyle/>
          <a:p>
            <a:r>
              <a:rPr lang="fr-FR" sz="2400" b="1" dirty="0">
                <a:solidFill>
                  <a:schemeClr val="bg1"/>
                </a:solidFill>
              </a:rPr>
              <a:t>Le côté sud de la banlieue de Woodstock, au Cap .</a:t>
            </a:r>
          </a:p>
        </p:txBody>
      </p:sp>
      <p:pic>
        <p:nvPicPr>
          <p:cNvPr id="6" name="Image 5" descr="Une image contenant plein air, ciel, bâtiment, nuage&#10;&#10;Le contenu généré par l’IA peut être incorrect.">
            <a:extLst>
              <a:ext uri="{FF2B5EF4-FFF2-40B4-BE49-F238E27FC236}">
                <a16:creationId xmlns:a16="http://schemas.microsoft.com/office/drawing/2014/main" id="{67C982F0-613E-D084-6C43-3C7C91D41F6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61984" y="3021441"/>
            <a:ext cx="4140000" cy="3105000"/>
          </a:xfrm>
          <a:prstGeom prst="rect">
            <a:avLst/>
          </a:prstGeom>
          <a:ln w="88900" cap="sq" cmpd="thickThin">
            <a:solidFill>
              <a:schemeClr val="bg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478977A6-70AB-0EEC-480D-D786AC86F1D6}"/>
              </a:ext>
            </a:extLst>
          </p:cNvPr>
          <p:cNvSpPr txBox="1"/>
          <p:nvPr/>
        </p:nvSpPr>
        <p:spPr>
          <a:xfrm>
            <a:off x="7571232" y="2462784"/>
            <a:ext cx="4620768" cy="461665"/>
          </a:xfrm>
          <a:prstGeom prst="rect">
            <a:avLst/>
          </a:prstGeom>
          <a:noFill/>
        </p:spPr>
        <p:txBody>
          <a:bodyPr wrap="square" rtlCol="0">
            <a:spAutoFit/>
          </a:bodyPr>
          <a:lstStyle/>
          <a:p>
            <a:r>
              <a:rPr lang="fr-FR" sz="2400" b="1">
                <a:solidFill>
                  <a:schemeClr val="bg1"/>
                </a:solidFill>
              </a:rPr>
              <a:t>Palais du gouverneur.</a:t>
            </a:r>
            <a:endParaRPr lang="fr-FR" sz="2400" b="1" dirty="0">
              <a:solidFill>
                <a:schemeClr val="bg1"/>
              </a:solidFill>
            </a:endParaRPr>
          </a:p>
        </p:txBody>
      </p:sp>
    </p:spTree>
    <p:extLst>
      <p:ext uri="{BB962C8B-B14F-4D97-AF65-F5344CB8AC3E}">
        <p14:creationId xmlns:p14="http://schemas.microsoft.com/office/powerpoint/2010/main" val="515107270"/>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9BF9B-4D4F-E813-B8AF-51589E31CE4F}"/>
            </a:ext>
          </a:extLst>
        </p:cNvPr>
        <p:cNvGrpSpPr/>
        <p:nvPr/>
      </p:nvGrpSpPr>
      <p:grpSpPr>
        <a:xfrm>
          <a:off x="0" y="0"/>
          <a:ext cx="0" cy="0"/>
          <a:chOff x="0" y="0"/>
          <a:chExt cx="0" cy="0"/>
        </a:xfrm>
      </p:grpSpPr>
      <p:pic>
        <p:nvPicPr>
          <p:cNvPr id="3" name="Image 2" descr="Une image contenant plein air, ciel, voiture, Véhicule terrestre&#10;&#10;Le contenu généré par l’IA peut être incorrect.">
            <a:extLst>
              <a:ext uri="{FF2B5EF4-FFF2-40B4-BE49-F238E27FC236}">
                <a16:creationId xmlns:a16="http://schemas.microsoft.com/office/drawing/2014/main" id="{A36B352A-9594-3FBA-8C02-34F10EB878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8512" y="3108960"/>
            <a:ext cx="3936000" cy="2952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355760D-DA51-259B-2E05-253D675DDEB8}"/>
              </a:ext>
            </a:extLst>
          </p:cNvPr>
          <p:cNvSpPr txBox="1"/>
          <p:nvPr/>
        </p:nvSpPr>
        <p:spPr>
          <a:xfrm>
            <a:off x="1463040" y="2572512"/>
            <a:ext cx="4632960" cy="461665"/>
          </a:xfrm>
          <a:prstGeom prst="rect">
            <a:avLst/>
          </a:prstGeom>
          <a:noFill/>
        </p:spPr>
        <p:txBody>
          <a:bodyPr wrap="square" rtlCol="0">
            <a:spAutoFit/>
          </a:bodyPr>
          <a:lstStyle/>
          <a:p>
            <a:r>
              <a:rPr lang="fr-FR" sz="2400" b="1">
                <a:solidFill>
                  <a:schemeClr val="bg1"/>
                </a:solidFill>
              </a:rPr>
              <a:t>Église du Nazaréen.</a:t>
            </a:r>
            <a:endParaRPr lang="fr-FR" sz="2400" b="1" dirty="0">
              <a:solidFill>
                <a:schemeClr val="bg1"/>
              </a:solidFill>
            </a:endParaRPr>
          </a:p>
        </p:txBody>
      </p:sp>
      <p:pic>
        <p:nvPicPr>
          <p:cNvPr id="6" name="Image 5" descr="Une image contenant ciel, eau, plein air, montagne&#10;&#10;Le contenu généré par l’IA peut être incorrect.">
            <a:extLst>
              <a:ext uri="{FF2B5EF4-FFF2-40B4-BE49-F238E27FC236}">
                <a16:creationId xmlns:a16="http://schemas.microsoft.com/office/drawing/2014/main" id="{DDAC1F8E-D014-0090-63EB-B93555D7BBD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61632" y="864108"/>
            <a:ext cx="4424550" cy="2952000"/>
          </a:xfrm>
          <a:prstGeom prst="rect">
            <a:avLst/>
          </a:prstGeom>
          <a:ln w="88900" cap="sq" cmpd="thickThin">
            <a:solidFill>
              <a:schemeClr val="bg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2778FFBE-B345-38C9-6601-485EF3E229B1}"/>
              </a:ext>
            </a:extLst>
          </p:cNvPr>
          <p:cNvSpPr txBox="1"/>
          <p:nvPr/>
        </p:nvSpPr>
        <p:spPr>
          <a:xfrm>
            <a:off x="6205728" y="3975562"/>
            <a:ext cx="6364224" cy="461665"/>
          </a:xfrm>
          <a:prstGeom prst="rect">
            <a:avLst/>
          </a:prstGeom>
          <a:noFill/>
        </p:spPr>
        <p:txBody>
          <a:bodyPr wrap="square" rtlCol="0">
            <a:spAutoFit/>
          </a:bodyPr>
          <a:lstStyle/>
          <a:p>
            <a:r>
              <a:rPr lang="fr-FR" sz="2400" b="1" dirty="0">
                <a:solidFill>
                  <a:schemeClr val="bg1"/>
                </a:solidFill>
              </a:rPr>
              <a:t>La ville de Cape Town, en Afrique du Sud</a:t>
            </a:r>
          </a:p>
        </p:txBody>
      </p:sp>
    </p:spTree>
    <p:extLst>
      <p:ext uri="{BB962C8B-B14F-4D97-AF65-F5344CB8AC3E}">
        <p14:creationId xmlns:p14="http://schemas.microsoft.com/office/powerpoint/2010/main" val="2474197737"/>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173C9-ADE1-8998-B933-38B0CBC8DC17}"/>
            </a:ext>
          </a:extLst>
        </p:cNvPr>
        <p:cNvGrpSpPr/>
        <p:nvPr/>
      </p:nvGrpSpPr>
      <p:grpSpPr>
        <a:xfrm>
          <a:off x="0" y="0"/>
          <a:ext cx="0" cy="0"/>
          <a:chOff x="0" y="0"/>
          <a:chExt cx="0" cy="0"/>
        </a:xfrm>
      </p:grpSpPr>
      <p:pic>
        <p:nvPicPr>
          <p:cNvPr id="3" name="Image 2" descr="Une image contenant plein air, bateau, nuage, ciel&#10;&#10;Le contenu généré par l’IA peut être incorrect.">
            <a:extLst>
              <a:ext uri="{FF2B5EF4-FFF2-40B4-BE49-F238E27FC236}">
                <a16:creationId xmlns:a16="http://schemas.microsoft.com/office/drawing/2014/main" id="{598BCBF2-2001-9C43-3B0F-AF1911EE0F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8718" y="650176"/>
            <a:ext cx="5307282" cy="298800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plein air, ciel, voie, ville&#10;&#10;Le contenu généré par l’IA peut être incorrect.">
            <a:extLst>
              <a:ext uri="{FF2B5EF4-FFF2-40B4-BE49-F238E27FC236}">
                <a16:creationId xmlns:a16="http://schemas.microsoft.com/office/drawing/2014/main" id="{512DBD31-B82E-7621-E374-8FCE23048EE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98236" y="3162688"/>
            <a:ext cx="4526966" cy="3024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3546086745"/>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DB2295-55A7-9D18-4818-EFFF7EA05DC4}"/>
            </a:ext>
          </a:extLst>
        </p:cNvPr>
        <p:cNvGrpSpPr/>
        <p:nvPr/>
      </p:nvGrpSpPr>
      <p:grpSpPr>
        <a:xfrm>
          <a:off x="0" y="0"/>
          <a:ext cx="0" cy="0"/>
          <a:chOff x="0" y="0"/>
          <a:chExt cx="0" cy="0"/>
        </a:xfrm>
      </p:grpSpPr>
      <p:pic>
        <p:nvPicPr>
          <p:cNvPr id="3" name="Image 2" descr="Une image contenant plein air, nature, ciel, montagne&#10;&#10;Le contenu généré par l’IA peut être incorrect.">
            <a:extLst>
              <a:ext uri="{FF2B5EF4-FFF2-40B4-BE49-F238E27FC236}">
                <a16:creationId xmlns:a16="http://schemas.microsoft.com/office/drawing/2014/main" id="{5E239F84-0CF0-0F2B-13F7-672E02C4C9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98741" y="2073783"/>
            <a:ext cx="4594600" cy="306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3D28359-72B9-3E42-EB99-5C58A4CF6E3E}"/>
              </a:ext>
            </a:extLst>
          </p:cNvPr>
          <p:cNvSpPr txBox="1"/>
          <p:nvPr/>
        </p:nvSpPr>
        <p:spPr>
          <a:xfrm>
            <a:off x="6598660" y="828663"/>
            <a:ext cx="4752092" cy="3539430"/>
          </a:xfrm>
          <a:prstGeom prst="rect">
            <a:avLst/>
          </a:prstGeom>
          <a:noFill/>
        </p:spPr>
        <p:txBody>
          <a:bodyPr wrap="square" rtlCol="0">
            <a:spAutoFit/>
          </a:bodyPr>
          <a:lstStyle/>
          <a:p>
            <a:r>
              <a:rPr lang="fr-FR" sz="2800" b="1" dirty="0">
                <a:solidFill>
                  <a:schemeClr val="bg1"/>
                </a:solidFill>
              </a:rPr>
              <a:t>Lorient Vous A Présenté La Ville Du Cap (Sud Afrique</a:t>
            </a:r>
          </a:p>
          <a:p>
            <a:r>
              <a:rPr lang="fr-FR" sz="2800" b="1" dirty="0">
                <a:solidFill>
                  <a:schemeClr val="bg1"/>
                </a:solidFill>
              </a:rPr>
              <a:t> </a:t>
            </a:r>
          </a:p>
          <a:p>
            <a:endParaRPr lang="fr-FR" sz="2800" b="1" dirty="0">
              <a:solidFill>
                <a:schemeClr val="bg1"/>
              </a:solidFill>
            </a:endParaRPr>
          </a:p>
          <a:p>
            <a:r>
              <a:rPr lang="fr-FR" sz="2800" b="1" dirty="0">
                <a:solidFill>
                  <a:schemeClr val="bg1"/>
                </a:solidFill>
              </a:rPr>
              <a:t>Les Images Et Le Son Du Net</a:t>
            </a:r>
          </a:p>
          <a:p>
            <a:endParaRPr lang="fr-FR" sz="2800" b="1" dirty="0">
              <a:solidFill>
                <a:schemeClr val="bg1"/>
              </a:solidFill>
            </a:endParaRPr>
          </a:p>
          <a:p>
            <a:r>
              <a:rPr lang="fr-FR" sz="2800" b="1" dirty="0">
                <a:solidFill>
                  <a:schemeClr val="bg1"/>
                </a:solidFill>
              </a:rPr>
              <a:t>                         Daniel</a:t>
            </a:r>
          </a:p>
          <a:p>
            <a:endParaRPr lang="fr-FR" sz="2800" b="1" dirty="0">
              <a:solidFill>
                <a:schemeClr val="bg1"/>
              </a:solidFill>
            </a:endParaRPr>
          </a:p>
        </p:txBody>
      </p:sp>
    </p:spTree>
    <p:extLst>
      <p:ext uri="{BB962C8B-B14F-4D97-AF65-F5344CB8AC3E}">
        <p14:creationId xmlns:p14="http://schemas.microsoft.com/office/powerpoint/2010/main" val="1957181230"/>
      </p:ext>
    </p:extLst>
  </p:cSld>
  <p:clrMapOvr>
    <a:masterClrMapping/>
  </p:clrMapOvr>
  <mc:AlternateContent xmlns:mc="http://schemas.openxmlformats.org/markup-compatibility/2006">
    <mc:Choice xmlns:p14="http://schemas.microsoft.com/office/powerpoint/2010/main" Requires="p14">
      <p:transition spd="slow" p14:dur="5000">
        <p14:reveal/>
      </p:transition>
    </mc:Choice>
    <mc:Fallback>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84</TotalTime>
  <Words>368</Words>
  <Application>Microsoft Office PowerPoint</Application>
  <PresentationFormat>Grand écran</PresentationFormat>
  <Paragraphs>37</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2025-02-28T10:54:19Z</dcterms:created>
  <dcterms:modified xsi:type="dcterms:W3CDTF">2025-05-13T11:13:46Z</dcterms:modified>
</cp:coreProperties>
</file>