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7" r:id="rId2"/>
    <p:sldId id="257" r:id="rId3"/>
    <p:sldId id="258" r:id="rId4"/>
    <p:sldId id="260" r:id="rId5"/>
    <p:sldId id="261" r:id="rId6"/>
    <p:sldId id="262" r:id="rId7"/>
    <p:sldId id="263" r:id="rId8"/>
    <p:sldId id="259" r:id="rId9"/>
    <p:sldId id="264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K3o/azEqeNC82HE130d7Q==" hashData="TP9hJ0C/PZXS0sZGWXHz33Owr/MIJARwub0MtoOZG4PpgUAdmwR1unQADYBLX+Sust07+tVLlgrd3FOEd/+W0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3" Type="http://schemas.openxmlformats.org/officeDocument/2006/relationships/slideLayout" Target="../slideLayouts/slideLayout7.xml"/><Relationship Id="rId7" Type="http://schemas.microsoft.com/office/2007/relationships/hdphoto" Target="../media/hdphoto2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11" Type="http://schemas.openxmlformats.org/officeDocument/2006/relationships/image" Target="../media/image5.png"/><Relationship Id="rId5" Type="http://schemas.microsoft.com/office/2007/relationships/hdphoto" Target="../media/hdphoto1.wdp"/><Relationship Id="rId10" Type="http://schemas.microsoft.com/office/2007/relationships/hdphoto" Target="../media/hdphoto3.wdp"/><Relationship Id="rId4" Type="http://schemas.openxmlformats.org/officeDocument/2006/relationships/image" Target="../media/image1.png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4" descr="Imagen que contiene edificio, piedra, parado, cortina&#10;&#10;Descripción generada automáticamente">
            <a:extLst>
              <a:ext uri="{FF2B5EF4-FFF2-40B4-BE49-F238E27FC236}">
                <a16:creationId xmlns:a16="http://schemas.microsoft.com/office/drawing/2014/main" id="{146BED6D-5DD6-D847-9955-9101A1F724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2"/>
            <a:ext cx="12192000" cy="685421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5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948" y="3750207"/>
            <a:ext cx="3312000" cy="270637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8776" y="4661850"/>
            <a:ext cx="1298448" cy="144475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238045" y="5597719"/>
            <a:ext cx="3137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Défilement Automatique</a:t>
            </a:r>
            <a:endParaRPr lang="fr-FR" b="1" dirty="0"/>
          </a:p>
        </p:txBody>
      </p:sp>
      <p:pic>
        <p:nvPicPr>
          <p:cNvPr id="1032" name="Picture 8" descr="parchemins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8" b="99225" l="0" r="9744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759361" y="-2008876"/>
            <a:ext cx="2673277" cy="7821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3380359" y="1180131"/>
            <a:ext cx="595552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0" b="1" dirty="0">
                <a:latin typeface="BalanineSerial" panose="00000400000000000000" pitchFamily="2" charset="0"/>
              </a:rPr>
              <a:t>A Fleurs de </a:t>
            </a:r>
            <a:r>
              <a:rPr lang="fr-FR" sz="8000" b="1" dirty="0" smtClean="0">
                <a:latin typeface="BalanineSerial" panose="00000400000000000000" pitchFamily="2" charset="0"/>
              </a:rPr>
              <a:t>Temps</a:t>
            </a:r>
            <a:endParaRPr lang="fr-FR" b="1" dirty="0">
              <a:latin typeface="BalanineSerial" panose="00000400000000000000" pitchFamily="2" charset="0"/>
            </a:endParaRPr>
          </a:p>
          <a:p>
            <a:endParaRPr lang="fr-FR" dirty="0"/>
          </a:p>
        </p:txBody>
      </p:sp>
      <p:pic>
        <p:nvPicPr>
          <p:cNvPr id="12" name="Miyu 7 ans, violoniste, joue 'L'Adagio d'Albinoni' -  Prodiges (152kbit_Opus)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567732" y="35486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727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4" descr="Imagen que contiene edificio, piedra, parado, cortina&#10;&#10;Descripción generada automáticamente">
            <a:extLst>
              <a:ext uri="{FF2B5EF4-FFF2-40B4-BE49-F238E27FC236}">
                <a16:creationId xmlns:a16="http://schemas.microsoft.com/office/drawing/2014/main" id="{146BED6D-5DD6-D847-9955-9101A1F724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3"/>
            <a:ext cx="12192000" cy="685421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43485" y="127220"/>
            <a:ext cx="91280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smtClean="0">
                <a:latin typeface="BalanineSerial" panose="00000400000000000000" pitchFamily="2" charset="0"/>
              </a:rPr>
              <a:t>Les Aiguilles du souvenir</a:t>
            </a:r>
            <a:endParaRPr lang="fr-FR" sz="9600" dirty="0">
              <a:latin typeface="BalanineSerial" panose="00000400000000000000" pitchFamily="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948069" y="1855906"/>
            <a:ext cx="877028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latin typeface="BalanineSerial" panose="00000400000000000000" pitchFamily="2" charset="0"/>
              </a:rPr>
              <a:t>Le temps n’a pas de voix ,pourtant il murmure en nous</a:t>
            </a:r>
          </a:p>
          <a:p>
            <a:r>
              <a:rPr lang="fr-FR" sz="4400" dirty="0" smtClean="0">
                <a:latin typeface="BalanineSerial" panose="00000400000000000000" pitchFamily="2" charset="0"/>
              </a:rPr>
              <a:t>Il se glisse entre les secondes ,grave des sillons sur la peau ,et suspend des éclats de vie aux branches des saisons</a:t>
            </a:r>
          </a:p>
          <a:p>
            <a:r>
              <a:rPr lang="fr-FR" sz="4400" dirty="0" smtClean="0">
                <a:latin typeface="BalanineSerial" panose="00000400000000000000" pitchFamily="2" charset="0"/>
              </a:rPr>
              <a:t>Ce diaporama est un voyage dans ce que le temps dépose:</a:t>
            </a:r>
          </a:p>
          <a:p>
            <a:r>
              <a:rPr lang="fr-FR" sz="4400" dirty="0" smtClean="0">
                <a:latin typeface="BalanineSerial" panose="00000400000000000000" pitchFamily="2" charset="0"/>
              </a:rPr>
              <a:t>Des Rides ,des montres oubliées ,des instants figés ,mais vivant.</a:t>
            </a:r>
          </a:p>
          <a:p>
            <a:endParaRPr lang="fr-FR" sz="4400" dirty="0">
              <a:latin typeface="BalanineSerial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44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6000">
        <p:dissolve/>
      </p:transition>
    </mc:Choice>
    <mc:Fallback>
      <p:transition spd="slow" advTm="1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4" descr="Imagen que contiene edificio, piedra, parado, cortina&#10;&#10;Descripción generada automáticamente">
            <a:extLst>
              <a:ext uri="{FF2B5EF4-FFF2-40B4-BE49-F238E27FC236}">
                <a16:creationId xmlns:a16="http://schemas.microsoft.com/office/drawing/2014/main" id="{146BED6D-5DD6-D847-9955-9101A1F724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2"/>
            <a:ext cx="12192000" cy="685421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749300" y="1720840"/>
            <a:ext cx="414870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latin typeface="BalanineSerial" panose="00000400000000000000" pitchFamily="2" charset="0"/>
              </a:rPr>
              <a:t>Un Tic-Tac discret, au  fond du silence ,le temps s’invite ,et  jamais ne s'arrête. </a:t>
            </a:r>
            <a:endParaRPr lang="fr-FR" sz="5400" dirty="0">
              <a:latin typeface="BalanineSerial" panose="00000400000000000000" pitchFamily="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371" y="1257572"/>
            <a:ext cx="7342857" cy="434285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ctangle 3"/>
          <p:cNvSpPr/>
          <p:nvPr/>
        </p:nvSpPr>
        <p:spPr>
          <a:xfrm>
            <a:off x="1869502" y="42656"/>
            <a:ext cx="521168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dirty="0">
                <a:latin typeface="BalanineSerial" panose="00000400000000000000" pitchFamily="2" charset="0"/>
              </a:rPr>
              <a:t>L'écho  des jours</a:t>
            </a:r>
            <a:endParaRPr lang="fr-FR" sz="8800" dirty="0">
              <a:latin typeface="BalanineSerial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317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448">
        <p:dissolve/>
      </p:transition>
    </mc:Choice>
    <mc:Fallback>
      <p:transition spd="slow" advTm="8448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4" descr="Imagen que contiene edificio, piedra, parado, cortina&#10;&#10;Descripción generada automáticamente">
            <a:extLst>
              <a:ext uri="{FF2B5EF4-FFF2-40B4-BE49-F238E27FC236}">
                <a16:creationId xmlns:a16="http://schemas.microsoft.com/office/drawing/2014/main" id="{146BED6D-5DD6-D847-9955-9101A1F724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2"/>
            <a:ext cx="12192000" cy="685421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614115" y="103367"/>
            <a:ext cx="528761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800" dirty="0" smtClean="0">
                <a:latin typeface="BalanineSerial" panose="00000400000000000000" pitchFamily="2" charset="0"/>
              </a:rPr>
              <a:t>L’enfance s’efface</a:t>
            </a:r>
            <a:endParaRPr lang="fr-FR" sz="8800" dirty="0">
              <a:latin typeface="BalanineSerial" panose="00000400000000000000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776343" y="1852512"/>
            <a:ext cx="397804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latin typeface="BalanineSerial" panose="00000400000000000000" pitchFamily="2" charset="0"/>
              </a:rPr>
              <a:t>Des doigt minuscules sur la vitre du passé, une photo floue aux coins écornés.</a:t>
            </a:r>
            <a:endParaRPr lang="fr-FR" sz="5400" dirty="0">
              <a:latin typeface="BalanineSerial" panose="00000400000000000000" pitchFamily="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4389" y="1390891"/>
            <a:ext cx="7344000" cy="485250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58484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1000">
        <p:dissolve/>
      </p:transition>
    </mc:Choice>
    <mc:Fallback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4" descr="Imagen que contiene edificio, piedra, parado, cortina&#10;&#10;Descripción generada automáticamente">
            <a:extLst>
              <a:ext uri="{FF2B5EF4-FFF2-40B4-BE49-F238E27FC236}">
                <a16:creationId xmlns:a16="http://schemas.microsoft.com/office/drawing/2014/main" id="{146BED6D-5DD6-D847-9955-9101A1F724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2"/>
            <a:ext cx="12192000" cy="685421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618406" y="145657"/>
            <a:ext cx="690250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800" dirty="0" smtClean="0">
                <a:latin typeface="BalanineSerial" panose="00000400000000000000" pitchFamily="2" charset="0"/>
              </a:rPr>
              <a:t>Les Saisons dansent</a:t>
            </a:r>
            <a:endParaRPr lang="fr-FR" sz="8800" dirty="0">
              <a:latin typeface="BalanineSerial" panose="00000400000000000000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278542" y="2047285"/>
            <a:ext cx="451535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latin typeface="BalanineSerial" panose="00000400000000000000" pitchFamily="2" charset="0"/>
              </a:rPr>
              <a:t>Le Printemps naît dans l’éveil du ciel,</a:t>
            </a:r>
          </a:p>
          <a:p>
            <a:r>
              <a:rPr lang="fr-FR" sz="5400" dirty="0" smtClean="0">
                <a:latin typeface="BalanineSerial" panose="00000400000000000000" pitchFamily="2" charset="0"/>
              </a:rPr>
              <a:t>L’Automne s’endort sous une feuille fidèle.</a:t>
            </a:r>
            <a:endParaRPr lang="fr-FR" sz="5400" dirty="0">
              <a:latin typeface="BalanineSerial" panose="00000400000000000000" pitchFamily="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340" y="1044144"/>
            <a:ext cx="5508000" cy="542260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9142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000">
        <p:dissolve/>
      </p:transition>
    </mc:Choice>
    <mc:Fallback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4" descr="Imagen que contiene edificio, piedra, parado, cortina&#10;&#10;Descripción generada automáticamente">
            <a:extLst>
              <a:ext uri="{FF2B5EF4-FFF2-40B4-BE49-F238E27FC236}">
                <a16:creationId xmlns:a16="http://schemas.microsoft.com/office/drawing/2014/main" id="{146BED6D-5DD6-D847-9955-9101A1F724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2"/>
            <a:ext cx="12192000" cy="685421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618407" y="126543"/>
            <a:ext cx="72828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800" dirty="0" smtClean="0">
                <a:latin typeface="BalanineSerial" panose="00000400000000000000" pitchFamily="2" charset="0"/>
              </a:rPr>
              <a:t>L’empreinte des rides</a:t>
            </a:r>
            <a:endParaRPr lang="fr-FR" sz="8800" dirty="0">
              <a:latin typeface="BalanineSerial" panose="00000400000000000000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922492" y="2103929"/>
            <a:ext cx="568870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latin typeface="BalanineSerial" panose="00000400000000000000" pitchFamily="2" charset="0"/>
              </a:rPr>
              <a:t>Chaque ride est un vers de peau, écrit par la pluie, le vent, les mots.</a:t>
            </a:r>
            <a:endParaRPr lang="fr-FR" sz="5400" dirty="0">
              <a:latin typeface="BalanineSerial" panose="00000400000000000000" pitchFamily="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846" y="849818"/>
            <a:ext cx="5733333" cy="583809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23089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000">
        <p:dissolve/>
      </p:transition>
    </mc:Choice>
    <mc:Fallback>
      <p:transition spd="slow" advTm="9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4" descr="Imagen que contiene edificio, piedra, parado, cortina&#10;&#10;Descripción generada automáticamente">
            <a:extLst>
              <a:ext uri="{FF2B5EF4-FFF2-40B4-BE49-F238E27FC236}">
                <a16:creationId xmlns:a16="http://schemas.microsoft.com/office/drawing/2014/main" id="{146BED6D-5DD6-D847-9955-9101A1F724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2"/>
            <a:ext cx="12192000" cy="685421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725432" y="159026"/>
            <a:ext cx="63610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800" dirty="0" smtClean="0">
                <a:latin typeface="BalanineSerial" panose="00000400000000000000" pitchFamily="2" charset="0"/>
              </a:rPr>
              <a:t>Horloge oubliée</a:t>
            </a:r>
            <a:endParaRPr lang="fr-FR" sz="8800" dirty="0">
              <a:latin typeface="BalanineSerial" panose="00000400000000000000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149000" y="1920557"/>
            <a:ext cx="446687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latin typeface="BalanineSerial" panose="00000400000000000000" pitchFamily="2" charset="0"/>
              </a:rPr>
              <a:t>Les heures tombent sans bruit du cadran muet ,et nul ne sait ce qu’elles emportent.</a:t>
            </a:r>
            <a:endParaRPr lang="fr-FR" sz="5400" dirty="0">
              <a:latin typeface="BalanineSerial" panose="00000400000000000000" pitchFamily="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874" y="1772877"/>
            <a:ext cx="6372000" cy="35842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5271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7000">
        <p:dissolve/>
      </p:transition>
    </mc:Choice>
    <mc:Fallback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4" descr="Imagen que contiene edificio, piedra, parado, cortina&#10;&#10;Descripción generada automáticamente">
            <a:extLst>
              <a:ext uri="{FF2B5EF4-FFF2-40B4-BE49-F238E27FC236}">
                <a16:creationId xmlns:a16="http://schemas.microsoft.com/office/drawing/2014/main" id="{146BED6D-5DD6-D847-9955-9101A1F724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2"/>
            <a:ext cx="12192000" cy="685421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782" y="1369616"/>
            <a:ext cx="7344000" cy="413467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/>
          <p:cNvSpPr txBox="1"/>
          <p:nvPr/>
        </p:nvSpPr>
        <p:spPr>
          <a:xfrm>
            <a:off x="1733385" y="0"/>
            <a:ext cx="46117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800" dirty="0" smtClean="0">
                <a:latin typeface="BalanineSerial" panose="00000400000000000000" pitchFamily="2" charset="0"/>
              </a:rPr>
              <a:t>Mémoire figée</a:t>
            </a:r>
            <a:endParaRPr lang="fr-FR" sz="8800" dirty="0">
              <a:latin typeface="BalanineSerial" panose="00000400000000000000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63324" y="1661822"/>
            <a:ext cx="44050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latin typeface="BalanineSerial" panose="00000400000000000000" pitchFamily="2" charset="0"/>
              </a:rPr>
              <a:t>Albums ouverts comme des tombeaux de lumière ,où le temps s’assoit en silence.</a:t>
            </a:r>
            <a:endParaRPr lang="fr-FR" sz="5400" dirty="0">
              <a:latin typeface="BalanineSerial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7669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7000">
        <p:dissolve/>
      </p:transition>
    </mc:Choice>
    <mc:Fallback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4" descr="Imagen que contiene edificio, piedra, parado, cortina&#10;&#10;Descripción generada automáticamente">
            <a:extLst>
              <a:ext uri="{FF2B5EF4-FFF2-40B4-BE49-F238E27FC236}">
                <a16:creationId xmlns:a16="http://schemas.microsoft.com/office/drawing/2014/main" id="{146BED6D-5DD6-D847-9955-9101A1F724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2"/>
            <a:ext cx="12192000" cy="685421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796995" y="159026"/>
            <a:ext cx="483439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800" dirty="0" smtClean="0">
                <a:latin typeface="BalanineSerial" panose="00000400000000000000" pitchFamily="2" charset="0"/>
              </a:rPr>
              <a:t>Dernière saison</a:t>
            </a:r>
            <a:endParaRPr lang="fr-FR" sz="8800" dirty="0">
              <a:latin typeface="BalanineSerial" panose="00000400000000000000" pitchFamily="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0935" y="1605576"/>
            <a:ext cx="6876000" cy="378330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/>
          <p:cNvSpPr txBox="1"/>
          <p:nvPr/>
        </p:nvSpPr>
        <p:spPr>
          <a:xfrm>
            <a:off x="1001864" y="1605576"/>
            <a:ext cx="41187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latin typeface="BalanineSerial" panose="00000400000000000000" pitchFamily="2" charset="0"/>
              </a:rPr>
              <a:t>Quand viendra l’hiver sur ma voix calme, je saurai que le temps m’a parlé d’âme.</a:t>
            </a:r>
            <a:endParaRPr lang="fr-FR" sz="5400" dirty="0">
              <a:latin typeface="BalanineSerial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7853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000">
        <p:dissolve/>
      </p:transition>
    </mc:Choice>
    <mc:Fallback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4" descr="Imagen que contiene edificio, piedra, parado, cortina&#10;&#10;Descripción generada automáticamente">
            <a:extLst>
              <a:ext uri="{FF2B5EF4-FFF2-40B4-BE49-F238E27FC236}">
                <a16:creationId xmlns:a16="http://schemas.microsoft.com/office/drawing/2014/main" id="{146BED6D-5DD6-D847-9955-9101A1F724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2"/>
            <a:ext cx="12192000" cy="685421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4627" y="999221"/>
            <a:ext cx="5724000" cy="573376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ZoneTexte 2"/>
          <p:cNvSpPr txBox="1"/>
          <p:nvPr/>
        </p:nvSpPr>
        <p:spPr>
          <a:xfrm>
            <a:off x="1659604" y="2157944"/>
            <a:ext cx="403926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latin typeface="BalanineSerial" panose="00000400000000000000" pitchFamily="2" charset="0"/>
              </a:rPr>
              <a:t>Le temps n’est pas l’ennemi, il est l’auteur discret de ce que nous sommes.</a:t>
            </a:r>
            <a:endParaRPr lang="fr-FR" sz="5400" dirty="0">
              <a:latin typeface="BalanineSerial" panose="00000400000000000000" pitchFamily="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717480" y="124871"/>
            <a:ext cx="60906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800" dirty="0" smtClean="0">
                <a:latin typeface="BalanineSerial" panose="00000400000000000000" pitchFamily="2" charset="0"/>
              </a:rPr>
              <a:t>A l’heure du silence</a:t>
            </a:r>
            <a:endParaRPr lang="fr-FR" sz="8800" dirty="0">
              <a:latin typeface="BalanineSerial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5700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7000">
        <p:dissolve/>
      </p:transition>
    </mc:Choice>
    <mc:Fallback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4" descr="Imagen que contiene edificio, piedra, parado, cortina&#10;&#10;Descripción generada automáticamente">
            <a:extLst>
              <a:ext uri="{FF2B5EF4-FFF2-40B4-BE49-F238E27FC236}">
                <a16:creationId xmlns:a16="http://schemas.microsoft.com/office/drawing/2014/main" id="{146BED6D-5DD6-D847-9955-9101A1F724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2"/>
            <a:ext cx="12192000" cy="685421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2030233" y="1916265"/>
            <a:ext cx="904858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latin typeface="BalanineSerial" panose="00000400000000000000" pitchFamily="2" charset="0"/>
              </a:rPr>
              <a:t>Le temps ne s'arrête pas…</a:t>
            </a:r>
          </a:p>
          <a:p>
            <a:r>
              <a:rPr lang="fr-FR" sz="4400" dirty="0" smtClean="0">
                <a:latin typeface="BalanineSerial" panose="00000400000000000000" pitchFamily="2" charset="0"/>
              </a:rPr>
              <a:t>Mais nous pouvons parfois l’écouter.</a:t>
            </a:r>
          </a:p>
          <a:p>
            <a:r>
              <a:rPr lang="fr-FR" sz="4400" dirty="0" smtClean="0">
                <a:latin typeface="BalanineSerial" panose="00000400000000000000" pitchFamily="2" charset="0"/>
              </a:rPr>
              <a:t>Dans une photo fanée ,un tic-tac discret, un regard lointain.</a:t>
            </a:r>
          </a:p>
          <a:p>
            <a:r>
              <a:rPr lang="fr-FR" sz="4400" dirty="0" smtClean="0">
                <a:latin typeface="BalanineSerial" panose="00000400000000000000" pitchFamily="2" charset="0"/>
              </a:rPr>
              <a:t>Il ne vole pas tout.</a:t>
            </a:r>
          </a:p>
          <a:p>
            <a:r>
              <a:rPr lang="fr-FR" sz="4400" dirty="0" smtClean="0">
                <a:latin typeface="BalanineSerial" panose="00000400000000000000" pitchFamily="2" charset="0"/>
              </a:rPr>
              <a:t>Il nous façonne ,nous relie ,nous rappelle que chaque instant a son poids d’éternité</a:t>
            </a:r>
            <a:r>
              <a:rPr lang="fr-FR" sz="4000" dirty="0" smtClean="0">
                <a:latin typeface="BalanineSerial" panose="00000400000000000000" pitchFamily="2" charset="0"/>
              </a:rPr>
              <a:t>.</a:t>
            </a:r>
            <a:endParaRPr lang="fr-FR" sz="4000" dirty="0">
              <a:latin typeface="BalanineSerial" panose="00000400000000000000" pitchFamily="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536" y="392000"/>
            <a:ext cx="1298448" cy="1444752"/>
          </a:xfrm>
          <a:prstGeom prst="rect">
            <a:avLst/>
          </a:prstGeom>
        </p:spPr>
      </p:pic>
      <p:pic>
        <p:nvPicPr>
          <p:cNvPr id="7" name="Picture 8" descr="parchemins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88" b="99225" l="0" r="9744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29768" y="-617552"/>
            <a:ext cx="1875575" cy="368410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1319916" y="870556"/>
            <a:ext cx="26080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Old English Text MT" panose="03040902040508030806" pitchFamily="66" charset="0"/>
              </a:rPr>
              <a:t>A bientôt…</a:t>
            </a:r>
            <a:endParaRPr lang="fr-FR" sz="4000" dirty="0">
              <a:latin typeface="Old English Text MT" panose="03040902040508030806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7715415" y="6001068"/>
            <a:ext cx="33634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Images du NET: Texte créé par SAM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55311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curtains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in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375</TotalTime>
  <Words>285</Words>
  <Application>Microsoft Office PowerPoint</Application>
  <PresentationFormat>Grand écran</PresentationFormat>
  <Paragraphs>31</Paragraphs>
  <Slides>11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7" baseType="lpstr">
      <vt:lpstr>Arial</vt:lpstr>
      <vt:lpstr>BalanineSerial</vt:lpstr>
      <vt:lpstr>Century Gothic</vt:lpstr>
      <vt:lpstr>Old English Text MT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7</cp:revision>
  <dcterms:created xsi:type="dcterms:W3CDTF">2025-05-15T16:25:02Z</dcterms:created>
  <dcterms:modified xsi:type="dcterms:W3CDTF">2025-05-15T22:40:55Z</dcterms:modified>
</cp:coreProperties>
</file>