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91" r:id="rId3"/>
    <p:sldId id="258" r:id="rId4"/>
    <p:sldId id="259" r:id="rId5"/>
    <p:sldId id="260" r:id="rId6"/>
    <p:sldId id="261" r:id="rId7"/>
    <p:sldId id="271" r:id="rId8"/>
    <p:sldId id="305" r:id="rId9"/>
    <p:sldId id="264" r:id="rId10"/>
    <p:sldId id="292" r:id="rId11"/>
    <p:sldId id="272" r:id="rId12"/>
    <p:sldId id="273" r:id="rId13"/>
    <p:sldId id="282" r:id="rId14"/>
    <p:sldId id="265" r:id="rId15"/>
    <p:sldId id="266" r:id="rId16"/>
    <p:sldId id="262" r:id="rId17"/>
    <p:sldId id="267" r:id="rId18"/>
    <p:sldId id="268" r:id="rId19"/>
    <p:sldId id="290" r:id="rId20"/>
    <p:sldId id="269" r:id="rId21"/>
    <p:sldId id="287" r:id="rId22"/>
    <p:sldId id="274" r:id="rId23"/>
    <p:sldId id="275" r:id="rId24"/>
    <p:sldId id="276" r:id="rId25"/>
    <p:sldId id="279" r:id="rId26"/>
    <p:sldId id="289" r:id="rId27"/>
    <p:sldId id="281" r:id="rId28"/>
    <p:sldId id="280" r:id="rId29"/>
    <p:sldId id="294" r:id="rId30"/>
    <p:sldId id="270" r:id="rId31"/>
    <p:sldId id="277" r:id="rId32"/>
    <p:sldId id="288" r:id="rId33"/>
    <p:sldId id="309" r:id="rId34"/>
    <p:sldId id="283" r:id="rId35"/>
    <p:sldId id="284" r:id="rId36"/>
    <p:sldId id="286" r:id="rId37"/>
    <p:sldId id="285" r:id="rId38"/>
    <p:sldId id="293" r:id="rId39"/>
    <p:sldId id="295" r:id="rId40"/>
    <p:sldId id="296" r:id="rId41"/>
    <p:sldId id="297" r:id="rId42"/>
    <p:sldId id="301" r:id="rId43"/>
    <p:sldId id="298" r:id="rId44"/>
    <p:sldId id="299" r:id="rId45"/>
    <p:sldId id="300" r:id="rId46"/>
    <p:sldId id="302" r:id="rId47"/>
    <p:sldId id="303" r:id="rId48"/>
    <p:sldId id="304" r:id="rId49"/>
    <p:sldId id="306" r:id="rId50"/>
    <p:sldId id="312" r:id="rId51"/>
    <p:sldId id="307" r:id="rId52"/>
    <p:sldId id="311" r:id="rId53"/>
    <p:sldId id="263" r:id="rId5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XEbSutLG6QomKZPThZ5lw==" hashData="Flxcw6TCG9inimCyZXlIGnAmBDB2x1dKkucLHDjaZAsZbDBsgd+UJN/NJwSZFigre246rhUtzOYeABrcL57ML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7" name="Connecteur droit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re 28"/>
          <p:cNvSpPr>
            <a:spLocks noGrp="1"/>
          </p:cNvSpPr>
          <p:nvPr>
            <p:ph type="ctrTitle"/>
          </p:nvPr>
        </p:nvSpPr>
        <p:spPr>
          <a:xfrm>
            <a:off x="381000" y="4853411"/>
            <a:ext cx="8458200" cy="1222375"/>
          </a:xfrm>
        </p:spPr>
        <p:txBody>
          <a:bodyPr anchor="t"/>
          <a:lstStyle/>
          <a:p>
            <a:r>
              <a:rPr kumimoji="0" lang="fr-FR" smtClean="0"/>
              <a:t>Modifiez le style du titre</a:t>
            </a:r>
            <a:endParaRPr kumimoji="0" lang="en-US"/>
          </a:p>
        </p:txBody>
      </p:sp>
      <p:sp>
        <p:nvSpPr>
          <p:cNvPr id="9" name="Sous-titr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Modifiez le style des sous-titres du masque</a:t>
            </a:r>
            <a:endParaRPr kumimoji="0" lang="en-US"/>
          </a:p>
        </p:txBody>
      </p:sp>
      <p:sp>
        <p:nvSpPr>
          <p:cNvPr id="16" name="Espace réservé de la date 15"/>
          <p:cNvSpPr>
            <a:spLocks noGrp="1"/>
          </p:cNvSpPr>
          <p:nvPr>
            <p:ph type="dt" sz="half" idx="10"/>
          </p:nvPr>
        </p:nvSpPr>
        <p:spPr/>
        <p:txBody>
          <a:bodyPr/>
          <a:lstStyle/>
          <a:p>
            <a:fld id="{CED347B2-59A5-4084-A92F-FA311FB79351}" type="datetimeFigureOut">
              <a:rPr lang="fr-FR" smtClean="0"/>
              <a:t>14/05/2025</a:t>
            </a:fld>
            <a:endParaRPr lang="fr-FR"/>
          </a:p>
        </p:txBody>
      </p:sp>
      <p:sp>
        <p:nvSpPr>
          <p:cNvPr id="2" name="Espace réservé du pied de page 1"/>
          <p:cNvSpPr>
            <a:spLocks noGrp="1"/>
          </p:cNvSpPr>
          <p:nvPr>
            <p:ph type="ftr" sz="quarter" idx="11"/>
          </p:nvPr>
        </p:nvSpPr>
        <p:spPr/>
        <p:txBody>
          <a:bodyPr/>
          <a:lstStyle/>
          <a:p>
            <a:endParaRPr lang="fr-FR"/>
          </a:p>
        </p:txBody>
      </p:sp>
      <p:sp>
        <p:nvSpPr>
          <p:cNvPr id="15" name="Espace réservé du numéro de diapositive 14"/>
          <p:cNvSpPr>
            <a:spLocks noGrp="1"/>
          </p:cNvSpPr>
          <p:nvPr>
            <p:ph type="sldNum" sz="quarter" idx="12"/>
          </p:nvPr>
        </p:nvSpPr>
        <p:spPr>
          <a:xfrm>
            <a:off x="8229600" y="6473952"/>
            <a:ext cx="758952" cy="246888"/>
          </a:xfrm>
        </p:spPr>
        <p:txBody>
          <a:bodyPr/>
          <a:lstStyle/>
          <a:p>
            <a:fld id="{F25983A7-A4D3-4341-A3AB-F1EBE26607F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2" name="Titre 21"/>
          <p:cNvSpPr>
            <a:spLocks noGrp="1"/>
          </p:cNvSpPr>
          <p:nvPr>
            <p:ph type="title"/>
          </p:nvPr>
        </p:nvSpPr>
        <p:spPr/>
        <p:txBody>
          <a:bodyPr/>
          <a:lstStyle/>
          <a:p>
            <a:r>
              <a:rPr kumimoji="0" lang="fr-FR" smtClean="0"/>
              <a:t>Modifiez le style du titre</a:t>
            </a:r>
            <a:endParaRPr kumimoji="0" lang="en-US"/>
          </a:p>
        </p:txBody>
      </p:sp>
      <p:sp>
        <p:nvSpPr>
          <p:cNvPr id="27" name="Espace réservé du contenu 26"/>
          <p:cNvSpPr>
            <a:spLocks noGrp="1"/>
          </p:cNvSpPr>
          <p:nvPr>
            <p:ph idx="1"/>
          </p:nvPr>
        </p:nvSpPr>
        <p:spPr/>
        <p:txBody>
          <a:body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5" name="Espace réservé de la date 24"/>
          <p:cNvSpPr>
            <a:spLocks noGrp="1"/>
          </p:cNvSpPr>
          <p:nvPr>
            <p:ph type="dt" sz="half" idx="10"/>
          </p:nvPr>
        </p:nvSpPr>
        <p:spPr/>
        <p:txBody>
          <a:bodyPr/>
          <a:lstStyle/>
          <a:p>
            <a:fld id="{CED347B2-59A5-4084-A92F-FA311FB79351}" type="datetimeFigureOut">
              <a:rPr lang="fr-FR" smtClean="0"/>
              <a:t>14/05/2025</a:t>
            </a:fld>
            <a:endParaRPr lang="fr-FR"/>
          </a:p>
        </p:txBody>
      </p:sp>
      <p:sp>
        <p:nvSpPr>
          <p:cNvPr id="19" name="Espace réservé du pied de page 18"/>
          <p:cNvSpPr>
            <a:spLocks noGrp="1"/>
          </p:cNvSpPr>
          <p:nvPr>
            <p:ph type="ftr" sz="quarter" idx="11"/>
          </p:nvPr>
        </p:nvSpPr>
        <p:spPr>
          <a:xfrm>
            <a:off x="3581400" y="76200"/>
            <a:ext cx="2895600" cy="288925"/>
          </a:xfrm>
        </p:spPr>
        <p:txBody>
          <a:bodyPr/>
          <a:lstStyle/>
          <a:p>
            <a:endParaRPr lang="fr-FR"/>
          </a:p>
        </p:txBody>
      </p:sp>
      <p:sp>
        <p:nvSpPr>
          <p:cNvPr id="16" name="Espace réservé du numéro de diapositive 15"/>
          <p:cNvSpPr>
            <a:spLocks noGrp="1"/>
          </p:cNvSpPr>
          <p:nvPr>
            <p:ph type="sldNum" sz="quarter" idx="12"/>
          </p:nvPr>
        </p:nvSpPr>
        <p:spPr>
          <a:xfrm>
            <a:off x="8229600" y="6473952"/>
            <a:ext cx="758952" cy="246888"/>
          </a:xfrm>
        </p:spPr>
        <p:txBody>
          <a:bodyPr/>
          <a:lstStyle/>
          <a:p>
            <a:fld id="{F25983A7-A4D3-4341-A3AB-F1EBE26607F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3">
        <a:schemeClr val="bg2"/>
      </p:bgRef>
    </p:bg>
    <p:spTree>
      <p:nvGrpSpPr>
        <p:cNvPr id="1" name=""/>
        <p:cNvGrpSpPr/>
        <p:nvPr/>
      </p:nvGrpSpPr>
      <p:grpSpPr>
        <a:xfrm>
          <a:off x="0" y="0"/>
          <a:ext cx="0" cy="0"/>
          <a:chOff x="0" y="0"/>
          <a:chExt cx="0" cy="0"/>
        </a:xfrm>
      </p:grpSpPr>
      <p:sp>
        <p:nvSpPr>
          <p:cNvPr id="7" name="Connecteur droit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Espace réservé du texte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Modifiez les styles du texte du masque</a:t>
            </a:r>
          </a:p>
        </p:txBody>
      </p:sp>
      <p:sp>
        <p:nvSpPr>
          <p:cNvPr id="19" name="Espace réservé de la date 18"/>
          <p:cNvSpPr>
            <a:spLocks noGrp="1"/>
          </p:cNvSpPr>
          <p:nvPr>
            <p:ph type="dt" sz="half" idx="10"/>
          </p:nvPr>
        </p:nvSpPr>
        <p:spPr/>
        <p:txBody>
          <a:bodyPr/>
          <a:lstStyle/>
          <a:p>
            <a:fld id="{CED347B2-59A5-4084-A92F-FA311FB79351}" type="datetimeFigureOut">
              <a:rPr lang="fr-FR" smtClean="0"/>
              <a:t>14/05/2025</a:t>
            </a:fld>
            <a:endParaRPr lang="fr-FR"/>
          </a:p>
        </p:txBody>
      </p:sp>
      <p:sp>
        <p:nvSpPr>
          <p:cNvPr id="11" name="Espace réservé du pied de page 10"/>
          <p:cNvSpPr>
            <a:spLocks noGrp="1"/>
          </p:cNvSpPr>
          <p:nvPr>
            <p:ph type="ftr" sz="quarter" idx="11"/>
          </p:nvPr>
        </p:nvSpPr>
        <p:spPr/>
        <p:txBody>
          <a:bodyPr/>
          <a:lstStyle/>
          <a:p>
            <a:endParaRPr lang="fr-FR"/>
          </a:p>
        </p:txBody>
      </p:sp>
      <p:sp>
        <p:nvSpPr>
          <p:cNvPr id="16" name="Espace réservé du numéro de diapositive 15"/>
          <p:cNvSpPr>
            <a:spLocks noGrp="1"/>
          </p:cNvSpPr>
          <p:nvPr>
            <p:ph type="sldNum" sz="quarter" idx="12"/>
          </p:nvPr>
        </p:nvSpPr>
        <p:spPr/>
        <p:txBody>
          <a:bodyPr/>
          <a:lstStyle/>
          <a:p>
            <a:fld id="{F25983A7-A4D3-4341-A3AB-F1EBE26607FB}" type="slidenum">
              <a:rPr lang="fr-FR" smtClean="0"/>
              <a:t>‹N°›</a:t>
            </a:fld>
            <a:endParaRPr lang="fr-FR"/>
          </a:p>
        </p:txBody>
      </p:sp>
      <p:sp>
        <p:nvSpPr>
          <p:cNvPr id="8" name="Titre 7"/>
          <p:cNvSpPr>
            <a:spLocks noGrp="1"/>
          </p:cNvSpPr>
          <p:nvPr>
            <p:ph type="title"/>
          </p:nvPr>
        </p:nvSpPr>
        <p:spPr>
          <a:xfrm>
            <a:off x="180475" y="2947085"/>
            <a:ext cx="8686800" cy="1184825"/>
          </a:xfrm>
        </p:spPr>
        <p:txBody>
          <a:bodyPr rtlCol="0" anchor="t"/>
          <a:lstStyle>
            <a:lvl1pPr algn="r">
              <a:defRPr/>
            </a:lvl1pPr>
          </a:lstStyle>
          <a:p>
            <a:r>
              <a:rPr kumimoji="0" lang="fr-FR" smtClean="0"/>
              <a:t>Modifiez le style du titre</a:t>
            </a:r>
            <a:endParaRPr kumimoji="0"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0" name="Titre 19"/>
          <p:cNvSpPr>
            <a:spLocks noGrp="1"/>
          </p:cNvSpPr>
          <p:nvPr>
            <p:ph type="title"/>
          </p:nvPr>
        </p:nvSpPr>
        <p:spPr>
          <a:xfrm>
            <a:off x="301752" y="457200"/>
            <a:ext cx="8686800" cy="841248"/>
          </a:xfrm>
        </p:spPr>
        <p:txBody>
          <a:bodyPr/>
          <a:lstStyle/>
          <a:p>
            <a:r>
              <a:rPr kumimoji="0" lang="fr-FR" smtClean="0"/>
              <a:t>Modifiez le style du titre</a:t>
            </a:r>
            <a:endParaRPr kumimoji="0" lang="en-US"/>
          </a:p>
        </p:txBody>
      </p:sp>
      <p:sp>
        <p:nvSpPr>
          <p:cNvPr id="14" name="Espace réservé du contenu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3" name="Espace réservé du contenu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1" name="Espace réservé de la date 20"/>
          <p:cNvSpPr>
            <a:spLocks noGrp="1"/>
          </p:cNvSpPr>
          <p:nvPr>
            <p:ph type="dt" sz="half" idx="10"/>
          </p:nvPr>
        </p:nvSpPr>
        <p:spPr/>
        <p:txBody>
          <a:bodyPr/>
          <a:lstStyle/>
          <a:p>
            <a:fld id="{CED347B2-59A5-4084-A92F-FA311FB79351}" type="datetimeFigureOut">
              <a:rPr lang="fr-FR" smtClean="0"/>
              <a:t>14/05/2025</a:t>
            </a:fld>
            <a:endParaRPr lang="fr-FR"/>
          </a:p>
        </p:txBody>
      </p:sp>
      <p:sp>
        <p:nvSpPr>
          <p:cNvPr id="10" name="Espace réservé du pied de page 9"/>
          <p:cNvSpPr>
            <a:spLocks noGrp="1"/>
          </p:cNvSpPr>
          <p:nvPr>
            <p:ph type="ftr" sz="quarter" idx="11"/>
          </p:nvPr>
        </p:nvSpPr>
        <p:spPr/>
        <p:txBody>
          <a:bodyPr/>
          <a:lstStyle/>
          <a:p>
            <a:endParaRPr lang="fr-FR"/>
          </a:p>
        </p:txBody>
      </p:sp>
      <p:sp>
        <p:nvSpPr>
          <p:cNvPr id="31" name="Espace réservé du numéro de diapositive 30"/>
          <p:cNvSpPr>
            <a:spLocks noGrp="1"/>
          </p:cNvSpPr>
          <p:nvPr>
            <p:ph type="sldNum" sz="quarter" idx="12"/>
          </p:nvPr>
        </p:nvSpPr>
        <p:spPr/>
        <p:txBody>
          <a:bodyPr/>
          <a:lstStyle/>
          <a:p>
            <a:fld id="{F25983A7-A4D3-4341-A3AB-F1EBE26607F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9" name="Titre 28"/>
          <p:cNvSpPr>
            <a:spLocks noGrp="1"/>
          </p:cNvSpPr>
          <p:nvPr>
            <p:ph type="title"/>
          </p:nvPr>
        </p:nvSpPr>
        <p:spPr>
          <a:xfrm>
            <a:off x="304800" y="5410200"/>
            <a:ext cx="8610600" cy="882650"/>
          </a:xfrm>
        </p:spPr>
        <p:txBody>
          <a:bodyPr anchor="ctr"/>
          <a:lstStyle>
            <a:lvl1pPr>
              <a:defRPr/>
            </a:lvl1pPr>
          </a:lstStyle>
          <a:p>
            <a:r>
              <a:rPr kumimoji="0" lang="fr-FR" smtClean="0"/>
              <a:t>Modifiez le style du titre</a:t>
            </a:r>
            <a:endParaRPr kumimoji="0" lang="en-US"/>
          </a:p>
        </p:txBody>
      </p:sp>
      <p:sp>
        <p:nvSpPr>
          <p:cNvPr id="13" name="Espace réservé du texte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Modifiez les styles du texte du masque</a:t>
            </a:r>
          </a:p>
        </p:txBody>
      </p:sp>
      <p:sp>
        <p:nvSpPr>
          <p:cNvPr id="25" name="Espace réservé du texte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Modifiez les styles du texte du masque</a:t>
            </a:r>
          </a:p>
        </p:txBody>
      </p:sp>
      <p:sp>
        <p:nvSpPr>
          <p:cNvPr id="4" name="Espace réservé du contenu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8" name="Espace réservé du contenu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0" name="Espace réservé de la date 9"/>
          <p:cNvSpPr>
            <a:spLocks noGrp="1"/>
          </p:cNvSpPr>
          <p:nvPr>
            <p:ph type="dt" sz="half" idx="10"/>
          </p:nvPr>
        </p:nvSpPr>
        <p:spPr/>
        <p:txBody>
          <a:bodyPr/>
          <a:lstStyle/>
          <a:p>
            <a:fld id="{CED347B2-59A5-4084-A92F-FA311FB79351}" type="datetimeFigureOut">
              <a:rPr lang="fr-FR" smtClean="0"/>
              <a:t>14/05/2025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a:xfrm>
            <a:off x="8229600" y="6477000"/>
            <a:ext cx="762000" cy="246888"/>
          </a:xfrm>
        </p:spPr>
        <p:txBody>
          <a:bodyPr/>
          <a:lstStyle/>
          <a:p>
            <a:fld id="{F25983A7-A4D3-4341-A3AB-F1EBE26607FB}" type="slidenum">
              <a:rPr lang="fr-FR" smtClean="0"/>
              <a:t>‹N°›</a:t>
            </a:fld>
            <a:endParaRPr lang="fr-FR"/>
          </a:p>
        </p:txBody>
      </p:sp>
      <p:sp>
        <p:nvSpPr>
          <p:cNvPr id="11" name="Connecteur droit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30" name="Titre 29"/>
          <p:cNvSpPr>
            <a:spLocks noGrp="1"/>
          </p:cNvSpPr>
          <p:nvPr>
            <p:ph type="title"/>
          </p:nvPr>
        </p:nvSpPr>
        <p:spPr>
          <a:xfrm>
            <a:off x="301752" y="457200"/>
            <a:ext cx="8686800" cy="841248"/>
          </a:xfrm>
        </p:spPr>
        <p:txBody>
          <a:bodyPr/>
          <a:lstStyle/>
          <a:p>
            <a:r>
              <a:rPr kumimoji="0" lang="fr-FR" smtClean="0"/>
              <a:t>Modifiez le style du titre</a:t>
            </a:r>
            <a:endParaRPr kumimoji="0" lang="en-US"/>
          </a:p>
        </p:txBody>
      </p:sp>
      <p:sp>
        <p:nvSpPr>
          <p:cNvPr id="12" name="Espace réservé de la date 11"/>
          <p:cNvSpPr>
            <a:spLocks noGrp="1"/>
          </p:cNvSpPr>
          <p:nvPr>
            <p:ph type="dt" sz="half" idx="10"/>
          </p:nvPr>
        </p:nvSpPr>
        <p:spPr/>
        <p:txBody>
          <a:bodyPr/>
          <a:lstStyle/>
          <a:p>
            <a:fld id="{CED347B2-59A5-4084-A92F-FA311FB79351}" type="datetimeFigureOut">
              <a:rPr lang="fr-FR" smtClean="0"/>
              <a:t>14/05/2025</a:t>
            </a:fld>
            <a:endParaRPr lang="fr-FR"/>
          </a:p>
        </p:txBody>
      </p:sp>
      <p:sp>
        <p:nvSpPr>
          <p:cNvPr id="21" name="Espace réservé du pied de page 20"/>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25983A7-A4D3-4341-A3AB-F1EBE26607F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CED347B2-59A5-4084-A92F-FA311FB79351}" type="datetimeFigureOut">
              <a:rPr lang="fr-FR" smtClean="0"/>
              <a:t>14/05/2025</a:t>
            </a:fld>
            <a:endParaRPr lang="fr-FR"/>
          </a:p>
        </p:txBody>
      </p:sp>
      <p:sp>
        <p:nvSpPr>
          <p:cNvPr id="24" name="Espace réservé du pied de page 23"/>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25983A7-A4D3-4341-A3AB-F1EBE26607F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8" name="Connecteur droit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re 11"/>
          <p:cNvSpPr>
            <a:spLocks noGrp="1"/>
          </p:cNvSpPr>
          <p:nvPr>
            <p:ph type="title"/>
          </p:nvPr>
        </p:nvSpPr>
        <p:spPr>
          <a:xfrm>
            <a:off x="457200" y="5486400"/>
            <a:ext cx="8458200" cy="520700"/>
          </a:xfrm>
        </p:spPr>
        <p:txBody>
          <a:bodyPr anchor="ctr"/>
          <a:lstStyle>
            <a:lvl1pPr algn="l">
              <a:buNone/>
              <a:defRPr sz="2000" b="1"/>
            </a:lvl1pPr>
          </a:lstStyle>
          <a:p>
            <a:r>
              <a:rPr kumimoji="0" lang="fr-FR" smtClean="0"/>
              <a:t>Modifiez le style du titre</a:t>
            </a:r>
            <a:endParaRPr kumimoji="0" lang="en-US"/>
          </a:p>
        </p:txBody>
      </p:sp>
      <p:sp>
        <p:nvSpPr>
          <p:cNvPr id="26" name="Espace réservé du texte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fr-FR" smtClean="0"/>
              <a:t>Modifiez les styles du texte du masque</a:t>
            </a:r>
          </a:p>
        </p:txBody>
      </p:sp>
      <p:sp>
        <p:nvSpPr>
          <p:cNvPr id="14" name="Espace réservé du contenu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5" name="Espace réservé de la date 24"/>
          <p:cNvSpPr>
            <a:spLocks noGrp="1"/>
          </p:cNvSpPr>
          <p:nvPr>
            <p:ph type="dt" sz="half" idx="10"/>
          </p:nvPr>
        </p:nvSpPr>
        <p:spPr/>
        <p:txBody>
          <a:bodyPr/>
          <a:lstStyle/>
          <a:p>
            <a:fld id="{CED347B2-59A5-4084-A92F-FA311FB79351}" type="datetimeFigureOut">
              <a:rPr lang="fr-FR" smtClean="0"/>
              <a:t>14/05/2025</a:t>
            </a:fld>
            <a:endParaRPr lang="fr-FR"/>
          </a:p>
        </p:txBody>
      </p:sp>
      <p:sp>
        <p:nvSpPr>
          <p:cNvPr id="29" name="Espace réservé du pied de page 28"/>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25983A7-A4D3-4341-A3AB-F1EBE26607F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13" name="Espace réservé pour une imag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fr-FR" smtClean="0"/>
              <a:t>Cliquez sur l'icône pour ajouter une image</a:t>
            </a:r>
            <a:endParaRPr kumimoji="0" lang="en-US" dirty="0"/>
          </a:p>
        </p:txBody>
      </p:sp>
      <p:sp>
        <p:nvSpPr>
          <p:cNvPr id="7" name="Espace réservé de la date 6"/>
          <p:cNvSpPr>
            <a:spLocks noGrp="1"/>
          </p:cNvSpPr>
          <p:nvPr>
            <p:ph type="dt" sz="half" idx="10"/>
          </p:nvPr>
        </p:nvSpPr>
        <p:spPr/>
        <p:txBody>
          <a:bodyPr/>
          <a:lstStyle/>
          <a:p>
            <a:fld id="{CED347B2-59A5-4084-A92F-FA311FB79351}" type="datetimeFigureOut">
              <a:rPr lang="fr-FR" smtClean="0"/>
              <a:t>14/05/2025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31" name="Espace réservé du numéro de diapositive 30"/>
          <p:cNvSpPr>
            <a:spLocks noGrp="1"/>
          </p:cNvSpPr>
          <p:nvPr>
            <p:ph type="sldNum" sz="quarter" idx="12"/>
          </p:nvPr>
        </p:nvSpPr>
        <p:spPr/>
        <p:txBody>
          <a:bodyPr/>
          <a:lstStyle/>
          <a:p>
            <a:fld id="{F25983A7-A4D3-4341-A3AB-F1EBE26607FB}" type="slidenum">
              <a:rPr lang="fr-FR" smtClean="0"/>
              <a:t>‹N°›</a:t>
            </a:fld>
            <a:endParaRPr lang="fr-FR"/>
          </a:p>
        </p:txBody>
      </p:sp>
      <p:sp>
        <p:nvSpPr>
          <p:cNvPr id="17" name="Titre 16"/>
          <p:cNvSpPr>
            <a:spLocks noGrp="1"/>
          </p:cNvSpPr>
          <p:nvPr>
            <p:ph type="title"/>
          </p:nvPr>
        </p:nvSpPr>
        <p:spPr>
          <a:xfrm>
            <a:off x="381000" y="4993760"/>
            <a:ext cx="5867400" cy="522288"/>
          </a:xfrm>
        </p:spPr>
        <p:txBody>
          <a:bodyPr anchor="ctr"/>
          <a:lstStyle>
            <a:lvl1pPr algn="l">
              <a:buNone/>
              <a:defRPr sz="2000" b="1"/>
            </a:lvl1pPr>
          </a:lstStyle>
          <a:p>
            <a:r>
              <a:rPr kumimoji="0" lang="fr-FR" smtClean="0"/>
              <a:t>Modifiez le style du titre</a:t>
            </a:r>
            <a:endParaRPr kumimoji="0" lang="en-US"/>
          </a:p>
        </p:txBody>
      </p:sp>
      <p:sp>
        <p:nvSpPr>
          <p:cNvPr id="26" name="Espace réservé du texte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fr-FR" smtClean="0"/>
              <a:t>Modifiez les styles du texte du masque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Modifiez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CED347B2-59A5-4084-A92F-FA311FB79351}" type="datetimeFigureOut">
              <a:rPr lang="fr-FR" smtClean="0"/>
              <a:t>14/05/2025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25983A7-A4D3-4341-A3AB-F1EBE26607F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858000" y="549276"/>
            <a:ext cx="1828800" cy="5851525"/>
          </a:xfrm>
        </p:spPr>
        <p:txBody>
          <a:bodyPr vert="eaVert"/>
          <a:lstStyle/>
          <a:p>
            <a:r>
              <a:rPr kumimoji="0" lang="fr-FR" smtClean="0"/>
              <a:t>Modifiez le style du titre</a:t>
            </a:r>
            <a:endParaRPr kumimoji="0" lang="en-US"/>
          </a:p>
        </p:txBody>
      </p:sp>
      <p:sp>
        <p:nvSpPr>
          <p:cNvPr id="3" name="Espace réservé du texte vertical 2"/>
          <p:cNvSpPr>
            <a:spLocks noGrp="1"/>
          </p:cNvSpPr>
          <p:nvPr>
            <p:ph type="body" orient="vert" idx="1"/>
          </p:nvPr>
        </p:nvSpPr>
        <p:spPr>
          <a:xfrm>
            <a:off x="457200" y="549276"/>
            <a:ext cx="6248400" cy="5851525"/>
          </a:xfrm>
        </p:spPr>
        <p:txBody>
          <a:bodyPr vert="eaVer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CED347B2-59A5-4084-A92F-FA311FB79351}" type="datetimeFigureOut">
              <a:rPr lang="fr-FR" smtClean="0"/>
              <a:t>14/05/2025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25983A7-A4D3-4341-A3AB-F1EBE26607F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cteur droit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Espace réservé du texte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fr-FR" smtClean="0"/>
              <a:t>Modifiez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1" name="Espace réservé de la date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CED347B2-59A5-4084-A92F-FA311FB79351}" type="datetimeFigureOut">
              <a:rPr lang="fr-FR" smtClean="0"/>
              <a:t>14/05/2025</a:t>
            </a:fld>
            <a:endParaRPr lang="fr-FR"/>
          </a:p>
        </p:txBody>
      </p:sp>
      <p:sp>
        <p:nvSpPr>
          <p:cNvPr id="28" name="Espace réservé du pied de page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fr-FR"/>
          </a:p>
        </p:txBody>
      </p:sp>
      <p:sp>
        <p:nvSpPr>
          <p:cNvPr id="5" name="Espace réservé du numéro de diapositive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F25983A7-A4D3-4341-A3AB-F1EBE26607FB}" type="slidenum">
              <a:rPr lang="fr-FR" smtClean="0"/>
              <a:t>‹N°›</a:t>
            </a:fld>
            <a:endParaRPr lang="fr-FR"/>
          </a:p>
        </p:txBody>
      </p:sp>
      <p:sp>
        <p:nvSpPr>
          <p:cNvPr id="10" name="Espace réservé du titre 9"/>
          <p:cNvSpPr>
            <a:spLocks noGrp="1"/>
          </p:cNvSpPr>
          <p:nvPr>
            <p:ph type="title"/>
          </p:nvPr>
        </p:nvSpPr>
        <p:spPr>
          <a:xfrm>
            <a:off x="304800" y="457200"/>
            <a:ext cx="8686800" cy="838200"/>
          </a:xfrm>
          <a:prstGeom prst="rect">
            <a:avLst/>
          </a:prstGeom>
        </p:spPr>
        <p:txBody>
          <a:bodyPr vert="horz" anchor="ctr">
            <a:normAutofit/>
          </a:bodyPr>
          <a:lstStyle/>
          <a:p>
            <a:r>
              <a:rPr kumimoji="0" lang="fr-FR" smtClean="0"/>
              <a:t>Modifiez le style du titre</a:t>
            </a:r>
            <a:endParaRPr kumimoji="0" lang="en-US"/>
          </a:p>
        </p:txBody>
      </p:sp>
      <p:sp>
        <p:nvSpPr>
          <p:cNvPr id="9" name="Connecteur droit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Connecteur droit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jpg"/><Relationship Id="rId7"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5.jpeg"/><Relationship Id="rId10" Type="http://schemas.openxmlformats.org/officeDocument/2006/relationships/audio" Target="../media/audio1.wav"/><Relationship Id="rId4" Type="http://schemas.openxmlformats.org/officeDocument/2006/relationships/image" Target="../media/image4.pn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Bouches-du-Rh%C3%B4ne" TargetMode="External"/><Relationship Id="rId13" Type="http://schemas.openxmlformats.org/officeDocument/2006/relationships/hyperlink" Target="https://fr.wikipedia.org/wiki/Chef-lieu" TargetMode="External"/><Relationship Id="rId18" Type="http://schemas.openxmlformats.org/officeDocument/2006/relationships/hyperlink" Target="https://fr.wikipedia.org/wiki/Roland_Chassain" TargetMode="External"/><Relationship Id="rId26" Type="http://schemas.openxmlformats.org/officeDocument/2006/relationships/image" Target="../media/image11.gif"/><Relationship Id="rId3" Type="http://schemas.openxmlformats.org/officeDocument/2006/relationships/hyperlink" Target="https://fr.wikipedia.org/wiki/Liste_des_pays_du_monde" TargetMode="External"/><Relationship Id="rId21" Type="http://schemas.openxmlformats.org/officeDocument/2006/relationships/hyperlink" Target="https://fr.wikipedia.org/wiki/Code_officiel_g%C3%A9ographique#Code_commune" TargetMode="External"/><Relationship Id="rId7" Type="http://schemas.openxmlformats.org/officeDocument/2006/relationships/hyperlink" Target="https://fr.wikipedia.org/wiki/D%C3%A9partement_fran%C3%A7ais" TargetMode="External"/><Relationship Id="rId12" Type="http://schemas.openxmlformats.org/officeDocument/2006/relationships/hyperlink" Target="https://fr.wikipedia.org/wiki/Canton_d'Arles" TargetMode="External"/><Relationship Id="rId17" Type="http://schemas.openxmlformats.org/officeDocument/2006/relationships/hyperlink" Target="https://fr.wikipedia.org/wiki/Mandat_politique" TargetMode="External"/><Relationship Id="rId25" Type="http://schemas.openxmlformats.org/officeDocument/2006/relationships/hyperlink" Target="https://fr.wikipedia.org/wiki/Blasonnement" TargetMode="External"/><Relationship Id="rId2" Type="http://schemas.openxmlformats.org/officeDocument/2006/relationships/image" Target="../media/image9.png"/><Relationship Id="rId16" Type="http://schemas.openxmlformats.org/officeDocument/2006/relationships/hyperlink" Target="https://fr.wikipedia.org/wiki/Maire_(France)" TargetMode="External"/><Relationship Id="rId20" Type="http://schemas.openxmlformats.org/officeDocument/2006/relationships/hyperlink" Target="https://fr.wikipedia.org/wiki/Code_postal_en_France" TargetMode="External"/><Relationship Id="rId1" Type="http://schemas.openxmlformats.org/officeDocument/2006/relationships/slideLayout" Target="../slideLayouts/slideLayout7.xml"/><Relationship Id="rId6" Type="http://schemas.openxmlformats.org/officeDocument/2006/relationships/hyperlink" Target="https://fr.wikipedia.org/wiki/Provence-Alpes-C%C3%B4te_d'Azur" TargetMode="External"/><Relationship Id="rId11" Type="http://schemas.openxmlformats.org/officeDocument/2006/relationships/hyperlink" Target="https://fr.wikipedia.org/wiki/Canton_fran%C3%A7ais" TargetMode="External"/><Relationship Id="rId24" Type="http://schemas.openxmlformats.org/officeDocument/2006/relationships/image" Target="../media/image10.png"/><Relationship Id="rId5" Type="http://schemas.openxmlformats.org/officeDocument/2006/relationships/hyperlink" Target="https://fr.wikipedia.org/wiki/R%C3%A9gion_fran%C3%A7aise" TargetMode="External"/><Relationship Id="rId15" Type="http://schemas.openxmlformats.org/officeDocument/2006/relationships/hyperlink" Target="https://fr.wikipedia.org/wiki/Communaut%C3%A9_d'agglom%C3%A9ration_Arles-Crau-Camargue-Montagnette" TargetMode="External"/><Relationship Id="rId23" Type="http://schemas.openxmlformats.org/officeDocument/2006/relationships/hyperlink" Target="https://fr.wikipedia.org/wiki/Chiffres_de_population_de_la_France" TargetMode="External"/><Relationship Id="rId10" Type="http://schemas.openxmlformats.org/officeDocument/2006/relationships/hyperlink" Target="https://fr.wikipedia.org/wiki/Arrondissement_d'Arles" TargetMode="External"/><Relationship Id="rId19" Type="http://schemas.openxmlformats.org/officeDocument/2006/relationships/hyperlink" Target="https://fr.wikipedia.org/wiki/%C3%89lections_municipales_fran%C3%A7aises_de_2014" TargetMode="External"/><Relationship Id="rId4" Type="http://schemas.openxmlformats.org/officeDocument/2006/relationships/hyperlink" Target="https://fr.wikipedia.org/wiki/France" TargetMode="External"/><Relationship Id="rId9" Type="http://schemas.openxmlformats.org/officeDocument/2006/relationships/hyperlink" Target="https://fr.wikipedia.org/wiki/Arrondissement_fran%C3%A7ais" TargetMode="External"/><Relationship Id="rId14" Type="http://schemas.openxmlformats.org/officeDocument/2006/relationships/hyperlink" Target="https://fr.wikipedia.org/wiki/Intercommunalit%C3%A9_en_France" TargetMode="External"/><Relationship Id="rId22" Type="http://schemas.openxmlformats.org/officeDocument/2006/relationships/hyperlink" Target="https://fr.wikipedia.org/wiki/Gentil%C3%A9"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saintesmaries.com/#carousel-example-generic" TargetMode="External"/><Relationship Id="rId1" Type="http://schemas.openxmlformats.org/officeDocument/2006/relationships/slideLayout" Target="../slideLayouts/slideLayout7.xml"/><Relationship Id="rId5" Type="http://schemas.openxmlformats.org/officeDocument/2006/relationships/image" Target="../media/image15.png"/><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6.jpe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33.jpeg"/><Relationship Id="rId1" Type="http://schemas.openxmlformats.org/officeDocument/2006/relationships/slideLayout" Target="../slideLayouts/slideLayout7.xml"/><Relationship Id="rId5" Type="http://schemas.microsoft.com/office/2007/relationships/hdphoto" Target="../media/hdphoto9.wdp"/><Relationship Id="rId4" Type="http://schemas.openxmlformats.org/officeDocument/2006/relationships/image" Target="../media/image34.jpeg"/></Relationships>
</file>

<file path=ppt/slides/_rels/slide17.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1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www.saintesmaries.com/#carousel-example-generic" TargetMode="External"/><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hyperlink" Target="https://fr.wikipedia.org/wiki/Ann%C3%A9es_1930" TargetMode="External"/><Relationship Id="rId2" Type="http://schemas.openxmlformats.org/officeDocument/2006/relationships/image" Target="../media/image54.jpg"/><Relationship Id="rId1" Type="http://schemas.openxmlformats.org/officeDocument/2006/relationships/slideLayout" Target="../slideLayouts/slideLayout7.xml"/><Relationship Id="rId4" Type="http://schemas.openxmlformats.org/officeDocument/2006/relationships/hyperlink" Target="https://fr.wikipedia.org/wiki/Marcel_Dyf" TargetMode="External"/></Relationships>
</file>

<file path=ppt/slides/_rels/slide35.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55.jpeg"/><Relationship Id="rId1" Type="http://schemas.openxmlformats.org/officeDocument/2006/relationships/slideLayout" Target="../slideLayouts/slideLayout7.xml"/><Relationship Id="rId5" Type="http://schemas.openxmlformats.org/officeDocument/2006/relationships/hyperlink" Target="https://fr.wikipedia.org/wiki/Ann%C3%A9es_1930" TargetMode="External"/><Relationship Id="rId4" Type="http://schemas.openxmlformats.org/officeDocument/2006/relationships/hyperlink" Target="https://fr.wikipedia.org/wiki/Ar%C3%A8nes_des_Saintes-Maries-de-la-Mer" TargetMode="External"/></Relationships>
</file>

<file path=ppt/slides/_rels/slide3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microsoft.com/office/2007/relationships/hdphoto" Target="../media/hdphoto18.wdp"/><Relationship Id="rId7" Type="http://schemas.openxmlformats.org/officeDocument/2006/relationships/hyperlink" Target="https://fr.wikipedia.org/wiki/Aubanel_Baroncelli_Santenco" TargetMode="External"/><Relationship Id="rId2" Type="http://schemas.openxmlformats.org/officeDocument/2006/relationships/image" Target="../media/image59.jpeg"/><Relationship Id="rId1" Type="http://schemas.openxmlformats.org/officeDocument/2006/relationships/slideLayout" Target="../slideLayouts/slideLayout7.xml"/><Relationship Id="rId6" Type="http://schemas.openxmlformats.org/officeDocument/2006/relationships/hyperlink" Target="https://fr.wikipedia.org/wiki/Manade" TargetMode="External"/><Relationship Id="rId5" Type="http://schemas.openxmlformats.org/officeDocument/2006/relationships/hyperlink" Target="https://fr.wikipedia.org/wiki/Camargue_(race_bovine)" TargetMode="External"/><Relationship Id="rId4" Type="http://schemas.openxmlformats.org/officeDocument/2006/relationships/hyperlink" Target="https://fr.wikipedia.org/wiki/Cocardier_(Camargue)"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microsoft.com/office/2007/relationships/hdphoto" Target="../media/hdphoto19.wdp"/><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microsoft.com/office/2007/relationships/hdphoto" Target="../media/hdphoto20.wdp"/><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microsoft.com/office/2007/relationships/hdphoto" Target="../media/hdphoto21.wdp"/><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microsoft.com/office/2007/relationships/hdphoto" Target="../media/hdphoto22.wdp"/><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microsoft.com/office/2007/relationships/hdphoto" Target="../media/hdphoto23.wdp"/><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microsoft.com/office/2007/relationships/hdphoto" Target="../media/hdphoto24.wdp"/><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7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 name="Image 1"/>
          <p:cNvPicPr>
            <a:picLocks noChangeAspect="1"/>
          </p:cNvPicPr>
          <p:nvPr/>
        </p:nvPicPr>
        <p:blipFill>
          <a:blip r:embed="rId4" cstate="email">
            <a:biLevel thresh="75000"/>
            <a:extLst>
              <a:ext uri="{28A0092B-C50C-407E-A947-70E740481C1C}">
                <a14:useLocalDpi xmlns:a14="http://schemas.microsoft.com/office/drawing/2010/main"/>
              </a:ext>
            </a:extLst>
          </a:blip>
          <a:stretch>
            <a:fillRect/>
          </a:stretch>
        </p:blipFill>
        <p:spPr>
          <a:xfrm>
            <a:off x="5364088" y="-104554"/>
            <a:ext cx="3237257" cy="3237257"/>
          </a:xfrm>
          <a:prstGeom prst="rect">
            <a:avLst/>
          </a:prstGeom>
        </p:spPr>
      </p:pic>
      <p:sp>
        <p:nvSpPr>
          <p:cNvPr id="4" name="Rectangle 3"/>
          <p:cNvSpPr/>
          <p:nvPr/>
        </p:nvSpPr>
        <p:spPr>
          <a:xfrm>
            <a:off x="1232254" y="5521845"/>
            <a:ext cx="7837018" cy="830997"/>
          </a:xfrm>
          <a:prstGeom prst="rect">
            <a:avLst/>
          </a:prstGeom>
          <a:noFill/>
          <a:effectLst>
            <a:outerShdw blurRad="152400" dist="317500" dir="5400000" sx="90000" sy="-19000" rotWithShape="0">
              <a:prstClr val="black">
                <a:alpha val="15000"/>
              </a:prstClr>
            </a:outerShdw>
          </a:effectLst>
        </p:spPr>
        <p:txBody>
          <a:bodyPr wrap="none" lIns="91440" tIns="45720" rIns="91440" bIns="45720">
            <a:prstTxWarp prst="textChevro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4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Les Saintes-Maries</a:t>
            </a:r>
            <a:r>
              <a:rPr lang="fr-FR"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r>
              <a:rPr lang="fr-FR" sz="4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de-la-Mer</a:t>
            </a:r>
            <a:endParaRPr lang="fr-FR" sz="4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8" name="Picture 2"/>
          <p:cNvPicPr>
            <a:picLocks noChangeAspect="1" noChangeArrowheads="1"/>
          </p:cNvPicPr>
          <p:nvPr/>
        </p:nvPicPr>
        <p:blipFill>
          <a:blip r:embed="rId5" cstate="email">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a:ext>
            </a:extLst>
          </a:blip>
          <a:srcRect/>
          <a:stretch>
            <a:fillRect/>
          </a:stretch>
        </p:blipFill>
        <p:spPr bwMode="auto">
          <a:xfrm>
            <a:off x="1115614" y="2067609"/>
            <a:ext cx="8009799" cy="3495675"/>
          </a:xfrm>
          <a:prstGeom prst="roundRect">
            <a:avLst>
              <a:gd name="adj" fmla="val 8594"/>
            </a:avLst>
          </a:prstGeom>
          <a:solidFill>
            <a:srgbClr val="FFFFFF">
              <a:shade val="85000"/>
            </a:srgbClr>
          </a:solidFill>
          <a:ln>
            <a:noFill/>
          </a:ln>
          <a:effectLst>
            <a:outerShdw dist="35921" dir="2700000" algn="ctr" rotWithShape="0">
              <a:schemeClr val="bg2"/>
            </a:outerShdw>
            <a:softEdge rad="317500"/>
          </a:effectLst>
          <a:extLst>
            <a:ext uri="{91240B29-F687-4F45-9708-019B960494DF}">
              <a14:hiddenLine xmlns:a14="http://schemas.microsoft.com/office/drawing/2010/main" w="9525">
                <a:solidFill>
                  <a:schemeClr val="tx1"/>
                </a:solidFill>
                <a:miter lim="800000"/>
                <a:headEnd/>
                <a:tailEnd/>
              </a14:hiddenLine>
            </a:ext>
          </a:extLst>
        </p:spPr>
      </p:pic>
      <p:pic>
        <p:nvPicPr>
          <p:cNvPr id="3074" name="Picture 2" descr="Résultat de recherche d'images pour &quot;les saintes marie de la mer&quot;"/>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1835696" y="52387"/>
            <a:ext cx="1828800" cy="249555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95936" y="4421419"/>
            <a:ext cx="1600565" cy="1054340"/>
          </a:xfrm>
          <a:prstGeom prst="rect">
            <a:avLst/>
          </a:prstGeom>
        </p:spPr>
      </p:pic>
      <p:sp>
        <p:nvSpPr>
          <p:cNvPr id="6" name="ZoneTexte 5"/>
          <p:cNvSpPr txBox="1"/>
          <p:nvPr/>
        </p:nvSpPr>
        <p:spPr>
          <a:xfrm>
            <a:off x="4211960" y="5291093"/>
            <a:ext cx="1600565" cy="369332"/>
          </a:xfrm>
          <a:prstGeom prst="rect">
            <a:avLst/>
          </a:prstGeom>
          <a:noFill/>
        </p:spPr>
        <p:txBody>
          <a:bodyPr wrap="square" rtlCol="0">
            <a:spAutoFit/>
          </a:bodyPr>
          <a:lstStyle/>
          <a:p>
            <a:r>
              <a:rPr lang="fr-FR" b="1" dirty="0" smtClean="0"/>
              <a:t>MANUEL</a:t>
            </a:r>
            <a:endParaRPr lang="fr-FR" b="1" dirty="0"/>
          </a:p>
        </p:txBody>
      </p:sp>
      <p:pic>
        <p:nvPicPr>
          <p:cNvPr id="9" name="Image 8"/>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3678049" y="433770"/>
            <a:ext cx="1442464" cy="1732784"/>
          </a:xfrm>
          <a:prstGeom prst="rect">
            <a:avLst/>
          </a:prstGeom>
        </p:spPr>
      </p:pic>
    </p:spTree>
    <p:extLst>
      <p:ext uri="{BB962C8B-B14F-4D97-AF65-F5344CB8AC3E}">
        <p14:creationId xmlns:p14="http://schemas.microsoft.com/office/powerpoint/2010/main" val="2760744567"/>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gitano-family-les-saintes-maries-de-la-mer-paroles.wav"/>
          </p:stSnd>
        </p:sndAc>
      </p:transition>
    </mc:Choice>
    <mc:Fallback xmlns="">
      <p:transition spd="slow">
        <p:sndAc>
          <p:stSnd loop="1">
            <p:snd r:embed="rId10" name="gitano-family-les-saintes-maries-de-la-mer-paroles.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75040" y="3234705"/>
            <a:ext cx="2339752" cy="2585323"/>
          </a:xfrm>
          <a:prstGeom prst="rect">
            <a:avLst/>
          </a:prstGeom>
        </p:spPr>
        <p:txBody>
          <a:bodyPr wrap="square">
            <a:spAutoFit/>
          </a:bodyPr>
          <a:lstStyle/>
          <a:p>
            <a:r>
              <a:rPr lang="fr-FR" dirty="0" smtClean="0"/>
              <a:t>Saintes-Maries-de-la-Mer ou Les Saintes-Maries-de-la-Mer sont une commune française située dans le département des Bouches-du-Rhône en région Provence-Alpes-Côte d'Azur.</a:t>
            </a:r>
            <a:endParaRPr lang="fr-FR" dirty="0"/>
          </a:p>
        </p:txBody>
      </p:sp>
      <p:pic>
        <p:nvPicPr>
          <p:cNvPr id="15362" name="Picture 2" descr="Blason de Saintes-Maries-de-la-Me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67544" y="1412776"/>
            <a:ext cx="1645929" cy="182192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47056" y="476672"/>
            <a:ext cx="2574936" cy="369332"/>
          </a:xfrm>
          <a:prstGeom prst="rect">
            <a:avLst/>
          </a:prstGeom>
        </p:spPr>
        <p:txBody>
          <a:bodyPr wrap="none">
            <a:spAutoFit/>
          </a:bodyPr>
          <a:lstStyle/>
          <a:p>
            <a:r>
              <a:rPr lang="fr-FR" dirty="0" smtClean="0"/>
              <a:t>Saintes-Maries-de-la-Mer</a:t>
            </a:r>
            <a:endParaRPr lang="fr-FR" dirty="0"/>
          </a:p>
        </p:txBody>
      </p:sp>
      <p:graphicFrame>
        <p:nvGraphicFramePr>
          <p:cNvPr id="4" name="Tableau 3"/>
          <p:cNvGraphicFramePr>
            <a:graphicFrameLocks noGrp="1"/>
          </p:cNvGraphicFramePr>
          <p:nvPr>
            <p:extLst>
              <p:ext uri="{D42A27DB-BD31-4B8C-83A1-F6EECF244321}">
                <p14:modId xmlns:p14="http://schemas.microsoft.com/office/powerpoint/2010/main" val="1750170701"/>
              </p:ext>
            </p:extLst>
          </p:nvPr>
        </p:nvGraphicFramePr>
        <p:xfrm>
          <a:off x="2747072" y="171625"/>
          <a:ext cx="3769144" cy="6505199"/>
        </p:xfrm>
        <a:graphic>
          <a:graphicData uri="http://schemas.openxmlformats.org/drawingml/2006/table">
            <a:tbl>
              <a:tblPr/>
              <a:tblGrid>
                <a:gridCol w="1884572">
                  <a:extLst>
                    <a:ext uri="{9D8B030D-6E8A-4147-A177-3AD203B41FA5}">
                      <a16:colId xmlns:a16="http://schemas.microsoft.com/office/drawing/2014/main" val="20000"/>
                    </a:ext>
                  </a:extLst>
                </a:gridCol>
                <a:gridCol w="1884572">
                  <a:extLst>
                    <a:ext uri="{9D8B030D-6E8A-4147-A177-3AD203B41FA5}">
                      <a16:colId xmlns:a16="http://schemas.microsoft.com/office/drawing/2014/main" val="20001"/>
                    </a:ext>
                  </a:extLst>
                </a:gridCol>
              </a:tblGrid>
              <a:tr h="428528">
                <a:tc>
                  <a:txBody>
                    <a:bodyPr/>
                    <a:lstStyle/>
                    <a:p>
                      <a:r>
                        <a:rPr lang="fr-FR" sz="1700" dirty="0">
                          <a:hlinkClick r:id="rId3" tooltip="Liste des pays du monde"/>
                        </a:rPr>
                        <a:t>Pays</a:t>
                      </a:r>
                      <a:endParaRPr lang="fr-FR" sz="1700" dirty="0"/>
                    </a:p>
                  </a:txBody>
                  <a:tcPr marL="84074" marR="84074" marT="42037" marB="42037" anchor="ctr">
                    <a:lnL>
                      <a:noFill/>
                    </a:lnL>
                    <a:lnR>
                      <a:noFill/>
                    </a:lnR>
                    <a:lnT>
                      <a:noFill/>
                    </a:lnT>
                    <a:lnB>
                      <a:noFill/>
                    </a:lnB>
                  </a:tcPr>
                </a:tc>
                <a:tc>
                  <a:txBody>
                    <a:bodyPr/>
                    <a:lstStyle/>
                    <a:p>
                      <a:r>
                        <a:rPr lang="fr-FR" sz="1700"/>
                        <a:t> </a:t>
                      </a:r>
                      <a:r>
                        <a:rPr lang="fr-FR" sz="1700">
                          <a:hlinkClick r:id="rId4" tooltip="France"/>
                        </a:rPr>
                        <a:t>France</a:t>
                      </a:r>
                      <a:endParaRPr lang="fr-FR" sz="1700"/>
                    </a:p>
                  </a:txBody>
                  <a:tcPr marL="84074" marR="84074" marT="42037" marB="42037" anchor="ctr">
                    <a:lnL>
                      <a:noFill/>
                    </a:lnL>
                    <a:lnR>
                      <a:noFill/>
                    </a:lnR>
                    <a:lnT>
                      <a:noFill/>
                    </a:lnT>
                    <a:lnB>
                      <a:noFill/>
                    </a:lnB>
                  </a:tcPr>
                </a:tc>
                <a:extLst>
                  <a:ext uri="{0D108BD9-81ED-4DB2-BD59-A6C34878D82A}">
                    <a16:rowId xmlns:a16="http://schemas.microsoft.com/office/drawing/2014/main" val="10000"/>
                  </a:ext>
                </a:extLst>
              </a:tr>
              <a:tr h="752065">
                <a:tc>
                  <a:txBody>
                    <a:bodyPr/>
                    <a:lstStyle/>
                    <a:p>
                      <a:r>
                        <a:rPr lang="fr-FR" sz="1700">
                          <a:hlinkClick r:id="rId5" tooltip="Région française"/>
                        </a:rPr>
                        <a:t>Région</a:t>
                      </a:r>
                      <a:endParaRPr lang="fr-FR" sz="1700"/>
                    </a:p>
                  </a:txBody>
                  <a:tcPr marL="84074" marR="84074" marT="42037" marB="42037" anchor="ctr">
                    <a:lnL>
                      <a:noFill/>
                    </a:lnL>
                    <a:lnR>
                      <a:noFill/>
                    </a:lnR>
                    <a:lnT>
                      <a:noFill/>
                    </a:lnT>
                    <a:lnB>
                      <a:noFill/>
                    </a:lnB>
                  </a:tcPr>
                </a:tc>
                <a:tc>
                  <a:txBody>
                    <a:bodyPr/>
                    <a:lstStyle/>
                    <a:p>
                      <a:r>
                        <a:rPr lang="fr-FR" sz="1700">
                          <a:hlinkClick r:id="rId6" tooltip="Provence-Alpes-Côte d'Azur"/>
                        </a:rPr>
                        <a:t>Provence-Alpes-Côte d’Azur</a:t>
                      </a:r>
                      <a:endParaRPr lang="fr-FR" sz="1700"/>
                    </a:p>
                  </a:txBody>
                  <a:tcPr marL="84074" marR="84074" marT="42037" marB="42037" anchor="ctr">
                    <a:lnL>
                      <a:noFill/>
                    </a:lnL>
                    <a:lnR>
                      <a:noFill/>
                    </a:lnR>
                    <a:lnT>
                      <a:noFill/>
                    </a:lnT>
                    <a:lnB>
                      <a:noFill/>
                    </a:lnB>
                  </a:tcPr>
                </a:tc>
                <a:extLst>
                  <a:ext uri="{0D108BD9-81ED-4DB2-BD59-A6C34878D82A}">
                    <a16:rowId xmlns:a16="http://schemas.microsoft.com/office/drawing/2014/main" val="10001"/>
                  </a:ext>
                </a:extLst>
              </a:tr>
              <a:tr h="585219">
                <a:tc>
                  <a:txBody>
                    <a:bodyPr/>
                    <a:lstStyle/>
                    <a:p>
                      <a:r>
                        <a:rPr lang="fr-FR" sz="1700">
                          <a:hlinkClick r:id="rId7" tooltip="Département français"/>
                        </a:rPr>
                        <a:t>Département</a:t>
                      </a:r>
                      <a:endParaRPr lang="fr-FR" sz="1700"/>
                    </a:p>
                  </a:txBody>
                  <a:tcPr marL="84074" marR="84074" marT="42037" marB="42037" anchor="ctr">
                    <a:lnL>
                      <a:noFill/>
                    </a:lnL>
                    <a:lnR>
                      <a:noFill/>
                    </a:lnR>
                    <a:lnT>
                      <a:noFill/>
                    </a:lnT>
                    <a:lnB>
                      <a:noFill/>
                    </a:lnB>
                  </a:tcPr>
                </a:tc>
                <a:tc>
                  <a:txBody>
                    <a:bodyPr/>
                    <a:lstStyle/>
                    <a:p>
                      <a:r>
                        <a:rPr lang="fr-FR" sz="1700">
                          <a:hlinkClick r:id="rId8" tooltip="Bouches-du-Rhône"/>
                        </a:rPr>
                        <a:t>Bouches-du-Rhône</a:t>
                      </a:r>
                      <a:endParaRPr lang="fr-FR" sz="1700"/>
                    </a:p>
                  </a:txBody>
                  <a:tcPr marL="84074" marR="84074" marT="42037" marB="42037" anchor="ctr">
                    <a:lnL>
                      <a:noFill/>
                    </a:lnL>
                    <a:lnR>
                      <a:noFill/>
                    </a:lnR>
                    <a:lnT>
                      <a:noFill/>
                    </a:lnT>
                    <a:lnB>
                      <a:noFill/>
                    </a:lnB>
                  </a:tcPr>
                </a:tc>
                <a:extLst>
                  <a:ext uri="{0D108BD9-81ED-4DB2-BD59-A6C34878D82A}">
                    <a16:rowId xmlns:a16="http://schemas.microsoft.com/office/drawing/2014/main" val="10002"/>
                  </a:ext>
                </a:extLst>
              </a:tr>
              <a:tr h="428528">
                <a:tc>
                  <a:txBody>
                    <a:bodyPr/>
                    <a:lstStyle/>
                    <a:p>
                      <a:r>
                        <a:rPr lang="fr-FR" sz="1700">
                          <a:hlinkClick r:id="rId9" tooltip="Arrondissement français"/>
                        </a:rPr>
                        <a:t>Arrondissement</a:t>
                      </a:r>
                      <a:endParaRPr lang="fr-FR" sz="1700"/>
                    </a:p>
                  </a:txBody>
                  <a:tcPr marL="84074" marR="84074" marT="42037" marB="42037" anchor="ctr">
                    <a:lnL>
                      <a:noFill/>
                    </a:lnL>
                    <a:lnR>
                      <a:noFill/>
                    </a:lnR>
                    <a:lnT>
                      <a:noFill/>
                    </a:lnT>
                    <a:lnB>
                      <a:noFill/>
                    </a:lnB>
                  </a:tcPr>
                </a:tc>
                <a:tc>
                  <a:txBody>
                    <a:bodyPr/>
                    <a:lstStyle/>
                    <a:p>
                      <a:r>
                        <a:rPr lang="fr-FR" sz="1700">
                          <a:hlinkClick r:id="rId10" tooltip="Arrondissement d'Arles"/>
                        </a:rPr>
                        <a:t>Arles</a:t>
                      </a:r>
                      <a:endParaRPr lang="fr-FR" sz="1700"/>
                    </a:p>
                  </a:txBody>
                  <a:tcPr marL="84074" marR="84074" marT="42037" marB="42037" anchor="ctr">
                    <a:lnL>
                      <a:noFill/>
                    </a:lnL>
                    <a:lnR>
                      <a:noFill/>
                    </a:lnR>
                    <a:lnT>
                      <a:noFill/>
                    </a:lnT>
                    <a:lnB>
                      <a:noFill/>
                    </a:lnB>
                  </a:tcPr>
                </a:tc>
                <a:extLst>
                  <a:ext uri="{0D108BD9-81ED-4DB2-BD59-A6C34878D82A}">
                    <a16:rowId xmlns:a16="http://schemas.microsoft.com/office/drawing/2014/main" val="10003"/>
                  </a:ext>
                </a:extLst>
              </a:tr>
              <a:tr h="428528">
                <a:tc>
                  <a:txBody>
                    <a:bodyPr/>
                    <a:lstStyle/>
                    <a:p>
                      <a:r>
                        <a:rPr lang="fr-FR" sz="1700">
                          <a:hlinkClick r:id="rId11" tooltip="Canton français"/>
                        </a:rPr>
                        <a:t>Canton</a:t>
                      </a:r>
                      <a:endParaRPr lang="fr-FR" sz="1700"/>
                    </a:p>
                  </a:txBody>
                  <a:tcPr marL="84074" marR="84074" marT="42037" marB="42037" anchor="ctr">
                    <a:lnL>
                      <a:noFill/>
                    </a:lnL>
                    <a:lnR>
                      <a:noFill/>
                    </a:lnR>
                    <a:lnT>
                      <a:noFill/>
                    </a:lnT>
                    <a:lnB>
                      <a:noFill/>
                    </a:lnB>
                  </a:tcPr>
                </a:tc>
                <a:tc>
                  <a:txBody>
                    <a:bodyPr/>
                    <a:lstStyle/>
                    <a:p>
                      <a:r>
                        <a:rPr lang="fr-FR" sz="1700">
                          <a:hlinkClick r:id="rId12" tooltip="Canton d'Arles"/>
                        </a:rPr>
                        <a:t>Arles</a:t>
                      </a:r>
                      <a:r>
                        <a:rPr lang="fr-FR" sz="1700"/>
                        <a:t> (</a:t>
                      </a:r>
                      <a:r>
                        <a:rPr lang="fr-FR" sz="1700">
                          <a:hlinkClick r:id="rId13" tooltip="Chef-lieu"/>
                        </a:rPr>
                        <a:t>chef-lieu</a:t>
                      </a:r>
                      <a:r>
                        <a:rPr lang="fr-FR" sz="1700"/>
                        <a:t>)</a:t>
                      </a:r>
                    </a:p>
                  </a:txBody>
                  <a:tcPr marL="84074" marR="84074" marT="42037" marB="42037" anchor="ctr">
                    <a:lnL>
                      <a:noFill/>
                    </a:lnL>
                    <a:lnR>
                      <a:noFill/>
                    </a:lnR>
                    <a:lnT>
                      <a:noFill/>
                    </a:lnT>
                    <a:lnB>
                      <a:noFill/>
                    </a:lnB>
                  </a:tcPr>
                </a:tc>
                <a:extLst>
                  <a:ext uri="{0D108BD9-81ED-4DB2-BD59-A6C34878D82A}">
                    <a16:rowId xmlns:a16="http://schemas.microsoft.com/office/drawing/2014/main" val="10004"/>
                  </a:ext>
                </a:extLst>
              </a:tr>
              <a:tr h="1075602">
                <a:tc>
                  <a:txBody>
                    <a:bodyPr/>
                    <a:lstStyle/>
                    <a:p>
                      <a:r>
                        <a:rPr lang="fr-FR" sz="1700" dirty="0">
                          <a:hlinkClick r:id="rId14" tooltip="Intercommunalité en France"/>
                        </a:rPr>
                        <a:t>Intercommunalité</a:t>
                      </a:r>
                      <a:endParaRPr lang="fr-FR" sz="1700" dirty="0"/>
                    </a:p>
                  </a:txBody>
                  <a:tcPr marL="84074" marR="84074" marT="42037" marB="42037" anchor="ctr">
                    <a:lnL>
                      <a:noFill/>
                    </a:lnL>
                    <a:lnR>
                      <a:noFill/>
                    </a:lnR>
                    <a:lnT>
                      <a:noFill/>
                    </a:lnT>
                    <a:lnB>
                      <a:noFill/>
                    </a:lnB>
                  </a:tcPr>
                </a:tc>
                <a:tc>
                  <a:txBody>
                    <a:bodyPr/>
                    <a:lstStyle/>
                    <a:p>
                      <a:r>
                        <a:rPr lang="fr-FR" sz="1700">
                          <a:hlinkClick r:id="rId15" tooltip="Communauté d'agglomération Arles-Crau-Camargue-Montagnette"/>
                        </a:rPr>
                        <a:t>CA Arles-Crau-Camargue-Montagnette</a:t>
                      </a:r>
                      <a:endParaRPr lang="fr-FR" sz="1700"/>
                    </a:p>
                  </a:txBody>
                  <a:tcPr marL="84074" marR="84074" marT="42037" marB="42037" anchor="ctr">
                    <a:lnL>
                      <a:noFill/>
                    </a:lnL>
                    <a:lnR>
                      <a:noFill/>
                    </a:lnR>
                    <a:lnT>
                      <a:noFill/>
                    </a:lnT>
                    <a:lnB>
                      <a:noFill/>
                    </a:lnB>
                  </a:tcPr>
                </a:tc>
                <a:extLst>
                  <a:ext uri="{0D108BD9-81ED-4DB2-BD59-A6C34878D82A}">
                    <a16:rowId xmlns:a16="http://schemas.microsoft.com/office/drawing/2014/main" val="10005"/>
                  </a:ext>
                </a:extLst>
              </a:tr>
              <a:tr h="752065">
                <a:tc>
                  <a:txBody>
                    <a:bodyPr/>
                    <a:lstStyle/>
                    <a:p>
                      <a:r>
                        <a:rPr lang="fr-FR" sz="1700">
                          <a:hlinkClick r:id="rId16" tooltip="Maire (France)"/>
                        </a:rPr>
                        <a:t>Maire</a:t>
                      </a:r>
                      <a:r>
                        <a:rPr lang="fr-FR" sz="1700"/>
                        <a:t/>
                      </a:r>
                      <a:br>
                        <a:rPr lang="fr-FR" sz="1700"/>
                      </a:br>
                      <a:r>
                        <a:rPr lang="fr-FR" sz="1700">
                          <a:hlinkClick r:id="rId17" tooltip="Mandat politique"/>
                        </a:rPr>
                        <a:t>Mandat</a:t>
                      </a:r>
                      <a:endParaRPr lang="fr-FR" sz="1700"/>
                    </a:p>
                  </a:txBody>
                  <a:tcPr marL="84074" marR="84074" marT="42037" marB="42037" anchor="ctr">
                    <a:lnL>
                      <a:noFill/>
                    </a:lnL>
                    <a:lnR>
                      <a:noFill/>
                    </a:lnR>
                    <a:lnT>
                      <a:noFill/>
                    </a:lnT>
                    <a:lnB>
                      <a:noFill/>
                    </a:lnB>
                  </a:tcPr>
                </a:tc>
                <a:tc>
                  <a:txBody>
                    <a:bodyPr/>
                    <a:lstStyle/>
                    <a:p>
                      <a:r>
                        <a:rPr lang="fr-FR" sz="1700">
                          <a:hlinkClick r:id="rId18" tooltip="Roland Chassain"/>
                        </a:rPr>
                        <a:t>Roland Chassain</a:t>
                      </a:r>
                      <a:r>
                        <a:rPr lang="fr-FR" sz="1700"/>
                        <a:t/>
                      </a:r>
                      <a:br>
                        <a:rPr lang="fr-FR" sz="1700"/>
                      </a:br>
                      <a:r>
                        <a:rPr lang="fr-FR" sz="1700">
                          <a:hlinkClick r:id="rId19" tooltip="Élections municipales françaises de 2014"/>
                        </a:rPr>
                        <a:t>2014</a:t>
                      </a:r>
                      <a:r>
                        <a:rPr lang="fr-FR" sz="1700"/>
                        <a:t>-2020</a:t>
                      </a:r>
                    </a:p>
                  </a:txBody>
                  <a:tcPr marL="84074" marR="84074" marT="42037" marB="42037" anchor="ctr">
                    <a:lnL>
                      <a:noFill/>
                    </a:lnL>
                    <a:lnR>
                      <a:noFill/>
                    </a:lnR>
                    <a:lnT>
                      <a:noFill/>
                    </a:lnT>
                    <a:lnB>
                      <a:noFill/>
                    </a:lnB>
                  </a:tcPr>
                </a:tc>
                <a:extLst>
                  <a:ext uri="{0D108BD9-81ED-4DB2-BD59-A6C34878D82A}">
                    <a16:rowId xmlns:a16="http://schemas.microsoft.com/office/drawing/2014/main" val="10006"/>
                  </a:ext>
                </a:extLst>
              </a:tr>
              <a:tr h="428528">
                <a:tc>
                  <a:txBody>
                    <a:bodyPr/>
                    <a:lstStyle/>
                    <a:p>
                      <a:r>
                        <a:rPr lang="fr-FR" sz="1700">
                          <a:hlinkClick r:id="rId20" tooltip="Code postal en France"/>
                        </a:rPr>
                        <a:t>Code postal</a:t>
                      </a:r>
                      <a:endParaRPr lang="fr-FR" sz="1700"/>
                    </a:p>
                  </a:txBody>
                  <a:tcPr marL="84074" marR="84074" marT="42037" marB="42037" anchor="ctr">
                    <a:lnL>
                      <a:noFill/>
                    </a:lnL>
                    <a:lnR>
                      <a:noFill/>
                    </a:lnR>
                    <a:lnT>
                      <a:noFill/>
                    </a:lnT>
                    <a:lnB>
                      <a:noFill/>
                    </a:lnB>
                  </a:tcPr>
                </a:tc>
                <a:tc>
                  <a:txBody>
                    <a:bodyPr/>
                    <a:lstStyle/>
                    <a:p>
                      <a:r>
                        <a:rPr lang="fr-FR" sz="1700"/>
                        <a:t>13460</a:t>
                      </a:r>
                    </a:p>
                  </a:txBody>
                  <a:tcPr marL="84074" marR="84074" marT="42037" marB="42037" anchor="ctr">
                    <a:lnL>
                      <a:noFill/>
                    </a:lnL>
                    <a:lnR>
                      <a:noFill/>
                    </a:lnR>
                    <a:lnT>
                      <a:noFill/>
                    </a:lnT>
                    <a:lnB>
                      <a:noFill/>
                    </a:lnB>
                  </a:tcPr>
                </a:tc>
                <a:extLst>
                  <a:ext uri="{0D108BD9-81ED-4DB2-BD59-A6C34878D82A}">
                    <a16:rowId xmlns:a16="http://schemas.microsoft.com/office/drawing/2014/main" val="10007"/>
                  </a:ext>
                </a:extLst>
              </a:tr>
              <a:tr h="428528">
                <a:tc>
                  <a:txBody>
                    <a:bodyPr/>
                    <a:lstStyle/>
                    <a:p>
                      <a:r>
                        <a:rPr lang="fr-FR" sz="1700">
                          <a:hlinkClick r:id="rId21" tooltip="Code officiel géographique"/>
                        </a:rPr>
                        <a:t>Code commune</a:t>
                      </a:r>
                      <a:endParaRPr lang="fr-FR" sz="1700"/>
                    </a:p>
                  </a:txBody>
                  <a:tcPr marL="84074" marR="84074" marT="42037" marB="42037" anchor="ctr">
                    <a:lnL>
                      <a:noFill/>
                    </a:lnL>
                    <a:lnR>
                      <a:noFill/>
                    </a:lnR>
                    <a:lnT>
                      <a:noFill/>
                    </a:lnT>
                    <a:lnB>
                      <a:noFill/>
                    </a:lnB>
                  </a:tcPr>
                </a:tc>
                <a:tc>
                  <a:txBody>
                    <a:bodyPr/>
                    <a:lstStyle/>
                    <a:p>
                      <a:r>
                        <a:rPr lang="fr-FR" sz="1700"/>
                        <a:t>13096</a:t>
                      </a:r>
                    </a:p>
                  </a:txBody>
                  <a:tcPr marL="84074" marR="84074" marT="42037" marB="42037" anchor="ctr">
                    <a:lnL>
                      <a:noFill/>
                    </a:lnL>
                    <a:lnR>
                      <a:noFill/>
                    </a:lnR>
                    <a:lnT>
                      <a:noFill/>
                    </a:lnT>
                    <a:lnB>
                      <a:noFill/>
                    </a:lnB>
                  </a:tcPr>
                </a:tc>
                <a:extLst>
                  <a:ext uri="{0D108BD9-81ED-4DB2-BD59-A6C34878D82A}">
                    <a16:rowId xmlns:a16="http://schemas.microsoft.com/office/drawing/2014/main" val="10008"/>
                  </a:ext>
                </a:extLst>
              </a:tr>
              <a:tr h="428528">
                <a:tc>
                  <a:txBody>
                    <a:bodyPr/>
                    <a:lstStyle/>
                    <a:p>
                      <a:r>
                        <a:rPr lang="fr-FR" sz="1700" dirty="0">
                          <a:hlinkClick r:id="rId22" tooltip="Gentilé"/>
                        </a:rPr>
                        <a:t>Gentilé</a:t>
                      </a:r>
                      <a:endParaRPr lang="fr-FR" sz="1700" dirty="0"/>
                    </a:p>
                  </a:txBody>
                  <a:tcPr marL="84074" marR="84074" marT="42037" marB="42037" anchor="ctr">
                    <a:lnL>
                      <a:noFill/>
                    </a:lnL>
                    <a:lnR>
                      <a:noFill/>
                    </a:lnR>
                    <a:lnT>
                      <a:noFill/>
                    </a:lnT>
                    <a:lnB>
                      <a:noFill/>
                    </a:lnB>
                  </a:tcPr>
                </a:tc>
                <a:tc>
                  <a:txBody>
                    <a:bodyPr/>
                    <a:lstStyle/>
                    <a:p>
                      <a:r>
                        <a:rPr lang="fr-FR" sz="1700"/>
                        <a:t>Saintois</a:t>
                      </a:r>
                    </a:p>
                  </a:txBody>
                  <a:tcPr marL="84074" marR="84074" marT="42037" marB="42037" anchor="ctr">
                    <a:lnL>
                      <a:noFill/>
                    </a:lnL>
                    <a:lnR>
                      <a:noFill/>
                    </a:lnR>
                    <a:lnT>
                      <a:noFill/>
                    </a:lnT>
                    <a:lnB>
                      <a:noFill/>
                    </a:lnB>
                  </a:tcPr>
                </a:tc>
                <a:extLst>
                  <a:ext uri="{0D108BD9-81ED-4DB2-BD59-A6C34878D82A}">
                    <a16:rowId xmlns:a16="http://schemas.microsoft.com/office/drawing/2014/main" val="10009"/>
                  </a:ext>
                </a:extLst>
              </a:tr>
              <a:tr h="752065">
                <a:tc>
                  <a:txBody>
                    <a:bodyPr/>
                    <a:lstStyle/>
                    <a:p>
                      <a:r>
                        <a:rPr lang="fr-FR" sz="1700">
                          <a:hlinkClick r:id="rId23" tooltip="Chiffres de population de la France"/>
                        </a:rPr>
                        <a:t>Population</a:t>
                      </a:r>
                      <a:br>
                        <a:rPr lang="fr-FR" sz="1700">
                          <a:hlinkClick r:id="rId23" tooltip="Chiffres de population de la France"/>
                        </a:rPr>
                      </a:br>
                      <a:r>
                        <a:rPr lang="fr-FR" sz="1700">
                          <a:hlinkClick r:id="rId23" tooltip="Chiffres de population de la France"/>
                        </a:rPr>
                        <a:t>municipale</a:t>
                      </a:r>
                      <a:endParaRPr lang="fr-FR" sz="1700"/>
                    </a:p>
                  </a:txBody>
                  <a:tcPr marL="84074" marR="84074" marT="42037" marB="42037" anchor="ctr">
                    <a:lnL>
                      <a:noFill/>
                    </a:lnL>
                    <a:lnR>
                      <a:noFill/>
                    </a:lnR>
                    <a:lnT>
                      <a:noFill/>
                    </a:lnT>
                    <a:lnB>
                      <a:noFill/>
                    </a:lnB>
                  </a:tcPr>
                </a:tc>
                <a:tc>
                  <a:txBody>
                    <a:bodyPr/>
                    <a:lstStyle/>
                    <a:p>
                      <a:r>
                        <a:rPr lang="fr-FR" sz="1700" dirty="0"/>
                        <a:t>2 683 hab. (2014)</a:t>
                      </a:r>
                    </a:p>
                  </a:txBody>
                  <a:tcPr marL="84074" marR="84074" marT="42037" marB="42037" anchor="ctr">
                    <a:lnL>
                      <a:noFill/>
                    </a:lnL>
                    <a:lnR>
                      <a:noFill/>
                    </a:lnR>
                    <a:lnT>
                      <a:noFill/>
                    </a:lnT>
                    <a:lnB>
                      <a:noFill/>
                    </a:lnB>
                  </a:tcPr>
                </a:tc>
                <a:extLst>
                  <a:ext uri="{0D108BD9-81ED-4DB2-BD59-A6C34878D82A}">
                    <a16:rowId xmlns:a16="http://schemas.microsoft.com/office/drawing/2014/main" val="10010"/>
                  </a:ext>
                </a:extLst>
              </a:tr>
            </a:tbl>
          </a:graphicData>
        </a:graphic>
      </p:graphicFrame>
      <p:pic>
        <p:nvPicPr>
          <p:cNvPr id="15363" name="Picture 3" descr="Drapeau de la France"/>
          <p:cNvPicPr>
            <a:picLocks noChangeAspect="1" noChangeArrowheads="1"/>
          </p:cNvPicPr>
          <p:nvPr/>
        </p:nvPicPr>
        <p:blipFill>
          <a:blip r:embed="rId24">
            <a:extLst>
              <a:ext uri="{28A0092B-C50C-407E-A947-70E740481C1C}">
                <a14:useLocalDpi xmlns:a14="http://schemas.microsoft.com/office/drawing/2010/main"/>
              </a:ext>
            </a:extLst>
          </a:blip>
          <a:srcRect/>
          <a:stretch>
            <a:fillRect/>
          </a:stretch>
        </p:blipFill>
        <p:spPr bwMode="auto">
          <a:xfrm>
            <a:off x="5578005" y="352847"/>
            <a:ext cx="190500" cy="1238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47056" y="3234705"/>
            <a:ext cx="2574936" cy="3139321"/>
          </a:xfrm>
          <a:prstGeom prst="rect">
            <a:avLst/>
          </a:prstGeom>
        </p:spPr>
        <p:txBody>
          <a:bodyPr wrap="square">
            <a:spAutoFit/>
          </a:bodyPr>
          <a:lstStyle/>
          <a:p>
            <a:r>
              <a:rPr lang="fr-FR" dirty="0" smtClean="0"/>
              <a:t>Les armes peuvent se </a:t>
            </a:r>
            <a:r>
              <a:rPr lang="fr-FR" dirty="0" smtClean="0">
                <a:hlinkClick r:id="rId25" tooltip="Blasonnement"/>
              </a:rPr>
              <a:t>blasonner</a:t>
            </a:r>
            <a:r>
              <a:rPr lang="fr-FR" dirty="0" smtClean="0"/>
              <a:t> ainsi : </a:t>
            </a:r>
            <a:r>
              <a:rPr lang="fr-FR" i="1" dirty="0" smtClean="0"/>
              <a:t>De gueules, à deux saintes affrontées, d'argent, tenant chacune une boite d'or et étant dans un navire, aussi d'or, sans voiles, sans rames, et sans timon, exposé dans une mer agitée d'azur, ondée d'argent.</a:t>
            </a:r>
            <a:endParaRPr lang="fr-FR" dirty="0"/>
          </a:p>
        </p:txBody>
      </p:sp>
      <p:pic>
        <p:nvPicPr>
          <p:cNvPr id="2050" name="Picture 2" descr="logo-ste-marie.gif"/>
          <p:cNvPicPr>
            <a:picLocks noChangeAspect="1" noChangeArrowheads="1"/>
          </p:cNvPicPr>
          <p:nvPr/>
        </p:nvPicPr>
        <p:blipFill>
          <a:blip r:embed="rId26">
            <a:extLst>
              <a:ext uri="{28A0092B-C50C-407E-A947-70E740481C1C}">
                <a14:useLocalDpi xmlns:a14="http://schemas.microsoft.com/office/drawing/2010/main"/>
              </a:ext>
            </a:extLst>
          </a:blip>
          <a:srcRect/>
          <a:stretch>
            <a:fillRect/>
          </a:stretch>
        </p:blipFill>
        <p:spPr bwMode="auto">
          <a:xfrm>
            <a:off x="6675040" y="846004"/>
            <a:ext cx="2339752" cy="20069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31864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La Croix"/>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6553" y="89406"/>
            <a:ext cx="4411209" cy="331236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La Croix"/>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2884" y="3933056"/>
            <a:ext cx="4464878" cy="27909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07904" y="260648"/>
            <a:ext cx="5184576" cy="6463308"/>
          </a:xfrm>
          <a:prstGeom prst="rect">
            <a:avLst/>
          </a:prstGeom>
        </p:spPr>
        <p:txBody>
          <a:bodyPr wrap="square">
            <a:spAutoFit/>
          </a:bodyPr>
          <a:lstStyle/>
          <a:p>
            <a:r>
              <a:rPr lang="fr-FR" b="1" dirty="0" smtClean="0"/>
              <a:t>La Croix</a:t>
            </a:r>
          </a:p>
          <a:p>
            <a:r>
              <a:rPr lang="fr-FR" dirty="0" smtClean="0"/>
              <a:t>A la demande du </a:t>
            </a:r>
            <a:r>
              <a:rPr lang="fr-FR" b="1" dirty="0" smtClean="0"/>
              <a:t>Marquis </a:t>
            </a:r>
            <a:r>
              <a:rPr lang="fr-FR" b="1" dirty="0" err="1" smtClean="0"/>
              <a:t>Folco</a:t>
            </a:r>
            <a:r>
              <a:rPr lang="fr-FR" b="1" dirty="0" smtClean="0"/>
              <a:t> de </a:t>
            </a:r>
            <a:r>
              <a:rPr lang="fr-FR" b="1" dirty="0" err="1" smtClean="0"/>
              <a:t>Baroncelli</a:t>
            </a:r>
            <a:r>
              <a:rPr lang="fr-FR" dirty="0" smtClean="0"/>
              <a:t>, le peintre et sculpteur </a:t>
            </a:r>
            <a:r>
              <a:rPr lang="fr-FR" b="1" dirty="0" smtClean="0"/>
              <a:t>Hermann Paul</a:t>
            </a:r>
            <a:r>
              <a:rPr lang="fr-FR" dirty="0" smtClean="0"/>
              <a:t> réalisa en 1926 une œuvre associant symboliquement les gardians et les pêcheurs, les deux composantes du peuple des Saintes Maries de la Mer</a:t>
            </a:r>
          </a:p>
          <a:p>
            <a:r>
              <a:rPr lang="fr-FR" dirty="0" smtClean="0"/>
              <a:t/>
            </a:r>
            <a:br>
              <a:rPr lang="fr-FR" dirty="0" smtClean="0"/>
            </a:br>
            <a:r>
              <a:rPr lang="fr-FR" dirty="0" smtClean="0"/>
              <a:t>Elle symbolise les trois </a:t>
            </a:r>
            <a:r>
              <a:rPr lang="fr-FR" b="1" dirty="0" smtClean="0"/>
              <a:t>vertus théologales</a:t>
            </a:r>
            <a:r>
              <a:rPr lang="fr-FR" dirty="0" smtClean="0"/>
              <a:t> :</a:t>
            </a:r>
            <a:br>
              <a:rPr lang="fr-FR" dirty="0" smtClean="0"/>
            </a:br>
            <a:r>
              <a:rPr lang="fr-FR" dirty="0" smtClean="0"/>
              <a:t/>
            </a:r>
            <a:br>
              <a:rPr lang="fr-FR" dirty="0" smtClean="0"/>
            </a:br>
            <a:r>
              <a:rPr lang="fr-FR" b="1" dirty="0" smtClean="0"/>
              <a:t>La Croix pour la Foi</a:t>
            </a:r>
          </a:p>
          <a:p>
            <a:r>
              <a:rPr lang="fr-FR" b="1" dirty="0" smtClean="0"/>
              <a:t>L'Ancre pour l'Espérance</a:t>
            </a:r>
          </a:p>
          <a:p>
            <a:r>
              <a:rPr lang="fr-FR" b="1" dirty="0" smtClean="0"/>
              <a:t>Le Cœur pour la Charité</a:t>
            </a:r>
          </a:p>
          <a:p>
            <a:r>
              <a:rPr lang="fr-FR" dirty="0" smtClean="0"/>
              <a:t/>
            </a:r>
            <a:br>
              <a:rPr lang="fr-FR" dirty="0" smtClean="0"/>
            </a:br>
            <a:r>
              <a:rPr lang="fr-FR" dirty="0" smtClean="0"/>
              <a:t>Les 3 extrémités de la Croix sont terminées par des tridents représentant </a:t>
            </a:r>
            <a:r>
              <a:rPr lang="fr-FR" b="1" dirty="0" smtClean="0"/>
              <a:t>les gardians et l'âme camarguaise</a:t>
            </a:r>
            <a:r>
              <a:rPr lang="fr-FR" dirty="0" smtClean="0"/>
              <a:t>.</a:t>
            </a:r>
          </a:p>
          <a:p>
            <a:r>
              <a:rPr lang="fr-FR" dirty="0" smtClean="0"/>
              <a:t>La croix originelle fut réalisée en fer forgé par</a:t>
            </a:r>
            <a:r>
              <a:rPr lang="fr-FR" b="1" dirty="0" smtClean="0"/>
              <a:t> Joseph </a:t>
            </a:r>
            <a:r>
              <a:rPr lang="fr-FR" b="1" dirty="0" err="1" smtClean="0"/>
              <a:t>Barbanson</a:t>
            </a:r>
            <a:r>
              <a:rPr lang="fr-FR" dirty="0" smtClean="0"/>
              <a:t>, forgeron aux Saintes Maries de la Mer.</a:t>
            </a:r>
            <a:br>
              <a:rPr lang="fr-FR" dirty="0" smtClean="0"/>
            </a:br>
            <a:r>
              <a:rPr lang="fr-FR" dirty="0" smtClean="0"/>
              <a:t>Inaugurée le 7 juillet 1926, elle fut initialement installée face à l'actuel</a:t>
            </a:r>
            <a:r>
              <a:rPr lang="fr-FR" b="1" dirty="0" smtClean="0"/>
              <a:t> Grand Large</a:t>
            </a:r>
            <a:r>
              <a:rPr lang="fr-FR" dirty="0" smtClean="0"/>
              <a:t> et déplacée une dizaine d'années plus tard au Pont du Mort à l'entrée ouest du village.</a:t>
            </a:r>
            <a:endParaRPr lang="fr-FR" dirty="0"/>
          </a:p>
        </p:txBody>
      </p:sp>
    </p:spTree>
    <p:extLst>
      <p:ext uri="{BB962C8B-B14F-4D97-AF65-F5344CB8AC3E}">
        <p14:creationId xmlns:p14="http://schemas.microsoft.com/office/powerpoint/2010/main" val="1005654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1073873" y="7937"/>
            <a:ext cx="27907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dirty="0" smtClean="0"/>
              <a:t>initialement installée</a:t>
            </a:r>
          </a:p>
          <a:p>
            <a:pPr lvl="0" eaLnBrk="0" fontAlgn="base" hangingPunct="0">
              <a:spcBef>
                <a:spcPct val="0"/>
              </a:spcBef>
              <a:spcAft>
                <a:spcPct val="0"/>
              </a:spcAft>
            </a:pPr>
            <a:r>
              <a:rPr lang="fr-FR" dirty="0" smtClean="0"/>
              <a:t>face </a:t>
            </a:r>
            <a:r>
              <a:rPr lang="fr-FR" dirty="0"/>
              <a:t>à l'actuel</a:t>
            </a:r>
            <a:r>
              <a:rPr lang="fr-FR" b="1" dirty="0"/>
              <a:t> Grand Large</a:t>
            </a:r>
            <a:endParaRPr kumimoji="0" lang="fr-FR" sz="1800" b="0" i="0" u="none" strike="noStrike" cap="none" normalizeH="0" baseline="0" dirty="0" smtClean="0">
              <a:ln>
                <a:noFill/>
              </a:ln>
              <a:solidFill>
                <a:schemeClr val="tx1"/>
              </a:solidFill>
              <a:effectLst/>
              <a:latin typeface="Arial" charset="0"/>
            </a:endParaRPr>
          </a:p>
        </p:txBody>
      </p:sp>
      <p:sp>
        <p:nvSpPr>
          <p:cNvPr id="3" name="Rectangle 5"/>
          <p:cNvSpPr>
            <a:spLocks noChangeArrowheads="1"/>
          </p:cNvSpPr>
          <p:nvPr/>
        </p:nvSpPr>
        <p:spPr bwMode="auto">
          <a:xfrm>
            <a:off x="5148064" y="95728"/>
            <a:ext cx="2967479" cy="3293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fontAlgn="base">
              <a:spcBef>
                <a:spcPct val="0"/>
              </a:spcBef>
              <a:spcAft>
                <a:spcPct val="0"/>
              </a:spcAft>
            </a:pPr>
            <a:r>
              <a:rPr kumimoji="0" lang="fr-FR" sz="1800" b="0" i="0" u="none" strike="noStrike" cap="none" normalizeH="0" baseline="0" dirty="0" smtClean="0">
                <a:ln>
                  <a:noFill/>
                </a:ln>
                <a:solidFill>
                  <a:schemeClr val="tx1"/>
                </a:solidFill>
                <a:effectLst/>
                <a:latin typeface="Arial" charset="0"/>
              </a:rPr>
              <a:t>Actuellement Pont du Mort </a:t>
            </a:r>
          </a:p>
          <a:p>
            <a:pPr lvl="0" fontAlgn="base">
              <a:spcBef>
                <a:spcPct val="0"/>
              </a:spcBef>
              <a:spcAft>
                <a:spcPct val="0"/>
              </a:spcAft>
            </a:pPr>
            <a:r>
              <a:rPr lang="fr-FR" dirty="0" smtClean="0"/>
              <a:t>ou du Maure</a:t>
            </a:r>
            <a:r>
              <a:rPr kumimoji="0" lang="fr-FR" sz="1800" b="0" i="0" u="none" strike="noStrike" cap="none" normalizeH="0" baseline="0" dirty="0" smtClean="0">
                <a:ln>
                  <a:noFill/>
                </a:ln>
                <a:solidFill>
                  <a:schemeClr val="tx1"/>
                </a:solidFill>
                <a:effectLst/>
                <a:latin typeface="Arial"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  </a:t>
            </a:r>
            <a:r>
              <a:rPr kumimoji="0" lang="fr-FR" sz="15400" b="0" i="0" u="none" strike="noStrike" cap="none" normalizeH="0" baseline="0" dirty="0" smtClean="0">
                <a:ln>
                  <a:noFill/>
                </a:ln>
                <a:solidFill>
                  <a:schemeClr val="tx1"/>
                </a:solidFill>
                <a:effectLst/>
                <a:latin typeface="Arial" charset="0"/>
              </a:rPr>
              <a:t> </a:t>
            </a:r>
            <a:endParaRPr kumimoji="0" lang="fr-FR" sz="1800" b="0" i="0" u="none" strike="noStrike" cap="none" normalizeH="0" baseline="0" dirty="0" smtClean="0">
              <a:ln>
                <a:noFill/>
              </a:ln>
              <a:solidFill>
                <a:schemeClr val="tx1"/>
              </a:solidFill>
              <a:effectLst/>
              <a:latin typeface="Arial" charset="0"/>
              <a:hlinkClick r:id="rId2"/>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charset="0"/>
            </a:endParaRPr>
          </a:p>
        </p:txBody>
      </p:sp>
      <p:sp>
        <p:nvSpPr>
          <p:cNvPr id="4" name="AutoShape 2" descr="Résultat de recherche d'images pour &quot;les saintes marie de la mer pont de mort&quo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5" name="Image 4"/>
          <p:cNvPicPr>
            <a:picLocks noChangeAspect="1"/>
          </p:cNvPicPr>
          <p:nvPr/>
        </p:nvPicPr>
        <p:blipFill>
          <a:blip r:embed="rId3" cstate="email">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a:ext>
            </a:extLst>
          </a:blip>
          <a:stretch>
            <a:fillRect/>
          </a:stretch>
        </p:blipFill>
        <p:spPr>
          <a:xfrm>
            <a:off x="5148064" y="692696"/>
            <a:ext cx="3061404" cy="5904656"/>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0566" y="692696"/>
            <a:ext cx="4104000" cy="5887229"/>
          </a:xfrm>
          <a:prstGeom prst="rect">
            <a:avLst/>
          </a:prstGeom>
        </p:spPr>
      </p:pic>
    </p:spTree>
    <p:extLst>
      <p:ext uri="{BB962C8B-B14F-4D97-AF65-F5344CB8AC3E}">
        <p14:creationId xmlns:p14="http://schemas.microsoft.com/office/powerpoint/2010/main" val="30589808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rcRect/>
          <a:stretch>
            <a:fillRect/>
          </a:stretch>
        </p:blipFill>
        <p:spPr bwMode="auto">
          <a:xfrm>
            <a:off x="333" y="15699"/>
            <a:ext cx="9143992" cy="3140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8" y="3284984"/>
            <a:ext cx="9143992" cy="3577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94290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La Festo Vierginenco"/>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156955" y="17694"/>
            <a:ext cx="4967998" cy="355532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La Festo Vierginenco"/>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56956" y="3717032"/>
            <a:ext cx="4967998" cy="313933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23865" y="188640"/>
            <a:ext cx="2142702" cy="369332"/>
          </a:xfrm>
          <a:prstGeom prst="rect">
            <a:avLst/>
          </a:prstGeom>
        </p:spPr>
        <p:txBody>
          <a:bodyPr wrap="none">
            <a:spAutoFit/>
          </a:bodyPr>
          <a:lstStyle/>
          <a:p>
            <a:r>
              <a:rPr lang="fr-FR" b="1" dirty="0" smtClean="0"/>
              <a:t>La </a:t>
            </a:r>
            <a:r>
              <a:rPr lang="fr-FR" b="1" dirty="0" err="1" smtClean="0"/>
              <a:t>Festo</a:t>
            </a:r>
            <a:r>
              <a:rPr lang="fr-FR" b="1" dirty="0" smtClean="0"/>
              <a:t> </a:t>
            </a:r>
            <a:r>
              <a:rPr lang="fr-FR" b="1" dirty="0" err="1" smtClean="0"/>
              <a:t>Vierginenco</a:t>
            </a:r>
            <a:endParaRPr lang="fr-FR" b="1" dirty="0"/>
          </a:p>
        </p:txBody>
      </p:sp>
      <p:sp>
        <p:nvSpPr>
          <p:cNvPr id="3" name="Rectangle 2"/>
          <p:cNvSpPr/>
          <p:nvPr/>
        </p:nvSpPr>
        <p:spPr>
          <a:xfrm>
            <a:off x="179512" y="716065"/>
            <a:ext cx="3935288" cy="1200329"/>
          </a:xfrm>
          <a:prstGeom prst="rect">
            <a:avLst/>
          </a:prstGeom>
        </p:spPr>
        <p:txBody>
          <a:bodyPr wrap="square">
            <a:spAutoFit/>
          </a:bodyPr>
          <a:lstStyle/>
          <a:p>
            <a:r>
              <a:rPr lang="fr-FR" dirty="0" smtClean="0"/>
              <a:t>Créée par </a:t>
            </a:r>
            <a:r>
              <a:rPr lang="fr-FR" b="1" dirty="0" smtClean="0"/>
              <a:t>Frédéric Mistral</a:t>
            </a:r>
            <a:r>
              <a:rPr lang="fr-FR" dirty="0" smtClean="0"/>
              <a:t> à Arles en 1903 pour revaloriser le costume, le </a:t>
            </a:r>
            <a:r>
              <a:rPr lang="fr-FR" b="1" dirty="0" err="1" smtClean="0"/>
              <a:t>Felibre</a:t>
            </a:r>
            <a:r>
              <a:rPr lang="fr-FR" dirty="0" smtClean="0"/>
              <a:t> émit le vœu que chaque village eût aussi sa "</a:t>
            </a:r>
            <a:r>
              <a:rPr lang="fr-FR" b="1" dirty="0" err="1" smtClean="0"/>
              <a:t>Festo</a:t>
            </a:r>
            <a:r>
              <a:rPr lang="fr-FR" b="1" dirty="0" smtClean="0"/>
              <a:t> </a:t>
            </a:r>
            <a:r>
              <a:rPr lang="fr-FR" b="1" dirty="0" err="1" smtClean="0"/>
              <a:t>Vierginenco</a:t>
            </a:r>
            <a:r>
              <a:rPr lang="fr-FR" dirty="0" smtClean="0"/>
              <a:t>"</a:t>
            </a:r>
            <a:endParaRPr lang="fr-FR" dirty="0"/>
          </a:p>
        </p:txBody>
      </p:sp>
      <p:sp>
        <p:nvSpPr>
          <p:cNvPr id="4" name="Rectangle 3"/>
          <p:cNvSpPr/>
          <p:nvPr/>
        </p:nvSpPr>
        <p:spPr>
          <a:xfrm>
            <a:off x="179513" y="1916394"/>
            <a:ext cx="3935288" cy="4801314"/>
          </a:xfrm>
          <a:prstGeom prst="rect">
            <a:avLst/>
          </a:prstGeom>
        </p:spPr>
        <p:txBody>
          <a:bodyPr wrap="square">
            <a:spAutoFit/>
          </a:bodyPr>
          <a:lstStyle/>
          <a:p>
            <a:r>
              <a:rPr lang="fr-FR" dirty="0" smtClean="0"/>
              <a:t>C'est l'occasion pour les jeunes filles de 15 ans de porter pour la première fois le</a:t>
            </a:r>
            <a:r>
              <a:rPr lang="fr-FR" b="1" dirty="0" smtClean="0"/>
              <a:t> costume d'arlésienne</a:t>
            </a:r>
            <a:r>
              <a:rPr lang="fr-FR" dirty="0" smtClean="0"/>
              <a:t> adulte et son fameux ruban.</a:t>
            </a:r>
            <a:br>
              <a:rPr lang="fr-FR" dirty="0" smtClean="0"/>
            </a:br>
            <a:r>
              <a:rPr lang="fr-FR" dirty="0" smtClean="0"/>
              <a:t>Les jeunes filles (</a:t>
            </a:r>
            <a:r>
              <a:rPr lang="fr-FR" i="1" dirty="0" err="1" smtClean="0"/>
              <a:t>Chatouno</a:t>
            </a:r>
            <a:r>
              <a:rPr lang="fr-FR" dirty="0" smtClean="0"/>
              <a:t>) se présentent avec leurs marraines. Elles sont vêtues ce jour-là d'un costume avec une jupe en </a:t>
            </a:r>
            <a:r>
              <a:rPr lang="fr-FR" dirty="0" err="1" smtClean="0"/>
              <a:t>cotonade</a:t>
            </a:r>
            <a:r>
              <a:rPr lang="fr-FR" dirty="0" smtClean="0"/>
              <a:t>, une </a:t>
            </a:r>
            <a:r>
              <a:rPr lang="fr-FR" dirty="0" err="1" smtClean="0"/>
              <a:t>èso</a:t>
            </a:r>
            <a:r>
              <a:rPr lang="fr-FR" dirty="0" smtClean="0"/>
              <a:t> noire, un fiche blanc et un ruban bleu marine.</a:t>
            </a:r>
            <a:br>
              <a:rPr lang="fr-FR" dirty="0" smtClean="0"/>
            </a:br>
            <a:r>
              <a:rPr lang="fr-FR" dirty="0" smtClean="0"/>
              <a:t>Elles reçoivent un diplôme décidé par Frédéric Mistral et dessiné par</a:t>
            </a:r>
            <a:r>
              <a:rPr lang="fr-FR" b="1" dirty="0" smtClean="0"/>
              <a:t> Léo </a:t>
            </a:r>
            <a:r>
              <a:rPr lang="fr-FR" b="1" dirty="0" err="1" smtClean="0"/>
              <a:t>Lelée</a:t>
            </a:r>
            <a:r>
              <a:rPr lang="fr-FR" dirty="0" smtClean="0"/>
              <a:t> "</a:t>
            </a:r>
            <a:r>
              <a:rPr lang="fr-FR" i="1" dirty="0" smtClean="0"/>
              <a:t>Tant qu'</a:t>
            </a:r>
            <a:r>
              <a:rPr lang="fr-FR" i="1" dirty="0" err="1" smtClean="0"/>
              <a:t>auren</a:t>
            </a:r>
            <a:r>
              <a:rPr lang="fr-FR" i="1" dirty="0" smtClean="0"/>
              <a:t> </a:t>
            </a:r>
            <a:r>
              <a:rPr lang="fr-FR" i="1" dirty="0" err="1" smtClean="0"/>
              <a:t>lou</a:t>
            </a:r>
            <a:r>
              <a:rPr lang="fr-FR" i="1" dirty="0" smtClean="0"/>
              <a:t> </a:t>
            </a:r>
            <a:r>
              <a:rPr lang="fr-FR" i="1" dirty="0" err="1" smtClean="0"/>
              <a:t>riban</a:t>
            </a:r>
            <a:r>
              <a:rPr lang="fr-FR" i="1" dirty="0" smtClean="0"/>
              <a:t> e la </a:t>
            </a:r>
            <a:r>
              <a:rPr lang="fr-FR" i="1" dirty="0" err="1" smtClean="0"/>
              <a:t>capello</a:t>
            </a:r>
            <a:r>
              <a:rPr lang="fr-FR" i="1" dirty="0" smtClean="0"/>
              <a:t>, lis </a:t>
            </a:r>
            <a:r>
              <a:rPr lang="fr-FR" i="1" dirty="0" err="1" smtClean="0"/>
              <a:t>Arlatenco</a:t>
            </a:r>
            <a:r>
              <a:rPr lang="fr-FR" i="1" dirty="0" smtClean="0"/>
              <a:t> </a:t>
            </a:r>
            <a:r>
              <a:rPr lang="fr-FR" i="1" dirty="0" err="1" smtClean="0"/>
              <a:t>saren</a:t>
            </a:r>
            <a:r>
              <a:rPr lang="fr-FR" i="1" dirty="0" smtClean="0"/>
              <a:t> li pu </a:t>
            </a:r>
            <a:r>
              <a:rPr lang="fr-FR" i="1" dirty="0" err="1" smtClean="0"/>
              <a:t>bello</a:t>
            </a:r>
            <a:r>
              <a:rPr lang="fr-FR" dirty="0" smtClean="0"/>
              <a:t>" et s'engagent à porter le costume, à partager leur savoir auprès d'autres jeunes filles, à faire vivre le costume.</a:t>
            </a:r>
            <a:endParaRPr lang="fr-FR" dirty="0"/>
          </a:p>
        </p:txBody>
      </p:sp>
    </p:spTree>
    <p:extLst>
      <p:ext uri="{BB962C8B-B14F-4D97-AF65-F5344CB8AC3E}">
        <p14:creationId xmlns:p14="http://schemas.microsoft.com/office/powerpoint/2010/main" val="18615365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968652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577027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3684"/>
            <a:ext cx="4932040" cy="6463308"/>
          </a:xfrm>
          <a:prstGeom prst="rect">
            <a:avLst/>
          </a:prstGeom>
        </p:spPr>
        <p:txBody>
          <a:bodyPr wrap="square">
            <a:spAutoFit/>
          </a:bodyPr>
          <a:lstStyle/>
          <a:p>
            <a:r>
              <a:rPr lang="fr-FR" b="1" dirty="0" smtClean="0"/>
              <a:t>L'église</a:t>
            </a:r>
          </a:p>
          <a:p>
            <a:r>
              <a:rPr lang="fr-FR" dirty="0" smtClean="0"/>
              <a:t>Construite près de l'embouchure du Petit-Rhône, </a:t>
            </a:r>
            <a:r>
              <a:rPr lang="fr-FR" b="1" dirty="0" smtClean="0"/>
              <a:t>l'Eglise des Saintes Maries de la Mer</a:t>
            </a:r>
            <a:r>
              <a:rPr lang="fr-FR" dirty="0" smtClean="0"/>
              <a:t> avait une position stratégique importante. Car au moment de son édification, aux IX° et XII° siècles, les pirates sévissaient sur la côte et il fallait se défendre contre les invasions. L'église domine le village et est visible à 10 km depuis l'intérieur des terres. Il s'agit d'une véritable forteresse, formée d'une nef unique et droite, sans ornement et haute de 15 mètres. Le toit est entouré d'un chemin de ronde, avec créneaux et mâchicoulis et servit de tour de guet. Le chœur et l'abside sont surmontés par un donjon en hémicycle qui renferme l'ancienne salle du corps de garde appelée « chapelle haute ». Les murs de l'église sont percés de meurtrières. Elle servait de refuge pour la population et on y trouve même un puits d'eau douce. Aujourd'hui, la statue de Sara, élément essentiel du patrimoine des gitans, est placée dans la crypte, à droite de l'autel. On remarquera également, dans l'église un autel païen du IV° siècle avant J.C.</a:t>
            </a:r>
            <a:endParaRPr lang="fr-FR" dirty="0"/>
          </a:p>
        </p:txBody>
      </p:sp>
      <p:pic>
        <p:nvPicPr>
          <p:cNvPr id="7170" name="Picture 2" descr="L'églis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860032" y="233311"/>
            <a:ext cx="4320000" cy="3127096"/>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L'église"/>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824000" y="3517552"/>
            <a:ext cx="4320000" cy="3151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12244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816130" y="0"/>
            <a:ext cx="4320000" cy="3749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732584" y="4369040"/>
            <a:ext cx="3927648" cy="2031325"/>
          </a:xfrm>
          <a:prstGeom prst="rect">
            <a:avLst/>
          </a:prstGeom>
        </p:spPr>
        <p:txBody>
          <a:bodyPr wrap="square">
            <a:spAutoFit/>
          </a:bodyPr>
          <a:lstStyle/>
          <a:p>
            <a:r>
              <a:rPr lang="fr-FR" b="1" dirty="0"/>
              <a:t>Le premier sanctuaire</a:t>
            </a:r>
          </a:p>
          <a:p>
            <a:r>
              <a:rPr lang="fr-FR" b="1" dirty="0"/>
              <a:t>Une église primitive de dimensions modestes est construite autour du puits avant le VI°. Conservée à l’intérieur de l’église forteresse, elle est démolie lors des fouilles ordonnées par le roi René en 1448.</a:t>
            </a:r>
            <a:endParaRPr lang="fr-FR" dirty="0"/>
          </a:p>
        </p:txBody>
      </p:sp>
      <p:pic>
        <p:nvPicPr>
          <p:cNvPr id="1028" name="Picture 4" descr="Le premier sanctuaire des Saintes Maries"/>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660232" y="4362711"/>
            <a:ext cx="2381250" cy="231457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e premier sanctuaire"/>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827584" y="3533774"/>
            <a:ext cx="1905000" cy="332422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0" y="145082"/>
            <a:ext cx="4816130" cy="3693319"/>
          </a:xfrm>
          <a:prstGeom prst="rect">
            <a:avLst/>
          </a:prstGeom>
        </p:spPr>
        <p:txBody>
          <a:bodyPr wrap="square">
            <a:spAutoFit/>
          </a:bodyPr>
          <a:lstStyle/>
          <a:p>
            <a:r>
              <a:rPr lang="fr-FR" dirty="0"/>
              <a:t>Dans son testament de 542, saint Césaire, évêque d’Arles, mentionne une église dédiée à Notre Dame du Radeau. De dimensions modestes – on parle d’environ 15 mètres – elle était fermée devant par une grille de fer  et sur les trois autres cotés par une muraille de pierre de taille. Elle occupait la partie centrale de la nef actuelle, touchant le chœur. On l’avait construite autour du puits que l’on peut toujours voir de nos jours car la tradition disait que les Saintes avaient élevé là un autel à la Sainte Vierge, le premier sur la terre des Gaules, et avaient vécu près de ce puits.</a:t>
            </a:r>
          </a:p>
        </p:txBody>
      </p:sp>
    </p:spTree>
    <p:extLst>
      <p:ext uri="{BB962C8B-B14F-4D97-AF65-F5344CB8AC3E}">
        <p14:creationId xmlns:p14="http://schemas.microsoft.com/office/powerpoint/2010/main" val="17425071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52036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4716016" y="0"/>
            <a:ext cx="4427984" cy="6858000"/>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538" y="0"/>
            <a:ext cx="4564462" cy="6858000"/>
          </a:xfrm>
          <a:prstGeom prst="rect">
            <a:avLst/>
          </a:prstGeom>
        </p:spPr>
      </p:pic>
    </p:spTree>
    <p:extLst>
      <p:ext uri="{BB962C8B-B14F-4D97-AF65-F5344CB8AC3E}">
        <p14:creationId xmlns:p14="http://schemas.microsoft.com/office/powerpoint/2010/main" val="41838192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947924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648" y="260648"/>
            <a:ext cx="4153648" cy="6186309"/>
          </a:xfrm>
          <a:prstGeom prst="rect">
            <a:avLst/>
          </a:prstGeom>
        </p:spPr>
        <p:txBody>
          <a:bodyPr wrap="square">
            <a:spAutoFit/>
          </a:bodyPr>
          <a:lstStyle/>
          <a:p>
            <a:r>
              <a:rPr lang="fr-FR" b="1" dirty="0" smtClean="0"/>
              <a:t>L'ancien Hôtel de Ville</a:t>
            </a:r>
          </a:p>
          <a:p>
            <a:r>
              <a:rPr lang="fr-FR" b="1" dirty="0" smtClean="0"/>
              <a:t>ACTUELLEMENT FERME AUX VISITEURS</a:t>
            </a:r>
            <a:endParaRPr lang="fr-FR" dirty="0" smtClean="0"/>
          </a:p>
          <a:p>
            <a:r>
              <a:rPr lang="fr-FR" dirty="0" smtClean="0"/>
              <a:t> </a:t>
            </a:r>
          </a:p>
          <a:p>
            <a:r>
              <a:rPr lang="fr-FR" dirty="0" smtClean="0"/>
              <a:t>Le Musée </a:t>
            </a:r>
            <a:r>
              <a:rPr lang="fr-FR" dirty="0" err="1" smtClean="0"/>
              <a:t>Baroncelli</a:t>
            </a:r>
            <a:r>
              <a:rPr lang="fr-FR" dirty="0" smtClean="0"/>
              <a:t>, aujourd'hui fermé, était installé dans l'ancien Hôtel de Ville, aussi prétoire de justice et de paix, construit en 1876 par l'architecte arlésien </a:t>
            </a:r>
            <a:r>
              <a:rPr lang="fr-FR" dirty="0" err="1" smtClean="0"/>
              <a:t>Véran</a:t>
            </a:r>
            <a:r>
              <a:rPr lang="fr-FR" dirty="0" smtClean="0"/>
              <a:t>. </a:t>
            </a:r>
            <a:br>
              <a:rPr lang="fr-FR" dirty="0" smtClean="0"/>
            </a:br>
            <a:r>
              <a:rPr lang="fr-FR" dirty="0" smtClean="0"/>
              <a:t>Il succède au premier hôtel de ville édifié en 1655 dont seuls subsistent les médaillons de marbre aux armoiries de France et de Navarre d'une part, des saintes Maries de la mer, d'autre part, sculptés par l'artiste lyonnais Pierre </a:t>
            </a:r>
            <a:r>
              <a:rPr lang="fr-FR" dirty="0" err="1" smtClean="0"/>
              <a:t>Sibrent</a:t>
            </a:r>
            <a:r>
              <a:rPr lang="fr-FR" dirty="0" smtClean="0"/>
              <a:t>, au XVIIème siècle.</a:t>
            </a:r>
            <a:br>
              <a:rPr lang="fr-FR" dirty="0" smtClean="0"/>
            </a:br>
            <a:r>
              <a:rPr lang="fr-FR" dirty="0" smtClean="0"/>
              <a:t>Au dessus de l'entrée principale, 3 couleurs : </a:t>
            </a:r>
            <a:r>
              <a:rPr lang="fr-FR" dirty="0" err="1" smtClean="0"/>
              <a:t>Baroncelli</a:t>
            </a:r>
            <a:r>
              <a:rPr lang="fr-FR" dirty="0" smtClean="0"/>
              <a:t> (rouge et blanc), le drapeau de Provence (rouge et jaune) et celui de la Maison d'Anjou (bleu à fleur de Lys et lambel). Un peu plus haut en façade se trouve une original cadran solaire circulaire.</a:t>
            </a:r>
            <a:endParaRPr lang="fr-FR" dirty="0"/>
          </a:p>
        </p:txBody>
      </p:sp>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40000" y="116632"/>
            <a:ext cx="5004000" cy="6672000"/>
          </a:xfrm>
          <a:prstGeom prst="rect">
            <a:avLst/>
          </a:prstGeom>
        </p:spPr>
      </p:pic>
    </p:spTree>
    <p:extLst>
      <p:ext uri="{BB962C8B-B14F-4D97-AF65-F5344CB8AC3E}">
        <p14:creationId xmlns:p14="http://schemas.microsoft.com/office/powerpoint/2010/main" val="9704317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L'ancien Hôtel de Ville"/>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rcRect/>
          <a:stretch>
            <a:fillRect/>
          </a:stretch>
        </p:blipFill>
        <p:spPr bwMode="auto">
          <a:xfrm>
            <a:off x="7144" y="0"/>
            <a:ext cx="913685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77655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29505" y="3474000"/>
            <a:ext cx="9173505" cy="338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a:ext>
            </a:extLst>
          </a:blip>
          <a:srcRect/>
          <a:stretch>
            <a:fillRect/>
          </a:stretch>
        </p:blipFill>
        <p:spPr bwMode="auto">
          <a:xfrm>
            <a:off x="6" y="0"/>
            <a:ext cx="9143994" cy="338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68159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24" y="0"/>
            <a:ext cx="4572000" cy="7017306"/>
          </a:xfrm>
          <a:prstGeom prst="rect">
            <a:avLst/>
          </a:prstGeom>
        </p:spPr>
        <p:txBody>
          <a:bodyPr>
            <a:spAutoFit/>
          </a:bodyPr>
          <a:lstStyle/>
          <a:p>
            <a:r>
              <a:rPr lang="fr-FR" b="1" dirty="0" smtClean="0"/>
              <a:t>Les cabanes de gardian</a:t>
            </a:r>
          </a:p>
          <a:p>
            <a:r>
              <a:rPr lang="fr-FR" b="1" dirty="0" smtClean="0"/>
              <a:t>Demeure des gardians</a:t>
            </a:r>
            <a:r>
              <a:rPr lang="fr-FR" dirty="0" smtClean="0"/>
              <a:t>, des pêcheurs et des bergers, la </a:t>
            </a:r>
            <a:r>
              <a:rPr lang="fr-FR" b="1" dirty="0" smtClean="0"/>
              <a:t>cabane</a:t>
            </a:r>
            <a:r>
              <a:rPr lang="fr-FR" dirty="0" smtClean="0"/>
              <a:t> se reconnaît à son volume géométrique, juxtaposition d’un parallélépipède, d’un cylindre, d’un cône et d’un prisme. L’architecture traditionnelle de cette cabane est fruit de simplicité et d’ingéniosité. Son abside tourne le dos au mistral. Cette demeure aux murs bas </a:t>
            </a:r>
            <a:r>
              <a:rPr lang="fr-FR" b="1" dirty="0" smtClean="0"/>
              <a:t>blanchis à la chaux</a:t>
            </a:r>
            <a:r>
              <a:rPr lang="fr-FR" dirty="0" smtClean="0"/>
              <a:t> a un grand toit traversé d’un chevron, dont l’ extrémité est parfois surmontée d’une corne de taureau ou d’une pièce de bois transversale pour former une croix. Ce chevron, placé à l’opposé de l’abside de la cabane éloigne la foudre et sert à nouer la corde qui l’amarre au sol, les jours de grands vents. Jadis, les murs des cabanes étaient construits avec des matériaux issus des marais : glaise et roseaux. Aujourd’hui, d’autres matériaux sont employés… mais son architecture est toujours appréciée pour le plaisir de faire vivre la tradition ou tout simplement pour son adaptation aux conditions climatiques.</a:t>
            </a:r>
          </a:p>
          <a:p>
            <a:r>
              <a:rPr lang="fr-FR" dirty="0" smtClean="0"/>
              <a:t> </a:t>
            </a:r>
            <a:endParaRPr lang="fr-FR" dirty="0"/>
          </a:p>
        </p:txBody>
      </p:sp>
      <p:pic>
        <p:nvPicPr>
          <p:cNvPr id="9218" name="Picture 2" descr="Les cabanes de gardian"/>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4609192" y="0"/>
            <a:ext cx="4535998" cy="3356992"/>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Les cabanes de gardian"/>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609193" y="3508653"/>
            <a:ext cx="4523510" cy="3327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4308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195612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bane de gardian — Wikipédi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83512"/>
            <a:ext cx="9144000" cy="6090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89253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Rectangle 1"/>
          <p:cNvSpPr/>
          <p:nvPr/>
        </p:nvSpPr>
        <p:spPr>
          <a:xfrm>
            <a:off x="323528" y="197346"/>
            <a:ext cx="3987619" cy="6463308"/>
          </a:xfrm>
          <a:prstGeom prst="rect">
            <a:avLst/>
          </a:prstGeom>
        </p:spPr>
        <p:txBody>
          <a:bodyPr wrap="square">
            <a:spAutoFit/>
          </a:bodyPr>
          <a:lstStyle/>
          <a:p>
            <a:r>
              <a:rPr lang="fr-FR" b="1" dirty="0" smtClean="0">
                <a:solidFill>
                  <a:schemeClr val="bg1"/>
                </a:solidFill>
              </a:rPr>
              <a:t>Les légendes et les croyances</a:t>
            </a:r>
          </a:p>
          <a:p>
            <a:r>
              <a:rPr lang="fr-FR" dirty="0" smtClean="0">
                <a:solidFill>
                  <a:schemeClr val="bg1"/>
                </a:solidFill>
              </a:rPr>
              <a:t>Victimes de persécutions en Palestine, les Saintes furent arrêtées, embarquées sur un navire puis abandonnées sur une embarcation sans voile ni rame. Guidées par la providence, elles abordèrent le rivage provençal. </a:t>
            </a:r>
            <a:br>
              <a:rPr lang="fr-FR" dirty="0" smtClean="0">
                <a:solidFill>
                  <a:schemeClr val="bg1"/>
                </a:solidFill>
              </a:rPr>
            </a:br>
            <a:r>
              <a:rPr lang="fr-FR" dirty="0" smtClean="0">
                <a:solidFill>
                  <a:schemeClr val="bg1"/>
                </a:solidFill>
              </a:rPr>
              <a:t/>
            </a:r>
            <a:br>
              <a:rPr lang="fr-FR" dirty="0" smtClean="0">
                <a:solidFill>
                  <a:schemeClr val="bg1"/>
                </a:solidFill>
              </a:rPr>
            </a:br>
            <a:r>
              <a:rPr lang="fr-FR" b="1" dirty="0" smtClean="0">
                <a:solidFill>
                  <a:schemeClr val="bg1"/>
                </a:solidFill>
              </a:rPr>
              <a:t>Marie </a:t>
            </a:r>
            <a:r>
              <a:rPr lang="fr-FR" b="1" dirty="0" err="1" smtClean="0">
                <a:solidFill>
                  <a:schemeClr val="bg1"/>
                </a:solidFill>
              </a:rPr>
              <a:t>Jacobé</a:t>
            </a:r>
            <a:r>
              <a:rPr lang="fr-FR" b="1" dirty="0" smtClean="0">
                <a:solidFill>
                  <a:schemeClr val="bg1"/>
                </a:solidFill>
              </a:rPr>
              <a:t> et Marie Salomé</a:t>
            </a:r>
            <a:r>
              <a:rPr lang="fr-FR" dirty="0" smtClean="0">
                <a:solidFill>
                  <a:schemeClr val="bg1"/>
                </a:solidFill>
              </a:rPr>
              <a:t>, proches de Jésus et Marie, auraient débarqué en ce lieu, accompagnées de Lazare, Marie Madeleine, Marthe, Maximin… Tandis que les disciples partaient évangéliser au loin, les Saintes, femmes d’âge puisque mères d’apôtres, demeuraient sur ce rivage qui porte leur nom.</a:t>
            </a:r>
            <a:br>
              <a:rPr lang="fr-FR" dirty="0" smtClean="0">
                <a:solidFill>
                  <a:schemeClr val="bg1"/>
                </a:solidFill>
              </a:rPr>
            </a:br>
            <a:r>
              <a:rPr lang="fr-FR" dirty="0" smtClean="0">
                <a:solidFill>
                  <a:schemeClr val="bg1"/>
                </a:solidFill>
              </a:rPr>
              <a:t/>
            </a:r>
            <a:br>
              <a:rPr lang="fr-FR" dirty="0" smtClean="0">
                <a:solidFill>
                  <a:schemeClr val="bg1"/>
                </a:solidFill>
              </a:rPr>
            </a:br>
            <a:r>
              <a:rPr lang="fr-FR" dirty="0" smtClean="0">
                <a:solidFill>
                  <a:schemeClr val="bg1"/>
                </a:solidFill>
              </a:rPr>
              <a:t>En ce qui concerne </a:t>
            </a:r>
            <a:r>
              <a:rPr lang="fr-FR" b="1" dirty="0" smtClean="0">
                <a:solidFill>
                  <a:schemeClr val="bg1"/>
                </a:solidFill>
              </a:rPr>
              <a:t>Sara</a:t>
            </a:r>
            <a:r>
              <a:rPr lang="fr-FR" dirty="0" smtClean="0">
                <a:solidFill>
                  <a:schemeClr val="bg1"/>
                </a:solidFill>
              </a:rPr>
              <a:t>, une question reste sans réponse :</a:t>
            </a:r>
            <a:br>
              <a:rPr lang="fr-FR" dirty="0" smtClean="0">
                <a:solidFill>
                  <a:schemeClr val="bg1"/>
                </a:solidFill>
              </a:rPr>
            </a:br>
            <a:r>
              <a:rPr lang="fr-FR" b="1" dirty="0" smtClean="0">
                <a:solidFill>
                  <a:schemeClr val="bg1"/>
                </a:solidFill>
              </a:rPr>
              <a:t>Sara était-elle leur servante ou les a-t-elle accueillies sur notre rivage ?</a:t>
            </a:r>
            <a:endParaRPr lang="fr-FR" dirty="0">
              <a:solidFill>
                <a:schemeClr val="bg1"/>
              </a:solidFill>
            </a:endParaRPr>
          </a:p>
        </p:txBody>
      </p:sp>
    </p:spTree>
    <p:extLst>
      <p:ext uri="{BB962C8B-B14F-4D97-AF65-F5344CB8AC3E}">
        <p14:creationId xmlns:p14="http://schemas.microsoft.com/office/powerpoint/2010/main" val="22939873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in page"/>
          <p:cNvPicPr>
            <a:picLocks noChangeAspect="1" noChangeArrowheads="1"/>
          </p:cNvPicPr>
          <p:nvPr/>
        </p:nvPicPr>
        <p:blipFill rotWithShape="1">
          <a:blip r:embed="rId2">
            <a:extLst>
              <a:ext uri="{28A0092B-C50C-407E-A947-70E740481C1C}">
                <a14:useLocalDpi xmlns:a14="http://schemas.microsoft.com/office/drawing/2010/main" val="0"/>
              </a:ext>
            </a:extLst>
          </a:blip>
          <a:srcRect l="1961" t="2629" r="1950" b="2750"/>
          <a:stretch/>
        </p:blipFill>
        <p:spPr bwMode="auto">
          <a:xfrm>
            <a:off x="1043608" y="836712"/>
            <a:ext cx="7056784" cy="5184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52280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962991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0500" y="17971"/>
            <a:ext cx="5143500" cy="6858000"/>
          </a:xfrm>
          <a:prstGeom prst="rect">
            <a:avLst/>
          </a:prstGeom>
        </p:spPr>
      </p:pic>
      <p:sp>
        <p:nvSpPr>
          <p:cNvPr id="4" name="Rectangle 3"/>
          <p:cNvSpPr/>
          <p:nvPr/>
        </p:nvSpPr>
        <p:spPr>
          <a:xfrm>
            <a:off x="0" y="188640"/>
            <a:ext cx="4000500" cy="6186309"/>
          </a:xfrm>
          <a:prstGeom prst="rect">
            <a:avLst/>
          </a:prstGeom>
        </p:spPr>
        <p:txBody>
          <a:bodyPr wrap="square">
            <a:spAutoFit/>
          </a:bodyPr>
          <a:lstStyle/>
          <a:p>
            <a:r>
              <a:rPr lang="fr-FR" b="1" dirty="0" smtClean="0"/>
              <a:t>Le pèlerinage des Saintes</a:t>
            </a:r>
          </a:p>
          <a:p>
            <a:r>
              <a:rPr lang="fr-FR" dirty="0" smtClean="0"/>
              <a:t> </a:t>
            </a:r>
          </a:p>
          <a:p>
            <a:r>
              <a:rPr lang="fr-FR" dirty="0" smtClean="0"/>
              <a:t>Depuis le XIIème siècle, les Saintes Maries sont un lieu de </a:t>
            </a:r>
            <a:r>
              <a:rPr lang="fr-FR" b="1" dirty="0" smtClean="0"/>
              <a:t>pèlerinages</a:t>
            </a:r>
            <a:r>
              <a:rPr lang="fr-FR" dirty="0" smtClean="0"/>
              <a:t>. </a:t>
            </a:r>
            <a:r>
              <a:rPr lang="fr-FR" b="1" dirty="0" smtClean="0"/>
              <a:t>Les reliques des Saintes</a:t>
            </a:r>
            <a:r>
              <a:rPr lang="fr-FR" dirty="0" smtClean="0"/>
              <a:t> découvertes en 1448 lors de fouilles ordonnées par le Roi René sont particulièrement vénérées durant deux pèlerinages.</a:t>
            </a:r>
            <a:br>
              <a:rPr lang="fr-FR" dirty="0" smtClean="0"/>
            </a:br>
            <a:r>
              <a:rPr lang="fr-FR" dirty="0" smtClean="0"/>
              <a:t/>
            </a:r>
            <a:br>
              <a:rPr lang="fr-FR" dirty="0" smtClean="0"/>
            </a:br>
            <a:r>
              <a:rPr lang="fr-FR" dirty="0" smtClean="0"/>
              <a:t>Le plus connu a lieu immuablement les </a:t>
            </a:r>
            <a:r>
              <a:rPr lang="fr-FR" b="1" dirty="0" smtClean="0"/>
              <a:t>24 et 25 mai</a:t>
            </a:r>
            <a:r>
              <a:rPr lang="fr-FR" dirty="0" smtClean="0"/>
              <a:t> de chaque année avec la participation des gitans. La journée du 25 est consacrée aux Saintes du village, </a:t>
            </a:r>
            <a:r>
              <a:rPr lang="fr-FR" b="1" dirty="0" smtClean="0"/>
              <a:t>Marie Jacobée et Marie Salomé</a:t>
            </a:r>
            <a:r>
              <a:rPr lang="fr-FR" dirty="0" smtClean="0"/>
              <a:t>, menées en procession à la mer. Portées par les gitans, entourées de la foule des fidèles, des arlésiennes et des gardians en costume traditionnel et des pèlerins du monde entier, elles sont bénies par l’Evêque. Pendant ces deux jours, offices et prières se succèdent dans l’église.</a:t>
            </a:r>
            <a:endParaRPr lang="fr-FR" dirty="0"/>
          </a:p>
        </p:txBody>
      </p:sp>
      <p:sp>
        <p:nvSpPr>
          <p:cNvPr id="6" name="Rectangle 3"/>
          <p:cNvSpPr>
            <a:spLocks noChangeArrowheads="1"/>
          </p:cNvSpPr>
          <p:nvPr/>
        </p:nvSpPr>
        <p:spPr bwMode="auto">
          <a:xfrm>
            <a:off x="3989835" y="0"/>
            <a:ext cx="4974653" cy="3570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bg1"/>
                </a:solidFill>
                <a:effectLst/>
                <a:latin typeface="Arial" charset="0"/>
              </a:rPr>
              <a:t>La statue de Sara se trouve dans la crypte de l’église,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bg1"/>
                </a:solidFill>
                <a:effectLst/>
                <a:latin typeface="Arial" charset="0"/>
              </a:rPr>
              <a:t>à droite de l’autel, revêtue de robes multicolores et de bijoux.</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  </a:t>
            </a:r>
            <a:r>
              <a:rPr kumimoji="0" lang="fr-FR" sz="15400" b="0" i="0" u="none" strike="noStrike" cap="none" normalizeH="0" baseline="0" dirty="0" smtClean="0">
                <a:ln>
                  <a:noFill/>
                </a:ln>
                <a:solidFill>
                  <a:schemeClr val="tx1"/>
                </a:solidFill>
                <a:effectLst/>
                <a:latin typeface="Arial" charset="0"/>
              </a:rPr>
              <a:t> </a:t>
            </a:r>
            <a:endParaRPr kumimoji="0" lang="fr-FR" sz="1800" b="0" i="0" u="none" strike="noStrike" cap="none" normalizeH="0" baseline="0" dirty="0" smtClean="0">
              <a:ln>
                <a:noFill/>
              </a:ln>
              <a:solidFill>
                <a:schemeClr val="tx1"/>
              </a:solidFill>
              <a:effectLst/>
              <a:latin typeface="Arial" charset="0"/>
              <a:hlinkClick r:id="rId3"/>
            </a:endParaRPr>
          </a:p>
        </p:txBody>
      </p:sp>
    </p:spTree>
    <p:extLst>
      <p:ext uri="{BB962C8B-B14F-4D97-AF65-F5344CB8AC3E}">
        <p14:creationId xmlns:p14="http://schemas.microsoft.com/office/powerpoint/2010/main" val="23863416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Le pèlerinage de Décembr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Le pèlerinage de Décembre"/>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5080" y="3721387"/>
            <a:ext cx="9169080" cy="314081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564990" y="3216649"/>
            <a:ext cx="6014019" cy="584775"/>
          </a:xfrm>
          <a:prstGeom prst="rect">
            <a:avLst/>
          </a:prstGeom>
        </p:spPr>
        <p:txBody>
          <a:bodyPr wrap="none">
            <a:spAutoFit/>
          </a:bodyPr>
          <a:lstStyle/>
          <a:p>
            <a:r>
              <a:rPr lang="fr-FR" sz="3200" b="1" dirty="0" smtClean="0"/>
              <a:t>la descente des châsses le 24 mai, </a:t>
            </a:r>
            <a:endParaRPr lang="fr-FR" sz="3200" b="1" dirty="0"/>
          </a:p>
        </p:txBody>
      </p:sp>
    </p:spTree>
    <p:extLst>
      <p:ext uri="{BB962C8B-B14F-4D97-AF65-F5344CB8AC3E}">
        <p14:creationId xmlns:p14="http://schemas.microsoft.com/office/powerpoint/2010/main" val="681886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036496" cy="1200329"/>
          </a:xfrm>
          <a:prstGeom prst="rect">
            <a:avLst/>
          </a:prstGeom>
        </p:spPr>
        <p:txBody>
          <a:bodyPr wrap="square">
            <a:spAutoFit/>
          </a:bodyPr>
          <a:lstStyle/>
          <a:p>
            <a:r>
              <a:rPr lang="fr-FR" dirty="0" smtClean="0"/>
              <a:t>Le </a:t>
            </a:r>
            <a:r>
              <a:rPr lang="fr-FR" b="1" dirty="0" smtClean="0"/>
              <a:t>taureau</a:t>
            </a:r>
            <a:r>
              <a:rPr lang="fr-FR" dirty="0" smtClean="0"/>
              <a:t> au pelage brun foncé est présent en Camargue depuis la plus haute antiquité, il est élevé pour la course camarguaise et ses conditions d’élevage originales lui ont permis de bénéficier de l’A.O.C.</a:t>
            </a:r>
            <a:br>
              <a:rPr lang="fr-FR" dirty="0" smtClean="0"/>
            </a:br>
            <a:endParaRPr lang="fr-FR" dirty="0"/>
          </a:p>
        </p:txBody>
      </p:sp>
      <p:pic>
        <p:nvPicPr>
          <p:cNvPr id="3074" name="Picture 2" descr="1 500+ Saintes Maries De La Mer Photos Photos, taleaux et images libre de  droits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3" y="908720"/>
            <a:ext cx="9144000" cy="5949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7020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423527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0" y="116632"/>
            <a:ext cx="9144000" cy="923330"/>
          </a:xfrm>
          <a:prstGeom prst="rect">
            <a:avLst/>
          </a:prstGeom>
        </p:spPr>
        <p:txBody>
          <a:bodyPr wrap="square">
            <a:spAutoFit/>
          </a:bodyPr>
          <a:lstStyle/>
          <a:p>
            <a:r>
              <a:rPr lang="fr-FR" dirty="0" smtClean="0"/>
              <a:t>Le cheval, de robe brune à sa naissance, acquiert son pelage de « crin blanc » vers l’âge de 5 ans ; il est l’instrument indispensable du gardian pour son travail dans la manade. La Race du Cheval Camargue est officiellement reconnue par les Haras Nationaux depuis le 17 mars 1978 .</a:t>
            </a:r>
            <a:endParaRPr lang="fr-FR" dirty="0"/>
          </a:p>
        </p:txBody>
      </p:sp>
    </p:spTree>
    <p:extLst>
      <p:ext uri="{BB962C8B-B14F-4D97-AF65-F5344CB8AC3E}">
        <p14:creationId xmlns:p14="http://schemas.microsoft.com/office/powerpoint/2010/main" val="37811634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677451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303640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30940" y="-799"/>
            <a:ext cx="9144000" cy="2308324"/>
          </a:xfrm>
          <a:prstGeom prst="rect">
            <a:avLst/>
          </a:prstGeom>
        </p:spPr>
        <p:txBody>
          <a:bodyPr wrap="square">
            <a:spAutoFit/>
          </a:bodyPr>
          <a:lstStyle/>
          <a:p>
            <a:r>
              <a:rPr lang="fr-FR" b="1" dirty="0" smtClean="0"/>
              <a:t>La Camargue</a:t>
            </a:r>
          </a:p>
          <a:p>
            <a:r>
              <a:rPr lang="fr-FR" dirty="0" smtClean="0"/>
              <a:t>Beaucoup de territoires aiment à dire qu’ils sont en </a:t>
            </a:r>
            <a:r>
              <a:rPr lang="fr-FR" b="1" dirty="0" smtClean="0"/>
              <a:t>Camargue</a:t>
            </a:r>
            <a:r>
              <a:rPr lang="fr-FR" dirty="0" smtClean="0"/>
              <a:t>. C’est que l’idée </a:t>
            </a:r>
            <a:r>
              <a:rPr lang="fr-FR" b="1" dirty="0" smtClean="0"/>
              <a:t>CAMARGUE</a:t>
            </a:r>
            <a:r>
              <a:rPr lang="fr-FR" dirty="0" smtClean="0"/>
              <a:t> fait rêver.</a:t>
            </a:r>
          </a:p>
          <a:p>
            <a:r>
              <a:rPr lang="fr-FR" dirty="0" smtClean="0"/>
              <a:t>Qu’évoque t’elle cette idée :  des </a:t>
            </a:r>
            <a:r>
              <a:rPr lang="fr-FR" b="1" dirty="0" smtClean="0"/>
              <a:t>espaces désertiques</a:t>
            </a:r>
            <a:r>
              <a:rPr lang="fr-FR" dirty="0" smtClean="0"/>
              <a:t> d’eau et de terres limoneuses et sableuses, des </a:t>
            </a:r>
            <a:r>
              <a:rPr lang="fr-FR" b="1" dirty="0" smtClean="0"/>
              <a:t>élevages de taureaux et de chevaux</a:t>
            </a:r>
            <a:r>
              <a:rPr lang="fr-FR" dirty="0" smtClean="0"/>
              <a:t>, des </a:t>
            </a:r>
            <a:r>
              <a:rPr lang="fr-FR" b="1" dirty="0" smtClean="0"/>
              <a:t>terres de migrations</a:t>
            </a:r>
            <a:r>
              <a:rPr lang="fr-FR" dirty="0" smtClean="0"/>
              <a:t> d’une multitude d’espèces d’oiseaux, un </a:t>
            </a:r>
            <a:r>
              <a:rPr lang="fr-FR" b="1" dirty="0" smtClean="0"/>
              <a:t>littoral vierge</a:t>
            </a:r>
            <a:r>
              <a:rPr lang="fr-FR" dirty="0" smtClean="0"/>
              <a:t> de toute urbanisation, des habitants fiers de vivre leur</a:t>
            </a:r>
            <a:r>
              <a:rPr lang="fr-FR" b="1" dirty="0" smtClean="0"/>
              <a:t> culture de la </a:t>
            </a:r>
            <a:r>
              <a:rPr lang="fr-FR" b="1" dirty="0" err="1" smtClean="0"/>
              <a:t>Bouvine</a:t>
            </a:r>
            <a:r>
              <a:rPr lang="fr-FR" dirty="0" smtClean="0"/>
              <a:t> et leurs traditions immortalisées par </a:t>
            </a:r>
            <a:r>
              <a:rPr lang="fr-FR" i="1" dirty="0" smtClean="0"/>
              <a:t>Lou </a:t>
            </a:r>
            <a:r>
              <a:rPr lang="fr-FR" i="1" dirty="0" err="1" smtClean="0"/>
              <a:t>Marquès</a:t>
            </a:r>
            <a:r>
              <a:rPr lang="fr-FR" i="1" dirty="0" smtClean="0"/>
              <a:t>, </a:t>
            </a:r>
            <a:r>
              <a:rPr lang="fr-FR" dirty="0" smtClean="0"/>
              <a:t>le marquis de </a:t>
            </a:r>
            <a:r>
              <a:rPr lang="fr-FR" dirty="0" err="1" smtClean="0"/>
              <a:t>Baroncelli</a:t>
            </a:r>
            <a:r>
              <a:rPr lang="fr-FR" dirty="0" smtClean="0"/>
              <a:t>.</a:t>
            </a:r>
            <a:endParaRPr lang="fr-FR" dirty="0"/>
          </a:p>
        </p:txBody>
      </p:sp>
    </p:spTree>
    <p:extLst>
      <p:ext uri="{BB962C8B-B14F-4D97-AF65-F5344CB8AC3E}">
        <p14:creationId xmlns:p14="http://schemas.microsoft.com/office/powerpoint/2010/main" val="39457175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Rectangle 1"/>
          <p:cNvSpPr/>
          <p:nvPr/>
        </p:nvSpPr>
        <p:spPr>
          <a:xfrm>
            <a:off x="72670" y="188640"/>
            <a:ext cx="9036496" cy="1200329"/>
          </a:xfrm>
          <a:prstGeom prst="rect">
            <a:avLst/>
          </a:prstGeom>
        </p:spPr>
        <p:txBody>
          <a:bodyPr wrap="square">
            <a:spAutoFit/>
          </a:bodyPr>
          <a:lstStyle/>
          <a:p>
            <a:r>
              <a:rPr lang="fr-FR" b="1" dirty="0" smtClean="0"/>
              <a:t>La Camargue</a:t>
            </a:r>
          </a:p>
          <a:p>
            <a:r>
              <a:rPr lang="fr-FR" dirty="0" smtClean="0"/>
              <a:t>Sur le plan géographique elle est </a:t>
            </a:r>
            <a:r>
              <a:rPr lang="fr-FR" b="1" dirty="0" smtClean="0"/>
              <a:t>limitée au Nord par la ville d’Arles, au sud par la mer et le pittoresque village des Saintes Maries de la mer</a:t>
            </a:r>
            <a:r>
              <a:rPr lang="fr-FR" dirty="0" smtClean="0"/>
              <a:t> qui en est sa capitale, </a:t>
            </a:r>
            <a:r>
              <a:rPr lang="fr-FR" b="1" dirty="0" smtClean="0"/>
              <a:t>à l’ouest et à l’est par les deux bras du Rhône</a:t>
            </a:r>
            <a:r>
              <a:rPr lang="fr-FR" dirty="0" smtClean="0"/>
              <a:t>.</a:t>
            </a:r>
            <a:endParaRPr lang="fr-FR" dirty="0"/>
          </a:p>
        </p:txBody>
      </p:sp>
    </p:spTree>
    <p:extLst>
      <p:ext uri="{BB962C8B-B14F-4D97-AF65-F5344CB8AC3E}">
        <p14:creationId xmlns:p14="http://schemas.microsoft.com/office/powerpoint/2010/main" val="34734781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2286000" y="332656"/>
            <a:ext cx="4572000" cy="923330"/>
          </a:xfrm>
          <a:prstGeom prst="rect">
            <a:avLst/>
          </a:prstGeom>
        </p:spPr>
        <p:txBody>
          <a:bodyPr>
            <a:spAutoFit/>
          </a:bodyPr>
          <a:lstStyle/>
          <a:p>
            <a:r>
              <a:rPr lang="fr-FR" dirty="0" smtClean="0"/>
              <a:t>L’espèce la plus représentative est </a:t>
            </a:r>
            <a:r>
              <a:rPr lang="fr-FR" b="1" dirty="0" smtClean="0"/>
              <a:t>le flamant rose</a:t>
            </a:r>
            <a:r>
              <a:rPr lang="fr-FR" dirty="0" smtClean="0"/>
              <a:t> qui a fait du delta son unique lieu de reproduction en Europe.</a:t>
            </a:r>
            <a:endParaRPr lang="fr-FR" dirty="0"/>
          </a:p>
        </p:txBody>
      </p:sp>
    </p:spTree>
    <p:extLst>
      <p:ext uri="{BB962C8B-B14F-4D97-AF65-F5344CB8AC3E}">
        <p14:creationId xmlns:p14="http://schemas.microsoft.com/office/powerpoint/2010/main" val="37662242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40151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7999"/>
          </a:xfrm>
          <a:prstGeom prst="rect">
            <a:avLst/>
          </a:prstGeom>
        </p:spPr>
      </p:pic>
      <p:sp>
        <p:nvSpPr>
          <p:cNvPr id="3" name="Rectangle 2"/>
          <p:cNvSpPr/>
          <p:nvPr/>
        </p:nvSpPr>
        <p:spPr>
          <a:xfrm>
            <a:off x="539552" y="404664"/>
            <a:ext cx="4572000" cy="646331"/>
          </a:xfrm>
          <a:prstGeom prst="rect">
            <a:avLst/>
          </a:prstGeom>
        </p:spPr>
        <p:txBody>
          <a:bodyPr>
            <a:spAutoFit/>
          </a:bodyPr>
          <a:lstStyle/>
          <a:p>
            <a:r>
              <a:rPr lang="fr-FR" dirty="0" smtClean="0"/>
              <a:t>La Mairie, construite dans les </a:t>
            </a:r>
            <a:r>
              <a:rPr lang="fr-FR" dirty="0" smtClean="0">
                <a:hlinkClick r:id="rId3" tooltip="Années 1930"/>
              </a:rPr>
              <a:t>années 1930</a:t>
            </a:r>
            <a:r>
              <a:rPr lang="fr-FR" dirty="0" smtClean="0"/>
              <a:t> et décorée par le peintre </a:t>
            </a:r>
            <a:r>
              <a:rPr lang="fr-FR" dirty="0" smtClean="0">
                <a:hlinkClick r:id="rId4" tooltip="Marcel Dyf"/>
              </a:rPr>
              <a:t>Marcel </a:t>
            </a:r>
            <a:r>
              <a:rPr lang="fr-FR" dirty="0" err="1" smtClean="0">
                <a:hlinkClick r:id="rId4" tooltip="Marcel Dyf"/>
              </a:rPr>
              <a:t>Dyf</a:t>
            </a:r>
            <a:r>
              <a:rPr lang="fr-FR" dirty="0" smtClean="0"/>
              <a:t>.</a:t>
            </a:r>
            <a:endParaRPr lang="fr-FR" dirty="0"/>
          </a:p>
        </p:txBody>
      </p:sp>
    </p:spTree>
    <p:extLst>
      <p:ext uri="{BB962C8B-B14F-4D97-AF65-F5344CB8AC3E}">
        <p14:creationId xmlns:p14="http://schemas.microsoft.com/office/powerpoint/2010/main" val="41953374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179512" y="404664"/>
            <a:ext cx="4572000" cy="646331"/>
          </a:xfrm>
          <a:prstGeom prst="rect">
            <a:avLst/>
          </a:prstGeom>
        </p:spPr>
        <p:txBody>
          <a:bodyPr>
            <a:spAutoFit/>
          </a:bodyPr>
          <a:lstStyle/>
          <a:p>
            <a:r>
              <a:rPr lang="fr-FR" dirty="0" smtClean="0"/>
              <a:t>Les </a:t>
            </a:r>
            <a:r>
              <a:rPr lang="fr-FR" dirty="0" smtClean="0">
                <a:hlinkClick r:id="rId4" tooltip="Arènes des Saintes-Maries-de-la-Mer"/>
              </a:rPr>
              <a:t>Arènes des Saintes-Maries-de-la-Mer</a:t>
            </a:r>
            <a:r>
              <a:rPr lang="fr-FR" dirty="0" smtClean="0"/>
              <a:t> construites au début des </a:t>
            </a:r>
            <a:r>
              <a:rPr lang="fr-FR" dirty="0" smtClean="0">
                <a:hlinkClick r:id="rId5" tooltip="Années 1930"/>
              </a:rPr>
              <a:t>années 1930</a:t>
            </a:r>
            <a:r>
              <a:rPr lang="fr-FR" dirty="0" smtClean="0"/>
              <a:t>. </a:t>
            </a:r>
            <a:endParaRPr lang="fr-FR" dirty="0"/>
          </a:p>
        </p:txBody>
      </p:sp>
    </p:spTree>
    <p:extLst>
      <p:ext uri="{BB962C8B-B14F-4D97-AF65-F5344CB8AC3E}">
        <p14:creationId xmlns:p14="http://schemas.microsoft.com/office/powerpoint/2010/main" val="2586573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743480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1"/>
          <p:cNvSpPr>
            <a:spLocks noChangeArrowheads="1"/>
          </p:cNvSpPr>
          <p:nvPr/>
        </p:nvSpPr>
        <p:spPr bwMode="auto">
          <a:xfrm>
            <a:off x="179512" y="323166"/>
            <a:ext cx="844333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La sculpture de Ben K, baptisée « Camargue », érigée au centre du village,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charset="0"/>
              </a:rPr>
              <a:t>à l'occasion du passage au nouveau millénaire, est inaugurée le 1</a:t>
            </a:r>
            <a:r>
              <a:rPr kumimoji="0" lang="fr-FR" sz="1800" b="0" i="0" u="none" strike="noStrike" cap="none" normalizeH="0" baseline="30000" dirty="0" smtClean="0">
                <a:ln>
                  <a:noFill/>
                </a:ln>
                <a:solidFill>
                  <a:schemeClr val="tx1"/>
                </a:solidFill>
                <a:effectLst/>
                <a:latin typeface="Arial" charset="0"/>
              </a:rPr>
              <a:t>er</a:t>
            </a:r>
            <a:r>
              <a:rPr kumimoji="0" lang="fr-FR" sz="1800" b="0" i="0" u="none" strike="noStrike" cap="none" normalizeH="0" baseline="0" dirty="0" smtClean="0">
                <a:ln>
                  <a:noFill/>
                </a:ln>
                <a:solidFill>
                  <a:schemeClr val="tx1"/>
                </a:solidFill>
                <a:effectLst/>
                <a:latin typeface="Arial" charset="0"/>
              </a:rPr>
              <a:t> janvier 2001. </a:t>
            </a:r>
          </a:p>
        </p:txBody>
      </p:sp>
    </p:spTree>
    <p:extLst>
      <p:ext uri="{BB962C8B-B14F-4D97-AF65-F5344CB8AC3E}">
        <p14:creationId xmlns:p14="http://schemas.microsoft.com/office/powerpoint/2010/main" val="33194131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198422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4" name="Rectangle 3"/>
          <p:cNvSpPr/>
          <p:nvPr/>
        </p:nvSpPr>
        <p:spPr>
          <a:xfrm>
            <a:off x="4427984" y="33066"/>
            <a:ext cx="4572000" cy="923330"/>
          </a:xfrm>
          <a:prstGeom prst="rect">
            <a:avLst/>
          </a:prstGeom>
        </p:spPr>
        <p:txBody>
          <a:bodyPr>
            <a:spAutoFit/>
          </a:bodyPr>
          <a:lstStyle/>
          <a:p>
            <a:r>
              <a:rPr lang="fr-FR" b="1" dirty="0" err="1"/>
              <a:t>Vovo</a:t>
            </a:r>
            <a:r>
              <a:rPr lang="fr-FR" dirty="0"/>
              <a:t>, né en 1944, est un taureau </a:t>
            </a:r>
            <a:r>
              <a:rPr lang="fr-FR" dirty="0">
                <a:hlinkClick r:id="rId4" tooltip="Cocardier (Camargue)"/>
              </a:rPr>
              <a:t>cocardier</a:t>
            </a:r>
            <a:r>
              <a:rPr lang="fr-FR" dirty="0"/>
              <a:t> de </a:t>
            </a:r>
            <a:r>
              <a:rPr lang="fr-FR" dirty="0">
                <a:hlinkClick r:id="rId5" tooltip="Camargue (race bovine)"/>
              </a:rPr>
              <a:t>race camarguaise</a:t>
            </a:r>
            <a:r>
              <a:rPr lang="fr-FR" dirty="0"/>
              <a:t>. Élevé au sein de la </a:t>
            </a:r>
            <a:r>
              <a:rPr lang="fr-FR" dirty="0">
                <a:hlinkClick r:id="rId6" tooltip="Manade"/>
              </a:rPr>
              <a:t>manade</a:t>
            </a:r>
            <a:r>
              <a:rPr lang="fr-FR" dirty="0"/>
              <a:t> </a:t>
            </a:r>
            <a:r>
              <a:rPr lang="fr-FR" dirty="0">
                <a:hlinkClick r:id="rId7" tooltip="Aubanel Baroncelli Santenco"/>
              </a:rPr>
              <a:t>Aubanel</a:t>
            </a:r>
            <a:r>
              <a:rPr lang="fr-FR" dirty="0"/>
              <a:t>, </a:t>
            </a:r>
          </a:p>
        </p:txBody>
      </p:sp>
    </p:spTree>
    <p:extLst>
      <p:ext uri="{BB962C8B-B14F-4D97-AF65-F5344CB8AC3E}">
        <p14:creationId xmlns:p14="http://schemas.microsoft.com/office/powerpoint/2010/main" val="14334073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934073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ZoneTexte 2"/>
          <p:cNvSpPr txBox="1"/>
          <p:nvPr/>
        </p:nvSpPr>
        <p:spPr>
          <a:xfrm>
            <a:off x="251520" y="188640"/>
            <a:ext cx="8496944" cy="369332"/>
          </a:xfrm>
          <a:prstGeom prst="rect">
            <a:avLst/>
          </a:prstGeom>
          <a:noFill/>
        </p:spPr>
        <p:txBody>
          <a:bodyPr wrap="square" rtlCol="0">
            <a:spAutoFit/>
          </a:bodyPr>
          <a:lstStyle/>
          <a:p>
            <a:r>
              <a:rPr lang="fr-FR" dirty="0" smtClean="0"/>
              <a:t>Statue de « </a:t>
            </a:r>
            <a:r>
              <a:rPr lang="fr-FR" dirty="0" err="1" smtClean="0"/>
              <a:t>Garlan</a:t>
            </a:r>
            <a:r>
              <a:rPr lang="fr-FR" dirty="0" smtClean="0"/>
              <a:t> »réalisée par le sculpteur SALEM.A, inaugurée le 12 juillet 2016</a:t>
            </a:r>
            <a:endParaRPr lang="fr-FR" dirty="0"/>
          </a:p>
        </p:txBody>
      </p:sp>
    </p:spTree>
    <p:extLst>
      <p:ext uri="{BB962C8B-B14F-4D97-AF65-F5344CB8AC3E}">
        <p14:creationId xmlns:p14="http://schemas.microsoft.com/office/powerpoint/2010/main" val="2382883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665477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875805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001155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04048" y="0"/>
            <a:ext cx="4139952"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4788024" cy="6858000"/>
          </a:xfrm>
          <a:prstGeom prst="rect">
            <a:avLst/>
          </a:prstGeom>
        </p:spPr>
      </p:pic>
    </p:spTree>
    <p:extLst>
      <p:ext uri="{BB962C8B-B14F-4D97-AF65-F5344CB8AC3E}">
        <p14:creationId xmlns:p14="http://schemas.microsoft.com/office/powerpoint/2010/main" val="14541030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679133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427748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87639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797002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http://www.petit-patrimoine.com/photos_pp/photo_pp_final/thumbs/sem_2008_1/13096_5_photo2_g.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644008" y="0"/>
            <a:ext cx="4487649" cy="687259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2008" y="1124744"/>
            <a:ext cx="4572000" cy="5355312"/>
          </a:xfrm>
          <a:prstGeom prst="rect">
            <a:avLst/>
          </a:prstGeom>
        </p:spPr>
        <p:txBody>
          <a:bodyPr>
            <a:spAutoFit/>
          </a:bodyPr>
          <a:lstStyle/>
          <a:p>
            <a:r>
              <a:rPr lang="fr-FR" dirty="0"/>
              <a:t>Le 3 Mars 2008, « Crin Blanc » a été baptisé et inauguré aux Saintes Maries de la Mer. Cette statue ornant la fontaine du carrefour de la route de Cacharel et de l’avenue d’Arles, est l’œuvre de l’artiste sculpteur Pascal </a:t>
            </a:r>
            <a:r>
              <a:rPr lang="fr-FR" dirty="0" err="1"/>
              <a:t>Demaumont</a:t>
            </a:r>
            <a:r>
              <a:rPr lang="fr-FR" dirty="0"/>
              <a:t>. Ce cheval fougueux de 6,5 tonnes est né d’un bloc de pierre d’</a:t>
            </a:r>
            <a:r>
              <a:rPr lang="fr-FR" dirty="0" err="1"/>
              <a:t>Estaillade</a:t>
            </a:r>
            <a:r>
              <a:rPr lang="fr-FR" dirty="0"/>
              <a:t> après 1120 longues heures de travail. </a:t>
            </a:r>
            <a:br>
              <a:rPr lang="fr-FR" dirty="0"/>
            </a:br>
            <a:r>
              <a:rPr lang="fr-FR" dirty="0"/>
              <a:t>Cette statue est un hommage au père de Crin Blanc, Denys Colomb de </a:t>
            </a:r>
            <a:r>
              <a:rPr lang="fr-FR" dirty="0" err="1"/>
              <a:t>Daunant</a:t>
            </a:r>
            <a:r>
              <a:rPr lang="fr-FR" dirty="0"/>
              <a:t> qui en écrivit l’histoire et le scénario ainsi qu’au réalisateur du film Albert </a:t>
            </a:r>
            <a:r>
              <a:rPr lang="fr-FR" dirty="0" err="1"/>
              <a:t>Lamorisse</a:t>
            </a:r>
            <a:r>
              <a:rPr lang="fr-FR" dirty="0"/>
              <a:t>. </a:t>
            </a:r>
            <a:br>
              <a:rPr lang="fr-FR" dirty="0"/>
            </a:br>
            <a:r>
              <a:rPr lang="fr-FR" dirty="0"/>
              <a:t>Propriétaire du mas de Cacharel, Denys Colomb de </a:t>
            </a:r>
            <a:r>
              <a:rPr lang="fr-FR" dirty="0" err="1"/>
              <a:t>Daunant</a:t>
            </a:r>
            <a:r>
              <a:rPr lang="fr-FR" dirty="0"/>
              <a:t> a été un fervent défenseur des traditions et du patrimoine camarguais en luttant pour préserver le milieu naturel. C’est avec ses chevaux que fut tourné « Crin Blanc » en 1952.</a:t>
            </a:r>
          </a:p>
        </p:txBody>
      </p:sp>
      <p:sp>
        <p:nvSpPr>
          <p:cNvPr id="3" name="Rectangle 2"/>
          <p:cNvSpPr/>
          <p:nvPr/>
        </p:nvSpPr>
        <p:spPr>
          <a:xfrm>
            <a:off x="447452" y="332656"/>
            <a:ext cx="3821111" cy="369332"/>
          </a:xfrm>
          <a:prstGeom prst="rect">
            <a:avLst/>
          </a:prstGeom>
        </p:spPr>
        <p:txBody>
          <a:bodyPr wrap="none">
            <a:spAutoFit/>
          </a:bodyPr>
          <a:lstStyle/>
          <a:p>
            <a:r>
              <a:rPr lang="fr-FR" dirty="0"/>
              <a:t>Crin blanc à Saintes-Maries-de-la-Mer</a:t>
            </a:r>
          </a:p>
        </p:txBody>
      </p:sp>
    </p:spTree>
    <p:extLst>
      <p:ext uri="{BB962C8B-B14F-4D97-AF65-F5344CB8AC3E}">
        <p14:creationId xmlns:p14="http://schemas.microsoft.com/office/powerpoint/2010/main" val="5532415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539613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777667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flipH="1">
            <a:off x="0" y="0"/>
            <a:ext cx="9144000"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52120" y="4581128"/>
            <a:ext cx="1442464" cy="1732784"/>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55576" y="476672"/>
            <a:ext cx="2880320" cy="2304256"/>
          </a:xfrm>
          <a:prstGeom prst="rect">
            <a:avLst/>
          </a:prstGeom>
        </p:spPr>
      </p:pic>
      <p:sp>
        <p:nvSpPr>
          <p:cNvPr id="5" name="Rectangle 4"/>
          <p:cNvSpPr/>
          <p:nvPr/>
        </p:nvSpPr>
        <p:spPr>
          <a:xfrm>
            <a:off x="724387" y="1700808"/>
            <a:ext cx="2880320" cy="92333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solidFill>
                  <a:srgbClr val="FF0000"/>
                </a:solidFill>
                <a:effectLst>
                  <a:outerShdw blurRad="76200" dist="50800" dir="5400000" algn="tl" rotWithShape="0">
                    <a:srgbClr val="000000">
                      <a:alpha val="65000"/>
                    </a:srgbClr>
                  </a:outerShdw>
                </a:effectLst>
                <a:latin typeface="Bickley Script" pitchFamily="66" charset="0"/>
              </a:rPr>
              <a:t>A Bientôt</a:t>
            </a:r>
            <a:endParaRPr lang="fr-FR" sz="5400" b="1" cap="none" spc="50" dirty="0">
              <a:ln w="11430"/>
              <a:solidFill>
                <a:srgbClr val="FF0000"/>
              </a:solidFill>
              <a:effectLst>
                <a:outerShdw blurRad="76200" dist="50800" dir="5400000" algn="tl" rotWithShape="0">
                  <a:srgbClr val="000000">
                    <a:alpha val="65000"/>
                  </a:srgbClr>
                </a:outerShdw>
              </a:effectLst>
              <a:latin typeface="Bickley Script" pitchFamily="66" charset="0"/>
            </a:endParaRPr>
          </a:p>
        </p:txBody>
      </p:sp>
      <p:sp>
        <p:nvSpPr>
          <p:cNvPr id="6" name="ZoneTexte 5"/>
          <p:cNvSpPr txBox="1"/>
          <p:nvPr/>
        </p:nvSpPr>
        <p:spPr>
          <a:xfrm>
            <a:off x="539552" y="3933056"/>
            <a:ext cx="5184576" cy="369332"/>
          </a:xfrm>
          <a:prstGeom prst="rect">
            <a:avLst/>
          </a:prstGeom>
          <a:noFill/>
        </p:spPr>
        <p:txBody>
          <a:bodyPr wrap="square" rtlCol="0">
            <a:spAutoFit/>
          </a:bodyPr>
          <a:lstStyle/>
          <a:p>
            <a:r>
              <a:rPr lang="fr-FR" dirty="0" smtClean="0"/>
              <a:t>Commentaires du NET où sur place : photos perso</a:t>
            </a:r>
            <a:endParaRPr lang="fr-FR" dirty="0"/>
          </a:p>
        </p:txBody>
      </p:sp>
    </p:spTree>
    <p:extLst>
      <p:ext uri="{BB962C8B-B14F-4D97-AF65-F5344CB8AC3E}">
        <p14:creationId xmlns:p14="http://schemas.microsoft.com/office/powerpoint/2010/main" val="34602011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romenade">
  <a:themeElements>
    <a:clrScheme name="Promenad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Promenade">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romenade">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504</TotalTime>
  <Words>1889</Words>
  <Application>Microsoft Office PowerPoint</Application>
  <PresentationFormat>Affichage à l'écran (4:3)</PresentationFormat>
  <Paragraphs>81</Paragraphs>
  <Slides>53</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53</vt:i4>
      </vt:variant>
    </vt:vector>
  </HeadingPairs>
  <TitlesOfParts>
    <vt:vector size="59" baseType="lpstr">
      <vt:lpstr>Arial</vt:lpstr>
      <vt:lpstr>Bickley Script</vt:lpstr>
      <vt:lpstr>Franklin Gothic Book</vt:lpstr>
      <vt:lpstr>Franklin Gothic Medium</vt:lpstr>
      <vt:lpstr>Wingdings 2</vt:lpstr>
      <vt:lpstr>Promenade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ALPHA</dc:creator>
  <cp:lastModifiedBy>Admin</cp:lastModifiedBy>
  <cp:revision>25</cp:revision>
  <dcterms:created xsi:type="dcterms:W3CDTF">2017-04-17T18:09:44Z</dcterms:created>
  <dcterms:modified xsi:type="dcterms:W3CDTF">2025-05-14T13:55:49Z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9592200</vt:lpwstr>
  </property>
  <property fmtid="{D5CDD505-2E9C-101B-9397-08002B2CF9AE}" pid="3" name="NXPowerLiteVersion">
    <vt:lpwstr>D4.1.4</vt:lpwstr>
  </property>
</Properties>
</file>