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63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06" autoAdjust="0"/>
    <p:restoredTop sz="94660"/>
  </p:normalViewPr>
  <p:slideViewPr>
    <p:cSldViewPr snapToGrid="0">
      <p:cViewPr varScale="1">
        <p:scale>
          <a:sx n="81" d="100"/>
          <a:sy n="81" d="100"/>
        </p:scale>
        <p:origin x="360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05/05/2025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8BBC9A-5A9E-0721-9341-DE4B44AA597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8365" y="279000"/>
            <a:ext cx="9645933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B39999-C9CE-373A-441A-9C976404BAC3}"/>
              </a:ext>
            </a:extLst>
          </p:cNvPr>
          <p:cNvSpPr txBox="1"/>
          <p:nvPr/>
        </p:nvSpPr>
        <p:spPr>
          <a:xfrm>
            <a:off x="3994067" y="570016"/>
            <a:ext cx="42038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 Village De  </a:t>
            </a:r>
            <a:r>
              <a:rPr lang="fr-FR" sz="3200" b="1" dirty="0" err="1"/>
              <a:t>Pinhao</a:t>
            </a:r>
            <a:endParaRPr lang="fr-FR" sz="3200" b="1" dirty="0"/>
          </a:p>
          <a:p>
            <a:r>
              <a:rPr lang="fr-FR" sz="3200" b="1" dirty="0"/>
              <a:t>                Portugal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  <p:sndAc>
          <p:stSnd loop="1">
            <p:snd r:embed="rId2" name="Inês Faria - Recordações da vida (João Barra Bexiga - Arr. Nelson Conceição).wav"/>
          </p:stSnd>
        </p:sndAc>
      </p:transition>
    </mc:Choice>
    <mc:Fallback>
      <p:transition spd="slow" advClick="0" advTm="9000">
        <p:dissolve/>
        <p:sndAc>
          <p:stSnd loop="1">
            <p:snd r:embed="rId2" name="Inês Faria - Recordações da vida (João Barra Bexiga - Arr. Nelson Conceiçã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ateau&#10;&#10;Le contenu généré par l’IA peut être incorrect.">
            <a:extLst>
              <a:ext uri="{FF2B5EF4-FFF2-40B4-BE49-F238E27FC236}">
                <a16:creationId xmlns:a16="http://schemas.microsoft.com/office/drawing/2014/main" id="{EAF528D1-FC07-F75D-FA69-FA72B12415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106" y="1425041"/>
            <a:ext cx="5076000" cy="329940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8A5DED-109F-5DB0-7FA3-EA386061386F}"/>
              </a:ext>
            </a:extLst>
          </p:cNvPr>
          <p:cNvSpPr txBox="1"/>
          <p:nvPr/>
        </p:nvSpPr>
        <p:spPr>
          <a:xfrm>
            <a:off x="6412675" y="1579420"/>
            <a:ext cx="55576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Pinhão</a:t>
            </a:r>
            <a:r>
              <a:rPr lang="fr-FR" sz="2400" b="1" dirty="0">
                <a:solidFill>
                  <a:schemeClr val="bg1"/>
                </a:solidFill>
              </a:rPr>
              <a:t> est une </a:t>
            </a:r>
            <a:r>
              <a:rPr lang="fr-FR" sz="2400" b="1" dirty="0" err="1">
                <a:solidFill>
                  <a:schemeClr val="bg1"/>
                </a:solidFill>
              </a:rPr>
              <a:t>freguesia</a:t>
            </a:r>
            <a:r>
              <a:rPr lang="fr-FR" sz="2400" b="1" dirty="0">
                <a:solidFill>
                  <a:schemeClr val="bg1"/>
                </a:solidFill>
              </a:rPr>
              <a:t> de 622 habitants (2021) au Portugal, de la municipalité d'</a:t>
            </a:r>
            <a:r>
              <a:rPr lang="fr-FR" sz="2400" b="1" dirty="0" err="1">
                <a:solidFill>
                  <a:schemeClr val="bg1"/>
                </a:solidFill>
              </a:rPr>
              <a:t>Alijó</a:t>
            </a:r>
            <a:r>
              <a:rPr lang="fr-FR" sz="2400" b="1" dirty="0">
                <a:solidFill>
                  <a:schemeClr val="bg1"/>
                </a:solidFill>
              </a:rPr>
              <a:t>[1], dans le district de Vila Real, et est situé dans le Douro, au cœur de la Région viticole du Haut-Douro[2], une région classée par l'UNESCO Patrimoine culturel de l'humanité.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BC87FDD-CA97-6CE9-279A-41E8AD1B05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279000"/>
            <a:ext cx="4723517" cy="630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82496D-349C-3C83-E711-5473C57ED9CC}"/>
              </a:ext>
            </a:extLst>
          </p:cNvPr>
          <p:cNvSpPr txBox="1"/>
          <p:nvPr/>
        </p:nvSpPr>
        <p:spPr>
          <a:xfrm>
            <a:off x="8514608" y="3610099"/>
            <a:ext cx="34438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Train historique du Douro à la gare de Pinhão.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C50C63-958A-FEBD-0BE3-2605FF147B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1039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14C581-3944-9509-F34B-D384DBA63B2B}"/>
              </a:ext>
            </a:extLst>
          </p:cNvPr>
          <p:cNvSpPr txBox="1"/>
          <p:nvPr/>
        </p:nvSpPr>
        <p:spPr>
          <a:xfrm>
            <a:off x="470961" y="3087585"/>
            <a:ext cx="2743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FF00"/>
                </a:solidFill>
              </a:rPr>
              <a:t>Catamaran Independência, da Barcadouro, no Pinhão, Douro Valley, Portugal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20F96D-A339-EE80-F5DC-F5B10FEB31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42" y="279000"/>
            <a:ext cx="8400000" cy="63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81442D-792E-2DA8-F76A-C9428BCBE443}"/>
              </a:ext>
            </a:extLst>
          </p:cNvPr>
          <p:cNvSpPr txBox="1"/>
          <p:nvPr/>
        </p:nvSpPr>
        <p:spPr>
          <a:xfrm>
            <a:off x="9001496" y="2068089"/>
            <a:ext cx="31905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RODONORTE, 500, MAN 10.225 FOCL, normes d'émission EURO 4 Limites de pollution, immatriculation des bus : 63-SS-73, Année de construction : 2008, Pinhão (Alijó), Portugal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D2D84D3-4B59-EF83-DDDD-9E7BA65999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781" y="477000"/>
            <a:ext cx="5242175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6E93F19-4474-C80D-F091-687ECAA295D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2047" y="3325798"/>
            <a:ext cx="5440000" cy="306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ABF954F-4466-26BC-70AD-E86B939CF2CF}"/>
              </a:ext>
            </a:extLst>
          </p:cNvPr>
          <p:cNvSpPr txBox="1"/>
          <p:nvPr/>
        </p:nvSpPr>
        <p:spPr>
          <a:xfrm>
            <a:off x="6578930" y="1626918"/>
            <a:ext cx="60445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Le Village De </a:t>
            </a:r>
            <a:r>
              <a:rPr lang="fr-FR" sz="3600" b="1" dirty="0" err="1">
                <a:solidFill>
                  <a:srgbClr val="FFFF00"/>
                </a:solidFill>
              </a:rPr>
              <a:t>Pinhao</a:t>
            </a:r>
            <a:endParaRPr lang="fr-FR" sz="3600" b="1" dirty="0">
              <a:solidFill>
                <a:srgbClr val="FFFF00"/>
              </a:solidFill>
            </a:endParaRPr>
          </a:p>
          <a:p>
            <a:r>
              <a:rPr lang="fr-FR" sz="3600" b="1" dirty="0">
                <a:solidFill>
                  <a:srgbClr val="FFFF00"/>
                </a:solidFill>
              </a:rPr>
              <a:t>                 à Suivre</a:t>
            </a: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C01615F-2E3E-B196-1FAA-7AFF11F370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085" y="2208838"/>
            <a:ext cx="3060000" cy="416800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4CD2B9D-8E67-4F01-ABDD-7D1F2B0736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73886" y="427512"/>
            <a:ext cx="2976000" cy="446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18944E-86D9-DEB5-5613-13B53A13EF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598" y="475878"/>
            <a:ext cx="4080000" cy="306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7F1D9E1-E665-1EBF-897F-BA78986948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1402" y="3429000"/>
            <a:ext cx="3996000" cy="2997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97675DB-0088-992A-A231-15413B88EE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294" y="2244437"/>
            <a:ext cx="3096000" cy="412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194B266-C6D8-23A5-785A-9C81FF260E2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8708" y="498765"/>
            <a:ext cx="3132000" cy="469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A49823-0F6B-40F6-5ACC-584916A232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469" y="478379"/>
            <a:ext cx="4140000" cy="3105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104F3BA-C9F2-29BF-329C-00A58709861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8531" y="3429000"/>
            <a:ext cx="4572000" cy="304895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C894A1-7DC5-E9D0-0C96-C8A8864E85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470" y="3277629"/>
            <a:ext cx="4500000" cy="300093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3B7906A7-EE11-A70B-3F6A-1C50AA4A0C8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3532" y="549567"/>
            <a:ext cx="4536000" cy="302494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92DA96-A32A-25D9-AE7E-3FE26F3AFF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913" y="427532"/>
            <a:ext cx="3096000" cy="462090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A06B8D7-902C-EF18-4BC8-556D7293205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2457" y="3429000"/>
            <a:ext cx="4426630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EAB83C9-7783-87EE-2DD8-48C8D2479C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094" y="3429000"/>
            <a:ext cx="4428000" cy="295292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44E1738-D835-579F-A8CF-39E042F44A3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6906" y="437093"/>
            <a:ext cx="4356000" cy="299190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53E0E2-B3A1-3604-8FEF-63424F8A4F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514" y="429449"/>
            <a:ext cx="4356000" cy="290454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2F97BA6-0A02-DED4-CD51-5E7D9034AC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9863" y="3429000"/>
            <a:ext cx="4500000" cy="300418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51FF64-F2A0-3C30-99DA-CB434A471B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098" y="3277589"/>
            <a:ext cx="4128000" cy="30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3B948E07-DF81-816A-7413-E398FD3CA6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4250" y="510756"/>
            <a:ext cx="4695652" cy="313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706B99-5607-47DD-D603-E7D2AE4526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674" y="501509"/>
            <a:ext cx="4572000" cy="304624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D22CD19-68DD-5DA5-8682-813427DF0A2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7434" y="3429000"/>
            <a:ext cx="3960000" cy="297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CDEC78-7F5D-1107-3C47-E93CF1845B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469" y="2375094"/>
            <a:ext cx="3060000" cy="408127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4B09D3-3B55-CE41-A5B7-6BF4F5010E4F}"/>
              </a:ext>
            </a:extLst>
          </p:cNvPr>
          <p:cNvSpPr txBox="1"/>
          <p:nvPr/>
        </p:nvSpPr>
        <p:spPr>
          <a:xfrm>
            <a:off x="437469" y="1675908"/>
            <a:ext cx="365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Pinhão (Garfada)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5169B86-002B-F414-1B08-BE09A39AAC4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0531" y="513998"/>
            <a:ext cx="4824000" cy="300967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3CFDD7-68FF-E220-D4C7-D180F5CF44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145" y="497880"/>
            <a:ext cx="4248000" cy="293112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75364500-0781-CFD4-A069-6701DB073BE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3855" y="3429000"/>
            <a:ext cx="5328000" cy="2997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32BC841-506C-17E5-0EEC-C76B98AEBB5B}"/>
              </a:ext>
            </a:extLst>
          </p:cNvPr>
          <p:cNvSpPr txBox="1"/>
          <p:nvPr/>
        </p:nvSpPr>
        <p:spPr>
          <a:xfrm>
            <a:off x="7005299" y="1570553"/>
            <a:ext cx="61514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Randonnée à </a:t>
            </a:r>
            <a:r>
              <a:rPr lang="fr-FR" sz="3200" b="1" dirty="0" err="1">
                <a:solidFill>
                  <a:srgbClr val="FFFF00"/>
                </a:solidFill>
              </a:rPr>
              <a:t>Pinhão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              à Suivre</a:t>
            </a: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81D31C5-F9BA-57EE-2875-700F5AFEAC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377" y="3429000"/>
            <a:ext cx="5148000" cy="28957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36A4DE2-5193-EA0F-96D9-FDE0DB69F65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4623" y="546271"/>
            <a:ext cx="4932000" cy="304914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4DC773-0AD4-BC13-9BDA-538AE7323F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598" y="441000"/>
            <a:ext cx="3984000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C819BD22-13AB-C1B5-4E0A-1E9089F66DE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1402" y="3429000"/>
            <a:ext cx="3996000" cy="2997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B2036C5-1FD4-1A7D-097A-DFEB3DBA15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097" y="3429000"/>
            <a:ext cx="3960000" cy="297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8FE1D93-7957-A704-4243-76DB8552FF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4903" y="459000"/>
            <a:ext cx="3960000" cy="297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D0ED00-15BC-50C3-FFEB-E1DF28AE59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068" y="470736"/>
            <a:ext cx="2916474" cy="48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A72C8F9-BFEB-FBEC-7087-B9EF24954C3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8932" y="3429000"/>
            <a:ext cx="4500000" cy="300143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C66E731-3CCE-497C-A8D7-F50C0E2D9F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440" y="3288437"/>
            <a:ext cx="4128000" cy="30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97D2EFE-C47F-B0BF-3727-F2C01CDACE4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52560" y="534390"/>
            <a:ext cx="3105000" cy="41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B9067EE-0946-CF20-69EE-FD609855CA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619" y="463138"/>
            <a:ext cx="4177349" cy="313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AB21F89-ED88-3D0A-FA00-ECA79B114FD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4749" y="3330869"/>
            <a:ext cx="4281632" cy="306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5E47C3-64C5-A943-AE6B-AA6494406D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722" y="3429000"/>
            <a:ext cx="3924000" cy="2943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 descr="Une image contenant plein air, montagne, arbre, eau&#10;&#10;Le contenu généré par l’IA peut être incorrect.">
            <a:extLst>
              <a:ext uri="{FF2B5EF4-FFF2-40B4-BE49-F238E27FC236}">
                <a16:creationId xmlns:a16="http://schemas.microsoft.com/office/drawing/2014/main" id="{509F253B-DFA2-059F-ABB6-ADC78D5C434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7278" y="441000"/>
            <a:ext cx="4482000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erre à vin, vin, récipients pour boire, Verrerie&#10;&#10;Le contenu généré par l’IA peut être incorrect.">
            <a:extLst>
              <a:ext uri="{FF2B5EF4-FFF2-40B4-BE49-F238E27FC236}">
                <a16:creationId xmlns:a16="http://schemas.microsoft.com/office/drawing/2014/main" id="{3B071447-B10E-B55E-94E4-302BE0B082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1760" y="496425"/>
            <a:ext cx="4392000" cy="293257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C693B5-6AEF-7A4B-37BE-7BE1D24D83BB}"/>
              </a:ext>
            </a:extLst>
          </p:cNvPr>
          <p:cNvSpPr txBox="1"/>
          <p:nvPr/>
        </p:nvSpPr>
        <p:spPr>
          <a:xfrm>
            <a:off x="748145" y="3550722"/>
            <a:ext cx="5011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dégustation chez Bonfim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0F201D15-B7FE-7206-DF70-C87E1615E6D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5597" y="3429000"/>
            <a:ext cx="5184000" cy="291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F799EEF-1B6E-BDB8-1B5D-D7416AA6A97B}"/>
              </a:ext>
            </a:extLst>
          </p:cNvPr>
          <p:cNvSpPr txBox="1"/>
          <p:nvPr/>
        </p:nvSpPr>
        <p:spPr>
          <a:xfrm>
            <a:off x="6290477" y="2738747"/>
            <a:ext cx="5634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Vallée du Douro, Portugal L1180920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onneau, intérieur, vignoble, brasserie&#10;&#10;Le contenu généré par l’IA peut être incorrect.">
            <a:extLst>
              <a:ext uri="{FF2B5EF4-FFF2-40B4-BE49-F238E27FC236}">
                <a16:creationId xmlns:a16="http://schemas.microsoft.com/office/drawing/2014/main" id="{E953016C-EDC3-D3F0-660B-D433DC3882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638" y="3429000"/>
            <a:ext cx="5312000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6E5034-A99A-055C-A167-810AE11519A1}"/>
              </a:ext>
            </a:extLst>
          </p:cNvPr>
          <p:cNvSpPr txBox="1"/>
          <p:nvPr/>
        </p:nvSpPr>
        <p:spPr>
          <a:xfrm>
            <a:off x="6559138" y="4525995"/>
            <a:ext cx="6139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Vallée du Douro, Portugal  ( 1 et 2 )</a:t>
            </a:r>
          </a:p>
        </p:txBody>
      </p:sp>
      <p:pic>
        <p:nvPicPr>
          <p:cNvPr id="6" name="Image 5" descr="Une image contenant plein air, voyage, montagne, ciel&#10;&#10;Le contenu généré par l’IA peut être incorrect.">
            <a:extLst>
              <a:ext uri="{FF2B5EF4-FFF2-40B4-BE49-F238E27FC236}">
                <a16:creationId xmlns:a16="http://schemas.microsoft.com/office/drawing/2014/main" id="{1E256CE8-8866-1EEF-1925-6A3AED1A7C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3362" y="470570"/>
            <a:ext cx="5688000" cy="284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herbe, eau&#10;&#10;Le contenu généré par l’IA peut être incorrect.">
            <a:extLst>
              <a:ext uri="{FF2B5EF4-FFF2-40B4-BE49-F238E27FC236}">
                <a16:creationId xmlns:a16="http://schemas.microsoft.com/office/drawing/2014/main" id="{E1D6D38C-1754-D036-BFA0-6D7A5266AA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505" y="441000"/>
            <a:ext cx="4542278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BAF996-2FF9-FF5D-2928-1AD74FAF0A7C}"/>
              </a:ext>
            </a:extLst>
          </p:cNvPr>
          <p:cNvSpPr txBox="1"/>
          <p:nvPr/>
        </p:nvSpPr>
        <p:spPr>
          <a:xfrm>
            <a:off x="197449" y="3740727"/>
            <a:ext cx="5106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Quinta da Roêda - Pinhão - Portugal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montagne, herbe, plante&#10;&#10;Le contenu généré par l’IA peut être incorrect.">
            <a:extLst>
              <a:ext uri="{FF2B5EF4-FFF2-40B4-BE49-F238E27FC236}">
                <a16:creationId xmlns:a16="http://schemas.microsoft.com/office/drawing/2014/main" id="{1EA165A7-55F7-0B2F-E716-807AEA079F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1416" y="3538846"/>
            <a:ext cx="4500000" cy="2925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montagne, nuage&#10;&#10;Le contenu généré par l’IA peut être incorrect.">
            <a:extLst>
              <a:ext uri="{FF2B5EF4-FFF2-40B4-BE49-F238E27FC236}">
                <a16:creationId xmlns:a16="http://schemas.microsoft.com/office/drawing/2014/main" id="{4E98A327-8E76-B1DB-B834-9C7849AEE3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479" y="3526973"/>
            <a:ext cx="4430769" cy="28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6C2E55-667A-F018-14E8-C1DC08F295A3}"/>
              </a:ext>
            </a:extLst>
          </p:cNvPr>
          <p:cNvSpPr txBox="1"/>
          <p:nvPr/>
        </p:nvSpPr>
        <p:spPr>
          <a:xfrm>
            <a:off x="-26590" y="2500031"/>
            <a:ext cx="55551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Point de vue sur le Douro depuis l’un des nombreux miradors de la vallée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montagne, nuage, paysage&#10;&#10;Le contenu généré par l’IA peut être incorrect.">
            <a:extLst>
              <a:ext uri="{FF2B5EF4-FFF2-40B4-BE49-F238E27FC236}">
                <a16:creationId xmlns:a16="http://schemas.microsoft.com/office/drawing/2014/main" id="{89A5B511-B19F-0E55-5C83-F45370CB9E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0168" y="476228"/>
            <a:ext cx="4392000" cy="28548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B1A3546-795C-8800-A261-2837F7E85431}"/>
              </a:ext>
            </a:extLst>
          </p:cNvPr>
          <p:cNvSpPr txBox="1"/>
          <p:nvPr/>
        </p:nvSpPr>
        <p:spPr>
          <a:xfrm>
            <a:off x="7932717" y="3526973"/>
            <a:ext cx="4578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L’automne s’empare de la Vallée du Douro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ante, maison, peinture&#10;&#10;Le contenu généré par l’IA peut être incorrect.">
            <a:extLst>
              <a:ext uri="{FF2B5EF4-FFF2-40B4-BE49-F238E27FC236}">
                <a16:creationId xmlns:a16="http://schemas.microsoft.com/office/drawing/2014/main" id="{F44CE9A1-2903-921E-3A6E-65569551FD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6302" y="1060532"/>
            <a:ext cx="8244000" cy="35724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3C2D84-EC94-4932-6249-FFFBE8972FD0}"/>
              </a:ext>
            </a:extLst>
          </p:cNvPr>
          <p:cNvSpPr txBox="1"/>
          <p:nvPr/>
        </p:nvSpPr>
        <p:spPr>
          <a:xfrm>
            <a:off x="2280062" y="418186"/>
            <a:ext cx="94646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Le Village De </a:t>
            </a:r>
            <a:r>
              <a:rPr lang="fr-FR" sz="2400" b="1" dirty="0" err="1">
                <a:solidFill>
                  <a:schemeClr val="bg1"/>
                </a:solidFill>
              </a:rPr>
              <a:t>Pinhao</a:t>
            </a:r>
            <a:r>
              <a:rPr lang="fr-FR" sz="2400" b="1" dirty="0">
                <a:solidFill>
                  <a:schemeClr val="bg1"/>
                </a:solidFill>
              </a:rPr>
              <a:t> Portugal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0060470-A966-6031-971F-9ED48D67D1E8}"/>
              </a:ext>
            </a:extLst>
          </p:cNvPr>
          <p:cNvSpPr txBox="1"/>
          <p:nvPr/>
        </p:nvSpPr>
        <p:spPr>
          <a:xfrm>
            <a:off x="3887190" y="4904493"/>
            <a:ext cx="8645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65F094F-A257-DEB9-F261-3F528CB0D2C2}"/>
              </a:ext>
            </a:extLst>
          </p:cNvPr>
          <p:cNvSpPr txBox="1"/>
          <p:nvPr/>
        </p:nvSpPr>
        <p:spPr>
          <a:xfrm>
            <a:off x="5403272" y="5498275"/>
            <a:ext cx="4156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:dissolve/>
      </p:transition>
    </mc:Choice>
    <mc:Fallback>
      <p:transition spd="slow" advClick="0" advTm="9000">
        <p:dissolv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200</Words>
  <Application>Microsoft Office PowerPoint</Application>
  <PresentationFormat>Grand écran</PresentationFormat>
  <Paragraphs>20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2025-03-13T09:27:59Z</dcterms:created>
  <dcterms:modified xsi:type="dcterms:W3CDTF">2025-05-05T05:22:20Z</dcterms:modified>
</cp:coreProperties>
</file>