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71" r:id="rId4"/>
    <p:sldId id="272" r:id="rId5"/>
    <p:sldId id="270" r:id="rId6"/>
    <p:sldId id="269" r:id="rId7"/>
    <p:sldId id="268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57" r:id="rId19"/>
    <p:sldId id="273" r:id="rId20"/>
    <p:sldId id="274" r:id="rId21"/>
    <p:sldId id="275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33" autoAdjust="0"/>
    <p:restoredTop sz="94660"/>
  </p:normalViewPr>
  <p:slideViewPr>
    <p:cSldViewPr snapToGrid="0">
      <p:cViewPr varScale="1">
        <p:scale>
          <a:sx n="63" d="100"/>
          <a:sy n="63" d="100"/>
        </p:scale>
        <p:origin x="509" y="1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089F3-6844-0085-E77E-42F217BC6E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5B6C09A-8209-4514-2BAE-1348CCA26B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A6A5C66-C50A-98AD-A554-763D2A304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6F45E60-0C24-121D-12A9-D8DD33347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211EEA0-50D4-F6AF-B05F-B32D0557B1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0474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7A246C-B37E-3D51-AA10-F7CBCDFB2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FABCDF7-765A-07E7-555E-81825C0FB4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6502C7E-EA20-7016-6FA5-26742CE422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331CAA5-8A70-19CA-5B17-40FB410B9A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A356333-1ADA-D42E-E532-4A574080F4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3440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59A2E6-3414-FE3B-0DD2-40B1DE2966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2FEEC84-1C83-C4F1-7571-2F1C178E6A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4F67399-358F-0E1E-0F44-2915671D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3229CF9-7B36-E59E-9305-D066389A73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BECE468-11AF-B55D-C725-23BCB7A2A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779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EFEF63-8840-2BE1-C576-2660BE81A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37E924D-CCF7-E876-F105-F3E6D996357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DB64F69-05DF-ADF8-2BE1-B2B93B595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B206F5-507D-1604-3663-E207283D1D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A58CD3-7C49-35BA-A26A-51733D798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C38830D-C42D-C826-7A44-954D887A91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276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E8DF51-0AB6-10F3-EF55-8D99AA08C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B08D7E1A-B178-8165-02C5-D31C4DC77A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640F485-95FC-DB48-85C3-13557062D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ED765EA7-27DB-FBD3-934E-29FCCCDAAA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91D8E284-3E4D-9021-CACD-BDEF7A3BBD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CDE2FD3-83C0-A3BB-EF79-384ED5BBE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D53E4423-60B7-663C-EB33-A93F2FFAA6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EDCE821-6141-307B-835E-1F42FF895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4509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C2E40A-1DF7-F5A4-C5FD-521BE233D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2C6357E0-D07F-E4EA-0FC5-8003A212B4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3ED47E1-D2B8-6726-EC8C-5C56DA2EC7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6E060852-C557-0E21-9696-8EDBD2FC7F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30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860FD76-139E-5B56-87E5-9B41743E93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394E18E9-4E2A-B44A-725A-C330E40EF3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1AB888-1E8A-33FD-B5BD-2A984E908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6894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16AFFF-15D1-16CC-43A3-D2DBAEC357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C5DFA6F-C200-DA46-A066-4EB8AAA6B8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F4B4A27-7D34-C752-E107-689EC99408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67376FE-A790-8C59-BD90-91ACEBCB3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C8F7DC7-45CC-57BA-4033-AD2A196314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0E83C21-7CC8-F40B-45B5-DF230B5059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4545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1A970D-F676-87E3-B8F6-5A3A6D8D44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5900529C-FA65-8622-5304-0B8E041FF1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19A119A-DD07-347F-89AD-E690660AAC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A756911E-1E55-4933-D202-062C0373B1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35D872-202E-F54F-87E7-57B9CCCA80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E46A997-1B11-F72C-298F-B2C693008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79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529296-98F8-605B-009C-622A3D3C1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1635291-CDB6-70AB-C724-8AAC20397F2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994723-B4FB-0BD0-AC0F-6C9245BBC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22ABAFA-2D71-820B-BF4D-4CD98DFA41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A15E9E5-E0E5-D804-7C6C-8DE4A0D61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14882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E1E2D92-1232-FC6A-FCBF-1C73B707DF7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66E7EEF-1BCD-6123-21EE-3F97D0E349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30DCB5C-802C-95C2-EA2E-8ADFE53290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F0BAEA6-71B5-2813-2271-B1E9C0CAA8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89FA58A-C1C0-415C-7767-BC536CD65F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86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1726646-FEBC-08E8-7144-85451D5EDC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6B52F3A-F91D-E677-E206-F8D1E5F558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6C1E6F0-8949-50FB-5292-1F9FBFDAD58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C234826-C824-4A48-8CF1-B89DCDEE2041}" type="datetimeFigureOut">
              <a:rPr lang="fr-FR" smtClean="0"/>
              <a:t>11/05/2025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DCF888B-DBE1-6427-B412-DD7FBE2E31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566BB2D-29F0-85C4-4002-3A863582C61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E1A2961-93A7-414B-AAF6-7AFCBA24E6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78119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montagne, paysage&#10;&#10;Le contenu généré par l’IA peut être incorrect.">
            <a:extLst>
              <a:ext uri="{FF2B5EF4-FFF2-40B4-BE49-F238E27FC236}">
                <a16:creationId xmlns:a16="http://schemas.microsoft.com/office/drawing/2014/main" id="{B40282E1-7138-A651-2246-4B0786D4669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54" y="279000"/>
            <a:ext cx="9475891" cy="630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D3AE55-25F9-BB44-FDEA-A69203A9DD74}"/>
              </a:ext>
            </a:extLst>
          </p:cNvPr>
          <p:cNvSpPr txBox="1"/>
          <p:nvPr/>
        </p:nvSpPr>
        <p:spPr>
          <a:xfrm>
            <a:off x="3828288" y="658368"/>
            <a:ext cx="56570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Le Lac Baïkal – Russie </a:t>
            </a:r>
          </a:p>
        </p:txBody>
      </p:sp>
    </p:spTree>
    <p:extLst>
      <p:ext uri="{BB962C8B-B14F-4D97-AF65-F5344CB8AC3E}">
        <p14:creationId xmlns:p14="http://schemas.microsoft.com/office/powerpoint/2010/main" val="69968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  <p:sndAc>
          <p:stSnd loop="1">
            <p:snd r:embed="rId2" name="Ivan Rebroff  - Kalinka.wav"/>
          </p:stSnd>
        </p:sndAc>
      </p:transition>
    </mc:Choice>
    <mc:Fallback>
      <p:transition spd="slow" advClick="0" advTm="10000">
        <p:fade/>
        <p:sndAc>
          <p:stSnd loop="1">
            <p:snd r:embed="rId2" name="Ivan Rebroff  - Kalinka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79BF07-1CEB-0846-B4D7-560C62ECCE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nuage, eau, plein air&#10;&#10;Le contenu généré par l’IA peut être incorrect.">
            <a:extLst>
              <a:ext uri="{FF2B5EF4-FFF2-40B4-BE49-F238E27FC236}">
                <a16:creationId xmlns:a16="http://schemas.microsoft.com/office/drawing/2014/main" id="{7E093CC8-8888-23CF-14A8-8F3E46DA02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253" y="1972078"/>
            <a:ext cx="4483619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3FF92B1-C70F-0F94-0EF7-B8061BBFD752}"/>
              </a:ext>
            </a:extLst>
          </p:cNvPr>
          <p:cNvSpPr txBox="1"/>
          <p:nvPr/>
        </p:nvSpPr>
        <p:spPr>
          <a:xfrm>
            <a:off x="6096000" y="1788696"/>
            <a:ext cx="5864352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 lac Baïkal ([</a:t>
            </a:r>
            <a:r>
              <a:rPr lang="fr-FR" sz="2400" b="1" dirty="0" err="1">
                <a:solidFill>
                  <a:srgbClr val="FFFF00"/>
                </a:solidFill>
              </a:rPr>
              <a:t>baɪˈkɑːl</a:t>
            </a:r>
            <a:r>
              <a:rPr lang="fr-FR" sz="2400" b="1" dirty="0">
                <a:solidFill>
                  <a:srgbClr val="FFFF00"/>
                </a:solidFill>
              </a:rPr>
              <a:t>], en russe : </a:t>
            </a:r>
            <a:r>
              <a:rPr lang="fr-FR" sz="2400" b="1" dirty="0" err="1">
                <a:solidFill>
                  <a:srgbClr val="FFFF00"/>
                </a:solidFill>
              </a:rPr>
              <a:t>Озеро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Байкал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Ozero</a:t>
            </a:r>
            <a:r>
              <a:rPr lang="fr-FR" sz="2400" b="1" dirty="0">
                <a:solidFill>
                  <a:srgbClr val="FFFF00"/>
                </a:solidFill>
              </a:rPr>
              <a:t> Baïkal, [ˈ</a:t>
            </a:r>
            <a:r>
              <a:rPr lang="fr-FR" sz="2400" b="1" dirty="0" err="1">
                <a:solidFill>
                  <a:srgbClr val="FFFF00"/>
                </a:solidFill>
              </a:rPr>
              <a:t>ozʲɪrə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bɐjˈkaɫ</a:t>
            </a:r>
            <a:r>
              <a:rPr lang="fr-FR" sz="2400" b="1" dirty="0">
                <a:solidFill>
                  <a:srgbClr val="FFFF00"/>
                </a:solidFill>
              </a:rPr>
              <a:t>], en bouriate : </a:t>
            </a:r>
            <a:r>
              <a:rPr lang="fr-FR" sz="2400" b="1" dirty="0" err="1">
                <a:solidFill>
                  <a:srgbClr val="FFFF00"/>
                </a:solidFill>
              </a:rPr>
              <a:t>Байгал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далай</a:t>
            </a:r>
            <a:r>
              <a:rPr lang="fr-FR" sz="2400" b="1" dirty="0">
                <a:solidFill>
                  <a:srgbClr val="FFFF00"/>
                </a:solidFill>
              </a:rPr>
              <a:t>, </a:t>
            </a:r>
            <a:r>
              <a:rPr lang="fr-FR" sz="2400" b="1" dirty="0" err="1">
                <a:solidFill>
                  <a:srgbClr val="FFFF00"/>
                </a:solidFill>
              </a:rPr>
              <a:t>Baigal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  <a:r>
              <a:rPr lang="fr-FR" sz="2400" b="1" dirty="0" err="1">
                <a:solidFill>
                  <a:srgbClr val="FFFF00"/>
                </a:solidFill>
              </a:rPr>
              <a:t>dalai</a:t>
            </a:r>
            <a:r>
              <a:rPr lang="fr-FR" sz="2400" b="1" dirty="0">
                <a:solidFill>
                  <a:srgbClr val="FFFF00"/>
                </a:solidFill>
              </a:rPr>
              <a:t>) est le plus profond lac de rift du monde. Il se situe dans le sud de la Sibérie orientale, à cheval sur l'oblast d'Irkoutsk et la république de Bouriatie, deux sujets asiatiques de la fédération de Russie.</a:t>
            </a:r>
          </a:p>
          <a:p>
            <a:endParaRPr lang="fr-FR" sz="2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8997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7479EB-B6BE-B61D-A1E3-A19D49436C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nature, plein air, nuage, paysage&#10;&#10;Le contenu généré par l’IA peut être incorrect.">
            <a:extLst>
              <a:ext uri="{FF2B5EF4-FFF2-40B4-BE49-F238E27FC236}">
                <a16:creationId xmlns:a16="http://schemas.microsoft.com/office/drawing/2014/main" id="{BF0A38E9-9D44-565D-FA3A-8ADAB5D4D7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808" y="279000"/>
            <a:ext cx="9453708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180CDAB-EEDC-96CC-7FAA-411D5D0B92A3}"/>
              </a:ext>
            </a:extLst>
          </p:cNvPr>
          <p:cNvSpPr txBox="1"/>
          <p:nvPr/>
        </p:nvSpPr>
        <p:spPr>
          <a:xfrm>
            <a:off x="10119360" y="3791712"/>
            <a:ext cx="1938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Petite mer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005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1CE79-8483-E231-CF1B-2D97B822AD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montagne&#10;&#10;Le contenu généré par l’IA peut être incorrect.">
            <a:extLst>
              <a:ext uri="{FF2B5EF4-FFF2-40B4-BE49-F238E27FC236}">
                <a16:creationId xmlns:a16="http://schemas.microsoft.com/office/drawing/2014/main" id="{C580F8EF-4B31-91B0-B96C-0D8A49531FC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43208" y="495000"/>
            <a:ext cx="8764363" cy="586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6F37F34-063D-66AC-A33C-0012DFC05C83}"/>
              </a:ext>
            </a:extLst>
          </p:cNvPr>
          <p:cNvSpPr txBox="1"/>
          <p:nvPr/>
        </p:nvSpPr>
        <p:spPr>
          <a:xfrm>
            <a:off x="0" y="4230624"/>
            <a:ext cx="2657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Côte nord-ouest du lac.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629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13EB85-F805-F7A8-6677-7381ED9368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paysage, ciel&#10;&#10;Le contenu généré par l’IA peut être incorrect.">
            <a:extLst>
              <a:ext uri="{FF2B5EF4-FFF2-40B4-BE49-F238E27FC236}">
                <a16:creationId xmlns:a16="http://schemas.microsoft.com/office/drawing/2014/main" id="{1A9958DA-4F07-CF08-AB8F-F7CB9F313AB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2471" y="315000"/>
            <a:ext cx="9400748" cy="6228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118928-CF5C-B82B-55DA-2CFB958A4177}"/>
              </a:ext>
            </a:extLst>
          </p:cNvPr>
          <p:cNvSpPr txBox="1"/>
          <p:nvPr/>
        </p:nvSpPr>
        <p:spPr>
          <a:xfrm>
            <a:off x="10107168" y="3685033"/>
            <a:ext cx="19141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Golfe de Bargouzine et presqu’île Sviatoï Nos.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0448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796E7D-867B-94DE-F7BC-535DFC051F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ille&#10;&#10;Le contenu généré par l’IA peut être incorrect.">
            <a:extLst>
              <a:ext uri="{FF2B5EF4-FFF2-40B4-BE49-F238E27FC236}">
                <a16:creationId xmlns:a16="http://schemas.microsoft.com/office/drawing/2014/main" id="{632C7B28-16EB-BD69-D6EC-1580F5D88F7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0196" y="795726"/>
            <a:ext cx="10231607" cy="576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F07C689-772B-F5FB-EA9D-4E35A9B455BB}"/>
              </a:ext>
            </a:extLst>
          </p:cNvPr>
          <p:cNvSpPr txBox="1"/>
          <p:nvPr/>
        </p:nvSpPr>
        <p:spPr>
          <a:xfrm>
            <a:off x="1845828" y="173737"/>
            <a:ext cx="98463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Escapade sur le Lac Baïkal: Irkoutsk et l’île d’Olkhon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918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D25D70-84B2-51E2-9BEF-63E74C2E65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tour&#10;&#10;Le contenu généré par l’IA peut être incorrect.">
            <a:extLst>
              <a:ext uri="{FF2B5EF4-FFF2-40B4-BE49-F238E27FC236}">
                <a16:creationId xmlns:a16="http://schemas.microsoft.com/office/drawing/2014/main" id="{25936CE8-6F1A-F1C9-97CD-7510A3DC8B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4152" y="464682"/>
            <a:ext cx="2952000" cy="524588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bâtiment, plein air, ciel, lieu de culte&#10;&#10;Le contenu généré par l’IA peut être incorrect.">
            <a:extLst>
              <a:ext uri="{FF2B5EF4-FFF2-40B4-BE49-F238E27FC236}">
                <a16:creationId xmlns:a16="http://schemas.microsoft.com/office/drawing/2014/main" id="{89D76A4D-3921-E9AE-B05D-4836A0D9A02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80661" y="1184010"/>
            <a:ext cx="2917187" cy="518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11061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5FE46B-AA64-FF91-4B5D-110509018D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ature, paysage&#10;&#10;Le contenu généré par l’IA peut être incorrect.">
            <a:extLst>
              <a:ext uri="{FF2B5EF4-FFF2-40B4-BE49-F238E27FC236}">
                <a16:creationId xmlns:a16="http://schemas.microsoft.com/office/drawing/2014/main" id="{1EAEE7FF-1BBA-5EFB-3E3E-B64BB46A84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9204" y="3429000"/>
            <a:ext cx="448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bâtiment&#10;&#10;Le contenu généré par l’IA peut être incorrect.">
            <a:extLst>
              <a:ext uri="{FF2B5EF4-FFF2-40B4-BE49-F238E27FC236}">
                <a16:creationId xmlns:a16="http://schemas.microsoft.com/office/drawing/2014/main" id="{FC84AC1D-0ED2-60F7-997E-B72153B7075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2796" y="429000"/>
            <a:ext cx="4500000" cy="30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02007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A4F401-5D9A-F3BF-AA34-7FB4F0744F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scène, bâtiment, ciel&#10;&#10;Le contenu généré par l’IA peut être incorrect.">
            <a:extLst>
              <a:ext uri="{FF2B5EF4-FFF2-40B4-BE49-F238E27FC236}">
                <a16:creationId xmlns:a16="http://schemas.microsoft.com/office/drawing/2014/main" id="{3DFA3400-831A-E9F0-4C4C-702D1EFBD14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396" y="525000"/>
            <a:ext cx="4356000" cy="290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eau, paysage, plein air, ciel&#10;&#10;Le contenu généré par l’IA peut être incorrect.">
            <a:extLst>
              <a:ext uri="{FF2B5EF4-FFF2-40B4-BE49-F238E27FC236}">
                <a16:creationId xmlns:a16="http://schemas.microsoft.com/office/drawing/2014/main" id="{C41FDF53-7F23-4FC1-02AC-930EE0B2DE9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8604" y="3316224"/>
            <a:ext cx="448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20281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AB7AE7-DBF7-214D-014C-242A33C48C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bâtiment, plage&#10;&#10;Le contenu généré par l’IA peut être incorrect.">
            <a:extLst>
              <a:ext uri="{FF2B5EF4-FFF2-40B4-BE49-F238E27FC236}">
                <a16:creationId xmlns:a16="http://schemas.microsoft.com/office/drawing/2014/main" id="{DB45DE1B-1FE0-473B-CBFE-4E7E446FEC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385" y="2023873"/>
            <a:ext cx="2916000" cy="4375981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nuage, faire de la randonnée&#10;&#10;Le contenu généré par l’IA peut être incorrect.">
            <a:extLst>
              <a:ext uri="{FF2B5EF4-FFF2-40B4-BE49-F238E27FC236}">
                <a16:creationId xmlns:a16="http://schemas.microsoft.com/office/drawing/2014/main" id="{BFC399A3-1091-A2BC-85FA-34744205BD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11615" y="499879"/>
            <a:ext cx="2988000" cy="448404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24928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0DB5EC-8847-B2BC-9221-70EB9D8A53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Véhicule terrestre&#10;&#10;Le contenu généré par l’IA peut être incorrect.">
            <a:extLst>
              <a:ext uri="{FF2B5EF4-FFF2-40B4-BE49-F238E27FC236}">
                <a16:creationId xmlns:a16="http://schemas.microsoft.com/office/drawing/2014/main" id="{AFB9812C-3547-082F-6B4E-5DA93042F4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898" y="526344"/>
            <a:ext cx="4481054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plein air, nuage, eau&#10;&#10;Le contenu généré par l’IA peut être incorrect.">
            <a:extLst>
              <a:ext uri="{FF2B5EF4-FFF2-40B4-BE49-F238E27FC236}">
                <a16:creationId xmlns:a16="http://schemas.microsoft.com/office/drawing/2014/main" id="{7891DA61-F2E8-A29B-630C-5AC59704909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6994" y="3319272"/>
            <a:ext cx="4589108" cy="306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225992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A13184-D519-45EB-90B4-A9717432BB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nature&#10;&#10;Le contenu généré par l’IA peut être incorrect.">
            <a:extLst>
              <a:ext uri="{FF2B5EF4-FFF2-40B4-BE49-F238E27FC236}">
                <a16:creationId xmlns:a16="http://schemas.microsoft.com/office/drawing/2014/main" id="{CCDBFF91-3B0B-C510-43CA-B265E489EEA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3244" y="3324034"/>
            <a:ext cx="5259114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herbe, plein air, ciel&#10;&#10;Le contenu généré par l’IA peut être incorrect.">
            <a:extLst>
              <a:ext uri="{FF2B5EF4-FFF2-40B4-BE49-F238E27FC236}">
                <a16:creationId xmlns:a16="http://schemas.microsoft.com/office/drawing/2014/main" id="{731DD850-7C6C-C096-D592-A4A50D9FD38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82756" y="527904"/>
            <a:ext cx="4356000" cy="290109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4477900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5A59F-2A3F-FF52-133E-CB402B747F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iver, ciel, plein air, neige&#10;&#10;Le contenu généré par l’IA peut être incorrect.">
            <a:extLst>
              <a:ext uri="{FF2B5EF4-FFF2-40B4-BE49-F238E27FC236}">
                <a16:creationId xmlns:a16="http://schemas.microsoft.com/office/drawing/2014/main" id="{AF26B5EA-8871-3AB5-121D-C21D65143B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734" y="528828"/>
            <a:ext cx="4536000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iver, bois, cabane en rondins&#10;&#10;Le contenu généré par l’IA peut être incorrect.">
            <a:extLst>
              <a:ext uri="{FF2B5EF4-FFF2-40B4-BE49-F238E27FC236}">
                <a16:creationId xmlns:a16="http://schemas.microsoft.com/office/drawing/2014/main" id="{619C8B05-735D-CE91-25B2-2F541E74159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3772" y="3311844"/>
            <a:ext cx="4489494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88765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A9F1A4-DC61-3F3C-93A4-671E09DAC1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oie ferrée, plein air, ciel, transport&#10;&#10;Le contenu généré par l’IA peut être incorrect.">
            <a:extLst>
              <a:ext uri="{FF2B5EF4-FFF2-40B4-BE49-F238E27FC236}">
                <a16:creationId xmlns:a16="http://schemas.microsoft.com/office/drawing/2014/main" id="{22649178-1054-52AB-6620-4F768F4BF91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3020" y="3429000"/>
            <a:ext cx="5314618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montagne, eau, nature&#10;&#10;Le contenu généré par l’IA peut être incorrect.">
            <a:extLst>
              <a:ext uri="{FF2B5EF4-FFF2-40B4-BE49-F238E27FC236}">
                <a16:creationId xmlns:a16="http://schemas.microsoft.com/office/drawing/2014/main" id="{1A767CE7-BF9F-94DE-4E27-C6A75D63084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6980" y="441000"/>
            <a:ext cx="448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64979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783FC4-1D1A-32FC-E7E6-B308C3C361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ctique, Relief glaciaire&#10;&#10;Le contenu généré par l’IA peut être incorrect.">
            <a:extLst>
              <a:ext uri="{FF2B5EF4-FFF2-40B4-BE49-F238E27FC236}">
                <a16:creationId xmlns:a16="http://schemas.microsoft.com/office/drawing/2014/main" id="{C324A8D6-7625-45CC-7AE0-362C72178CC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5206" y="441000"/>
            <a:ext cx="4726186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ciel, statue, bâtiment&#10;&#10;Le contenu généré par l’IA peut être incorrect.">
            <a:extLst>
              <a:ext uri="{FF2B5EF4-FFF2-40B4-BE49-F238E27FC236}">
                <a16:creationId xmlns:a16="http://schemas.microsoft.com/office/drawing/2014/main" id="{7EB460E6-EA9B-C92B-F996-52B55BE421D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2794" y="3548640"/>
            <a:ext cx="4464000" cy="29016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32831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90C310-13EE-A072-A303-4C448AC3B9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paysage, eau&#10;&#10;Le contenu généré par l’IA peut être incorrect.">
            <a:extLst>
              <a:ext uri="{FF2B5EF4-FFF2-40B4-BE49-F238E27FC236}">
                <a16:creationId xmlns:a16="http://schemas.microsoft.com/office/drawing/2014/main" id="{9E15EF7A-4436-C6D1-BC73-19FE57346D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808" y="3546147"/>
            <a:ext cx="4320000" cy="288222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arbre, nuage, ciel&#10;&#10;Le contenu généré par l’IA peut être incorrect.">
            <a:extLst>
              <a:ext uri="{FF2B5EF4-FFF2-40B4-BE49-F238E27FC236}">
                <a16:creationId xmlns:a16="http://schemas.microsoft.com/office/drawing/2014/main" id="{81FCBDFB-0E17-0376-E6C0-AB1BE77DA4D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9216" y="558147"/>
            <a:ext cx="4489015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45214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D1A042-8B1C-6CCA-037B-1545EC59D0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plein air, plante&#10;&#10;Le contenu généré par l’IA peut être incorrect.">
            <a:extLst>
              <a:ext uri="{FF2B5EF4-FFF2-40B4-BE49-F238E27FC236}">
                <a16:creationId xmlns:a16="http://schemas.microsoft.com/office/drawing/2014/main" id="{B8C03A70-CF1A-5FB4-4BDF-5359FDE3EF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5809" y="571246"/>
            <a:ext cx="4424533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transport, plein air, habits, personne&#10;&#10;Le contenu généré par l’IA peut être incorrect.">
            <a:extLst>
              <a:ext uri="{FF2B5EF4-FFF2-40B4-BE49-F238E27FC236}">
                <a16:creationId xmlns:a16="http://schemas.microsoft.com/office/drawing/2014/main" id="{47DFBB5A-81A0-F0CA-3657-2FF77D59246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46961" y="3314500"/>
            <a:ext cx="4478542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5200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65EE8-8155-1209-E306-8CF6A55DC7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eige, habits, personne, chute d’eau&#10;&#10;Le contenu généré par l’IA peut être incorrect.">
            <a:extLst>
              <a:ext uri="{FF2B5EF4-FFF2-40B4-BE49-F238E27FC236}">
                <a16:creationId xmlns:a16="http://schemas.microsoft.com/office/drawing/2014/main" id="{C82B1561-C3B0-EEEC-7397-5947AC00B64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0832" y="3429000"/>
            <a:ext cx="5148000" cy="28957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7CBA6B6-9F78-E054-5395-8D60C191EA2F}"/>
              </a:ext>
            </a:extLst>
          </p:cNvPr>
          <p:cNvSpPr txBox="1"/>
          <p:nvPr/>
        </p:nvSpPr>
        <p:spPr>
          <a:xfrm>
            <a:off x="6483170" y="4399821"/>
            <a:ext cx="54985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éphémères sculptures de glace sur le lac Baïkal</a:t>
            </a:r>
            <a:endParaRPr lang="fr-FR" sz="28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ersonne, plein air, habits, neige&#10;&#10;Le contenu généré par l’IA peut être incorrect.">
            <a:extLst>
              <a:ext uri="{FF2B5EF4-FFF2-40B4-BE49-F238E27FC236}">
                <a16:creationId xmlns:a16="http://schemas.microsoft.com/office/drawing/2014/main" id="{2C7A5120-4BC4-5A68-C154-847ACD24131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85355" y="575112"/>
            <a:ext cx="4045813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44684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6DDAE4-FC3E-0609-36E9-85C57793F8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glace, gelé&#10;&#10;Le contenu généré par l’IA peut être incorrect.">
            <a:extLst>
              <a:ext uri="{FF2B5EF4-FFF2-40B4-BE49-F238E27FC236}">
                <a16:creationId xmlns:a16="http://schemas.microsoft.com/office/drawing/2014/main" id="{CDDF5120-7754-2CBD-93CD-1A07C194C2E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711" y="441000"/>
            <a:ext cx="4553142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ature, glace, neige, gelé&#10;&#10;Le contenu généré par l’IA peut être incorrect.">
            <a:extLst>
              <a:ext uri="{FF2B5EF4-FFF2-40B4-BE49-F238E27FC236}">
                <a16:creationId xmlns:a16="http://schemas.microsoft.com/office/drawing/2014/main" id="{929B2DCA-D3F2-55B1-6BE6-90942F43FEB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77218" y="3429000"/>
            <a:ext cx="4134071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79113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FCE1D6-D194-38E6-6A95-DE85E1C52A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personne, glace&#10;&#10;Le contenu généré par l’IA peut être incorrect.">
            <a:extLst>
              <a:ext uri="{FF2B5EF4-FFF2-40B4-BE49-F238E27FC236}">
                <a16:creationId xmlns:a16="http://schemas.microsoft.com/office/drawing/2014/main" id="{DAD7A350-D12A-0CAF-05FB-96B13F254AE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264" y="3340608"/>
            <a:ext cx="4365466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glace, plein air, Arctique, gelé&#10;&#10;Le contenu généré par l’IA peut être incorrect.">
            <a:extLst>
              <a:ext uri="{FF2B5EF4-FFF2-40B4-BE49-F238E27FC236}">
                <a16:creationId xmlns:a16="http://schemas.microsoft.com/office/drawing/2014/main" id="{4B50C4D0-57ED-E94F-5F4C-E0C0118F4B1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94337" y="477000"/>
            <a:ext cx="4161399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677634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3FE-0072-A021-B47E-0F84EC7F54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glace, neige, gelé, hiver&#10;&#10;Le contenu généré par l’IA peut être incorrect.">
            <a:extLst>
              <a:ext uri="{FF2B5EF4-FFF2-40B4-BE49-F238E27FC236}">
                <a16:creationId xmlns:a16="http://schemas.microsoft.com/office/drawing/2014/main" id="{88B66120-71DC-7A5E-95C3-47144F40DB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9062" y="526344"/>
            <a:ext cx="4278163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aysage, nature, plein air, eau&#10;&#10;Le contenu généré par l’IA peut être incorrect.">
            <a:extLst>
              <a:ext uri="{FF2B5EF4-FFF2-40B4-BE49-F238E27FC236}">
                <a16:creationId xmlns:a16="http://schemas.microsoft.com/office/drawing/2014/main" id="{73373804-CAEA-9FBD-5490-84317EE7C50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6938" y="3307080"/>
            <a:ext cx="524800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4693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6C494B-FF90-0199-4228-11BF51F86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hiver, eau&#10;&#10;Le contenu généré par l’IA peut être incorrect.">
            <a:extLst>
              <a:ext uri="{FF2B5EF4-FFF2-40B4-BE49-F238E27FC236}">
                <a16:creationId xmlns:a16="http://schemas.microsoft.com/office/drawing/2014/main" id="{0993590E-5FDB-F701-BDA0-8A884812956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8" y="3429000"/>
            <a:ext cx="4468042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paysage, arbre&#10;&#10;Le contenu généré par l’IA peut être incorrect.">
            <a:extLst>
              <a:ext uri="{FF2B5EF4-FFF2-40B4-BE49-F238E27FC236}">
                <a16:creationId xmlns:a16="http://schemas.microsoft.com/office/drawing/2014/main" id="{C9014FA5-4D13-CB13-5095-20812FAE13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96000" y="443425"/>
            <a:ext cx="5580000" cy="2844483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0D56ACF-B798-84B4-890D-FE34DAE39C41}"/>
              </a:ext>
            </a:extLst>
          </p:cNvPr>
          <p:cNvSpPr txBox="1"/>
          <p:nvPr/>
        </p:nvSpPr>
        <p:spPr>
          <a:xfrm>
            <a:off x="2596898" y="1865334"/>
            <a:ext cx="39136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rgbClr val="FFFF00"/>
                </a:solidFill>
              </a:rPr>
              <a:t>Irkoutsk /Russie</a:t>
            </a:r>
          </a:p>
          <a:p>
            <a:r>
              <a:rPr lang="fr-FR" sz="2800" b="1">
                <a:solidFill>
                  <a:srgbClr val="FFFF00"/>
                </a:solidFill>
              </a:rPr>
              <a:t>Circuit Lac Baikal 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8559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CFCF47-D379-B0B2-0059-38BD61B4D5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herbe, bois&#10;&#10;Le contenu généré par l’IA peut être incorrect.">
            <a:extLst>
              <a:ext uri="{FF2B5EF4-FFF2-40B4-BE49-F238E27FC236}">
                <a16:creationId xmlns:a16="http://schemas.microsoft.com/office/drawing/2014/main" id="{EFA3E369-5A25-E85F-E849-DEDA252E52B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445" y="477000"/>
            <a:ext cx="5437812" cy="277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herbe, paysage, plein air, arbre&#10;&#10;Le contenu généré par l’IA peut être incorrect.">
            <a:extLst>
              <a:ext uri="{FF2B5EF4-FFF2-40B4-BE49-F238E27FC236}">
                <a16:creationId xmlns:a16="http://schemas.microsoft.com/office/drawing/2014/main" id="{FF211E5F-A7E2-54A7-2DB4-36ABE7BF0EF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2996" y="3710879"/>
            <a:ext cx="5296568" cy="270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39351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E1D6104-DE9B-38FE-BB4A-71D02140BF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eau, ciel&#10;&#10;Le contenu généré par l’IA peut être incorrect.">
            <a:extLst>
              <a:ext uri="{FF2B5EF4-FFF2-40B4-BE49-F238E27FC236}">
                <a16:creationId xmlns:a16="http://schemas.microsoft.com/office/drawing/2014/main" id="{E38606C1-0319-B292-6EE8-54204907CC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496" y="441000"/>
            <a:ext cx="5437811" cy="277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erbe, mammifère, eau&#10;&#10;Le contenu généré par l’IA peut être incorrect.">
            <a:extLst>
              <a:ext uri="{FF2B5EF4-FFF2-40B4-BE49-F238E27FC236}">
                <a16:creationId xmlns:a16="http://schemas.microsoft.com/office/drawing/2014/main" id="{41F6519F-4D98-BD16-873A-F9E3420A007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54499" y="3648456"/>
            <a:ext cx="5437812" cy="277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165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ADD047-2D32-FEFB-DE6E-54DBF774F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herbe, paysage, nuage&#10;&#10;Le contenu généré par l’IA peut être incorrect.">
            <a:extLst>
              <a:ext uri="{FF2B5EF4-FFF2-40B4-BE49-F238E27FC236}">
                <a16:creationId xmlns:a16="http://schemas.microsoft.com/office/drawing/2014/main" id="{A7BC2C78-C592-B24A-6151-D9A5794267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2064" y="3523488"/>
            <a:ext cx="3852000" cy="2889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lein air, eau, montagne, ciel&#10;&#10;Le contenu généré par l’IA peut être incorrect.">
            <a:extLst>
              <a:ext uri="{FF2B5EF4-FFF2-40B4-BE49-F238E27FC236}">
                <a16:creationId xmlns:a16="http://schemas.microsoft.com/office/drawing/2014/main" id="{EBF45D38-8B83-A507-2F70-F844C79D6E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43936" y="499488"/>
            <a:ext cx="4536000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37948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65D157-265C-E94A-12F7-92D769D58B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Le contenu généré par l’IA peut être incorrect.">
            <a:extLst>
              <a:ext uri="{FF2B5EF4-FFF2-40B4-BE49-F238E27FC236}">
                <a16:creationId xmlns:a16="http://schemas.microsoft.com/office/drawing/2014/main" id="{19C326B0-98F1-89FF-F54D-B6D352CD16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635" y="441000"/>
            <a:ext cx="448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804F24-B179-2060-90C2-C4F65270EEA6}"/>
              </a:ext>
            </a:extLst>
          </p:cNvPr>
          <p:cNvSpPr txBox="1"/>
          <p:nvPr/>
        </p:nvSpPr>
        <p:spPr>
          <a:xfrm>
            <a:off x="5718048" y="1194816"/>
            <a:ext cx="61691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 lac Baïkal, la plus grande réserve d’eau douce liquide de surface</a:t>
            </a:r>
          </a:p>
        </p:txBody>
      </p:sp>
      <p:pic>
        <p:nvPicPr>
          <p:cNvPr id="6" name="Image 5" descr="Une image contenant plein air, arbre, train, eau&#10;&#10;Le contenu généré par l’IA peut être incorrect.">
            <a:extLst>
              <a:ext uri="{FF2B5EF4-FFF2-40B4-BE49-F238E27FC236}">
                <a16:creationId xmlns:a16="http://schemas.microsoft.com/office/drawing/2014/main" id="{F0AA2B39-3D11-76AB-BC19-E920BCDD303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68896" y="3429000"/>
            <a:ext cx="4479816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25381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8520FB-3373-A35C-BF23-AAE94614F8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nuage, plein air, sol&#10;&#10;Le contenu généré par l’IA peut être incorrect.">
            <a:extLst>
              <a:ext uri="{FF2B5EF4-FFF2-40B4-BE49-F238E27FC236}">
                <a16:creationId xmlns:a16="http://schemas.microsoft.com/office/drawing/2014/main" id="{722962EA-2AE3-B18B-C079-C30BBEE36E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7680" y="3429000"/>
            <a:ext cx="4533795" cy="3024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neige, nature, hiver, grotte&#10;&#10;Le contenu généré par l’IA peut être incorrect.">
            <a:extLst>
              <a:ext uri="{FF2B5EF4-FFF2-40B4-BE49-F238E27FC236}">
                <a16:creationId xmlns:a16="http://schemas.microsoft.com/office/drawing/2014/main" id="{BCB00D22-1A97-B19F-0777-2ED8CC233DD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24519" y="441000"/>
            <a:ext cx="4479801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15107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9BF9B-4D4F-E813-B8AF-51589E31CE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eige, ciel, hiver&#10;&#10;Le contenu généré par l’IA peut être incorrect.">
            <a:extLst>
              <a:ext uri="{FF2B5EF4-FFF2-40B4-BE49-F238E27FC236}">
                <a16:creationId xmlns:a16="http://schemas.microsoft.com/office/drawing/2014/main" id="{8513E0E2-7A38-7664-682B-995B2AEF5D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582" y="477000"/>
            <a:ext cx="4428000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aysage, eau, plein air, ciel&#10;&#10;Le contenu généré par l’IA peut être incorrect.">
            <a:extLst>
              <a:ext uri="{FF2B5EF4-FFF2-40B4-BE49-F238E27FC236}">
                <a16:creationId xmlns:a16="http://schemas.microsoft.com/office/drawing/2014/main" id="{D5924CA8-1211-72B0-505F-2B5FAB3F90A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4418" y="3429000"/>
            <a:ext cx="4482000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74197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D173C9-ADE1-8998-B933-38B0CBC8DC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aysage, herbe&#10;&#10;Le contenu généré par l’IA peut être incorrect.">
            <a:extLst>
              <a:ext uri="{FF2B5EF4-FFF2-40B4-BE49-F238E27FC236}">
                <a16:creationId xmlns:a16="http://schemas.microsoft.com/office/drawing/2014/main" id="{2A819ACE-B9E7-F68C-8071-DD221C6D91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8364" y="3429000"/>
            <a:ext cx="3985296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9" name="Image 8" descr="Une image contenant plein air, eau, transport, ciel&#10;&#10;Le contenu généré par l’IA peut être incorrect.">
            <a:extLst>
              <a:ext uri="{FF2B5EF4-FFF2-40B4-BE49-F238E27FC236}">
                <a16:creationId xmlns:a16="http://schemas.microsoft.com/office/drawing/2014/main" id="{00800CFD-580B-0119-91A3-6FECD2928B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02909" y="441000"/>
            <a:ext cx="4490727" cy="2988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4608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DB2295-55A7-9D18-4818-EFFF7EA05D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transport, embarcation&#10;&#10;Le contenu généré par l’IA peut être incorrect.">
            <a:extLst>
              <a:ext uri="{FF2B5EF4-FFF2-40B4-BE49-F238E27FC236}">
                <a16:creationId xmlns:a16="http://schemas.microsoft.com/office/drawing/2014/main" id="{AD2AE43F-D8A5-8DFC-37ED-9178068650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162" y="426720"/>
            <a:ext cx="5116760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nature, nuage, paysage&#10;&#10;Le contenu généré par l’IA peut être incorrect.">
            <a:extLst>
              <a:ext uri="{FF2B5EF4-FFF2-40B4-BE49-F238E27FC236}">
                <a16:creationId xmlns:a16="http://schemas.microsoft.com/office/drawing/2014/main" id="{0A1974C3-CCCF-A5BC-3989-71464D74BED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39874" y="3526176"/>
            <a:ext cx="4511772" cy="2952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C272C04-DAC5-3E84-23A5-D24089E426A6}"/>
              </a:ext>
            </a:extLst>
          </p:cNvPr>
          <p:cNvSpPr txBox="1"/>
          <p:nvPr/>
        </p:nvSpPr>
        <p:spPr>
          <a:xfrm>
            <a:off x="6969918" y="2157984"/>
            <a:ext cx="45117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Le Lac De Baïkal – Russie -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F8B3521E-97D5-3027-C2B3-BAED3EDDF186}"/>
              </a:ext>
            </a:extLst>
          </p:cNvPr>
          <p:cNvSpPr txBox="1"/>
          <p:nvPr/>
        </p:nvSpPr>
        <p:spPr>
          <a:xfrm>
            <a:off x="1231392" y="3765762"/>
            <a:ext cx="570585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  <a:p>
            <a:r>
              <a:rPr lang="fr-FR" sz="2800" b="1" dirty="0">
                <a:solidFill>
                  <a:srgbClr val="FFFF00"/>
                </a:solidFill>
              </a:rPr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1957181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0000">
        <p:fade/>
      </p:transition>
    </mc:Choice>
    <mc:Fallback>
      <p:transition spd="slow" advClick="0" advTm="10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152</Words>
  <Application>Microsoft Office PowerPoint</Application>
  <PresentationFormat>Grand écran</PresentationFormat>
  <Paragraphs>13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7</cp:revision>
  <dcterms:created xsi:type="dcterms:W3CDTF">2025-02-28T10:54:19Z</dcterms:created>
  <dcterms:modified xsi:type="dcterms:W3CDTF">2025-05-11T09:01:44Z</dcterms:modified>
</cp:coreProperties>
</file>