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9" r:id="rId3"/>
    <p:sldId id="258" r:id="rId4"/>
    <p:sldId id="260" r:id="rId5"/>
    <p:sldId id="261" r:id="rId6"/>
    <p:sldId id="262" r:id="rId7"/>
    <p:sldId id="267" r:id="rId8"/>
    <p:sldId id="268" r:id="rId9"/>
    <p:sldId id="269" r:id="rId10"/>
    <p:sldId id="293" r:id="rId11"/>
    <p:sldId id="270" r:id="rId12"/>
    <p:sldId id="271" r:id="rId13"/>
    <p:sldId id="294" r:id="rId14"/>
    <p:sldId id="272" r:id="rId15"/>
    <p:sldId id="273" r:id="rId16"/>
    <p:sldId id="274" r:id="rId17"/>
    <p:sldId id="275" r:id="rId18"/>
    <p:sldId id="276" r:id="rId19"/>
    <p:sldId id="277" r:id="rId20"/>
    <p:sldId id="278" r:id="rId21"/>
    <p:sldId id="280" r:id="rId22"/>
    <p:sldId id="279" r:id="rId23"/>
    <p:sldId id="281" r:id="rId24"/>
    <p:sldId id="282" r:id="rId25"/>
    <p:sldId id="263" r:id="rId26"/>
    <p:sldId id="283" r:id="rId27"/>
    <p:sldId id="295" r:id="rId28"/>
    <p:sldId id="292" r:id="rId29"/>
    <p:sldId id="284" r:id="rId30"/>
    <p:sldId id="285" r:id="rId31"/>
    <p:sldId id="291" r:id="rId32"/>
    <p:sldId id="296" r:id="rId33"/>
    <p:sldId id="286" r:id="rId34"/>
    <p:sldId id="287" r:id="rId35"/>
    <p:sldId id="288" r:id="rId36"/>
    <p:sldId id="290" r:id="rId3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bYkRZ/Nt53+jLnKuls7xTw==" hashData="1B8EFeqCH9g2qeNIW/H2I4alZ/GlQtEpbWY/KKtXlLK8AAWJXzkyxau1EQwbqwTtVT2VI9+mVTDE/A7wvLVN0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96"/>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7" autoAdjust="0"/>
    <p:restoredTop sz="94660"/>
  </p:normalViewPr>
  <p:slideViewPr>
    <p:cSldViewPr snapToGrid="0">
      <p:cViewPr varScale="1">
        <p:scale>
          <a:sx n="120" d="100"/>
          <a:sy n="120" d="100"/>
        </p:scale>
        <p:origin x="23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cstate="email">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fr-FR" smtClean="0"/>
              <a:t>Modifiez le style du titre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69712216-B5A9-4C35-998F-A214A922B4B4}" type="datetimeFigureOut">
              <a:rPr lang="fr-FR" smtClean="0"/>
              <a:t>10/05/2025</a:t>
            </a:fld>
            <a:endParaRPr lang="fr-FR"/>
          </a:p>
        </p:txBody>
      </p:sp>
      <p:sp>
        <p:nvSpPr>
          <p:cNvPr id="5" name="Footer Placeholder 4"/>
          <p:cNvSpPr>
            <a:spLocks noGrp="1"/>
          </p:cNvSpPr>
          <p:nvPr>
            <p:ph type="ftr" sz="quarter" idx="11"/>
          </p:nvPr>
        </p:nvSpPr>
        <p:spPr>
          <a:xfrm>
            <a:off x="1876424" y="5410201"/>
            <a:ext cx="5124886" cy="365125"/>
          </a:xfrm>
        </p:spPr>
        <p:txBody>
          <a:bodyPr/>
          <a:lstStyle/>
          <a:p>
            <a:endParaRPr lang="fr-FR"/>
          </a:p>
        </p:txBody>
      </p:sp>
      <p:sp>
        <p:nvSpPr>
          <p:cNvPr id="6" name="Slide Number Placeholder 5"/>
          <p:cNvSpPr>
            <a:spLocks noGrp="1"/>
          </p:cNvSpPr>
          <p:nvPr>
            <p:ph type="sldNum" sz="quarter" idx="12"/>
          </p:nvPr>
        </p:nvSpPr>
        <p:spPr>
          <a:xfrm>
            <a:off x="9896911" y="5410199"/>
            <a:ext cx="771089" cy="365125"/>
          </a:xfrm>
        </p:spPr>
        <p:txBody>
          <a:bodyPr/>
          <a:lstStyle/>
          <a:p>
            <a:fld id="{1141A8DD-CC7A-4706-A73A-57851C3221BB}" type="slidenum">
              <a:rPr lang="fr-FR" smtClean="0"/>
              <a:t>‹N°›</a:t>
            </a:fld>
            <a:endParaRPr lang="fr-FR"/>
          </a:p>
        </p:txBody>
      </p:sp>
    </p:spTree>
    <p:extLst>
      <p:ext uri="{BB962C8B-B14F-4D97-AF65-F5344CB8AC3E}">
        <p14:creationId xmlns:p14="http://schemas.microsoft.com/office/powerpoint/2010/main" val="22209042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69712216-B5A9-4C35-998F-A214A922B4B4}" type="datetimeFigureOut">
              <a:rPr lang="fr-FR" smtClean="0"/>
              <a:t>10/05/2025</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1141A8DD-CC7A-4706-A73A-57851C3221BB}" type="slidenum">
              <a:rPr lang="fr-FR" smtClean="0"/>
              <a:t>‹N°›</a:t>
            </a:fld>
            <a:endParaRPr lang="fr-FR"/>
          </a:p>
        </p:txBody>
      </p:sp>
    </p:spTree>
    <p:extLst>
      <p:ext uri="{BB962C8B-B14F-4D97-AF65-F5344CB8AC3E}">
        <p14:creationId xmlns:p14="http://schemas.microsoft.com/office/powerpoint/2010/main" val="20910291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fr-FR" smtClean="0"/>
              <a:t>Modifiez le style du titre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69712216-B5A9-4C35-998F-A214A922B4B4}" type="datetimeFigureOut">
              <a:rPr lang="fr-FR" smtClean="0"/>
              <a:t>10/05/2025</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1141A8DD-CC7A-4706-A73A-57851C3221BB}" type="slidenum">
              <a:rPr lang="fr-FR" smtClean="0"/>
              <a:t>‹N°›</a:t>
            </a:fld>
            <a:endParaRPr lang="fr-FR"/>
          </a:p>
        </p:txBody>
      </p:sp>
    </p:spTree>
    <p:extLst>
      <p:ext uri="{BB962C8B-B14F-4D97-AF65-F5344CB8AC3E}">
        <p14:creationId xmlns:p14="http://schemas.microsoft.com/office/powerpoint/2010/main" val="53659587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69712216-B5A9-4C35-998F-A214A922B4B4}" type="datetimeFigureOut">
              <a:rPr lang="fr-FR" smtClean="0"/>
              <a:t>10/05/2025</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1141A8DD-CC7A-4706-A73A-57851C3221BB}" type="slidenum">
              <a:rPr lang="fr-FR" smtClean="0"/>
              <a:t>‹N°›</a:t>
            </a:fld>
            <a:endParaRPr lang="fr-FR"/>
          </a:p>
        </p:txBody>
      </p:sp>
    </p:spTree>
    <p:extLst>
      <p:ext uri="{BB962C8B-B14F-4D97-AF65-F5344CB8AC3E}">
        <p14:creationId xmlns:p14="http://schemas.microsoft.com/office/powerpoint/2010/main" val="35882137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Content Placeholder 3"/>
          <p:cNvSpPr>
            <a:spLocks noGrp="1"/>
          </p:cNvSpPr>
          <p:nvPr>
            <p:ph sz="half" idx="2"/>
          </p:nvPr>
        </p:nvSpPr>
        <p:spPr>
          <a:xfrm>
            <a:off x="1141410" y="3073397"/>
            <a:ext cx="4878391" cy="2717801"/>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Content Placeholder 5"/>
          <p:cNvSpPr>
            <a:spLocks noGrp="1"/>
          </p:cNvSpPr>
          <p:nvPr>
            <p:ph sz="quarter" idx="4"/>
          </p:nvPr>
        </p:nvSpPr>
        <p:spPr>
          <a:xfrm>
            <a:off x="6172200" y="3073397"/>
            <a:ext cx="4875210" cy="2717801"/>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69712216-B5A9-4C35-998F-A214A922B4B4}" type="datetimeFigureOut">
              <a:rPr lang="fr-FR" smtClean="0"/>
              <a:t>10/05/2025</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1141A8DD-CC7A-4706-A73A-57851C3221BB}" type="slidenum">
              <a:rPr lang="fr-FR" smtClean="0"/>
              <a:t>‹N°›</a:t>
            </a:fld>
            <a:endParaRPr lang="fr-FR"/>
          </a:p>
        </p:txBody>
      </p:sp>
    </p:spTree>
    <p:extLst>
      <p:ext uri="{BB962C8B-B14F-4D97-AF65-F5344CB8AC3E}">
        <p14:creationId xmlns:p14="http://schemas.microsoft.com/office/powerpoint/2010/main" val="93802899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69712216-B5A9-4C35-998F-A214A922B4B4}" type="datetimeFigureOut">
              <a:rPr lang="fr-FR" smtClean="0"/>
              <a:t>10/05/2025</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1141A8DD-CC7A-4706-A73A-57851C3221BB}" type="slidenum">
              <a:rPr lang="fr-FR" smtClean="0"/>
              <a:t>‹N°›</a:t>
            </a:fld>
            <a:endParaRPr lang="fr-FR"/>
          </a:p>
        </p:txBody>
      </p:sp>
    </p:spTree>
    <p:extLst>
      <p:ext uri="{BB962C8B-B14F-4D97-AF65-F5344CB8AC3E}">
        <p14:creationId xmlns:p14="http://schemas.microsoft.com/office/powerpoint/2010/main" val="15266320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9712216-B5A9-4C35-998F-A214A922B4B4}" type="datetimeFigureOut">
              <a:rPr lang="fr-FR" smtClean="0"/>
              <a:t>10/05/2025</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1141A8DD-CC7A-4706-A73A-57851C3221BB}" type="slidenum">
              <a:rPr lang="fr-FR" smtClean="0"/>
              <a:t>‹N°›</a:t>
            </a:fld>
            <a:endParaRPr lang="fr-FR"/>
          </a:p>
        </p:txBody>
      </p:sp>
    </p:spTree>
    <p:extLst>
      <p:ext uri="{BB962C8B-B14F-4D97-AF65-F5344CB8AC3E}">
        <p14:creationId xmlns:p14="http://schemas.microsoft.com/office/powerpoint/2010/main" val="301690969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69712216-B5A9-4C35-998F-A214A922B4B4}" type="datetimeFigureOut">
              <a:rPr lang="fr-FR" smtClean="0"/>
              <a:t>10/05/2025</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1141A8DD-CC7A-4706-A73A-57851C3221BB}" type="slidenum">
              <a:rPr lang="fr-FR" smtClean="0"/>
              <a:t>‹N°›</a:t>
            </a:fld>
            <a:endParaRPr lang="fr-FR"/>
          </a:p>
        </p:txBody>
      </p:sp>
    </p:spTree>
    <p:extLst>
      <p:ext uri="{BB962C8B-B14F-4D97-AF65-F5344CB8AC3E}">
        <p14:creationId xmlns:p14="http://schemas.microsoft.com/office/powerpoint/2010/main" val="38913689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69712216-B5A9-4C35-998F-A214A922B4B4}" type="datetimeFigureOut">
              <a:rPr lang="fr-FR" smtClean="0"/>
              <a:t>10/05/2025</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1141A8DD-CC7A-4706-A73A-57851C3221BB}" type="slidenum">
              <a:rPr lang="fr-FR" smtClean="0"/>
              <a:t>‹N°›</a:t>
            </a:fld>
            <a:endParaRPr lang="fr-FR"/>
          </a:p>
        </p:txBody>
      </p:sp>
    </p:spTree>
    <p:extLst>
      <p:ext uri="{BB962C8B-B14F-4D97-AF65-F5344CB8AC3E}">
        <p14:creationId xmlns:p14="http://schemas.microsoft.com/office/powerpoint/2010/main" val="35556501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 panoramiqu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fr-FR" smtClean="0"/>
              <a:t>Cliquez sur l'icône pour ajouter une image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69712216-B5A9-4C35-998F-A214A922B4B4}" type="datetimeFigureOut">
              <a:rPr lang="fr-FR" smtClean="0"/>
              <a:t>10/05/2025</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1141A8DD-CC7A-4706-A73A-57851C3221BB}" type="slidenum">
              <a:rPr lang="fr-FR" smtClean="0"/>
              <a:t>‹N°›</a:t>
            </a:fld>
            <a:endParaRPr lang="fr-FR"/>
          </a:p>
        </p:txBody>
      </p:sp>
    </p:spTree>
    <p:extLst>
      <p:ext uri="{BB962C8B-B14F-4D97-AF65-F5344CB8AC3E}">
        <p14:creationId xmlns:p14="http://schemas.microsoft.com/office/powerpoint/2010/main" val="24728610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fr-FR" smtClean="0"/>
              <a:t>Modifiez le style du titre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69712216-B5A9-4C35-998F-A214A922B4B4}" type="datetimeFigureOut">
              <a:rPr lang="fr-FR" smtClean="0"/>
              <a:t>10/05/2025</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1141A8DD-CC7A-4706-A73A-57851C3221BB}" type="slidenum">
              <a:rPr lang="fr-FR" smtClean="0"/>
              <a:t>‹N°›</a:t>
            </a:fld>
            <a:endParaRPr lang="fr-FR"/>
          </a:p>
        </p:txBody>
      </p:sp>
    </p:spTree>
    <p:extLst>
      <p:ext uri="{BB962C8B-B14F-4D97-AF65-F5344CB8AC3E}">
        <p14:creationId xmlns:p14="http://schemas.microsoft.com/office/powerpoint/2010/main" val="10486963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fr-FR" smtClean="0"/>
              <a:t>Modifiez le style du titre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69712216-B5A9-4C35-998F-A214A922B4B4}" type="datetimeFigureOut">
              <a:rPr lang="fr-FR" smtClean="0"/>
              <a:t>10/05/2025</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1141A8DD-CC7A-4706-A73A-57851C3221BB}" type="slidenum">
              <a:rPr lang="fr-FR" smtClean="0"/>
              <a:t>‹N°›</a:t>
            </a:fld>
            <a:endParaRPr lang="fr-FR"/>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601826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fr-FR" smtClean="0"/>
              <a:t>Modifiez le style du titre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69712216-B5A9-4C35-998F-A214A922B4B4}" type="datetimeFigureOut">
              <a:rPr lang="fr-FR" smtClean="0"/>
              <a:t>10/05/2025</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1141A8DD-CC7A-4706-A73A-57851C3221BB}" type="slidenum">
              <a:rPr lang="fr-FR" smtClean="0"/>
              <a:t>‹N°›</a:t>
            </a:fld>
            <a:endParaRPr lang="fr-FR"/>
          </a:p>
        </p:txBody>
      </p:sp>
    </p:spTree>
    <p:extLst>
      <p:ext uri="{BB962C8B-B14F-4D97-AF65-F5344CB8AC3E}">
        <p14:creationId xmlns:p14="http://schemas.microsoft.com/office/powerpoint/2010/main" val="236988118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onnes">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fr-FR" smtClean="0"/>
              <a:t>Modifiez le style du titre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3" name="Date Placeholder 2"/>
          <p:cNvSpPr>
            <a:spLocks noGrp="1"/>
          </p:cNvSpPr>
          <p:nvPr>
            <p:ph type="dt" sz="half" idx="10"/>
          </p:nvPr>
        </p:nvSpPr>
        <p:spPr/>
        <p:txBody>
          <a:bodyPr/>
          <a:lstStyle/>
          <a:p>
            <a:fld id="{69712216-B5A9-4C35-998F-A214A922B4B4}" type="datetimeFigureOut">
              <a:rPr lang="fr-FR" smtClean="0"/>
              <a:t>10/05/2025</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1141A8DD-CC7A-4706-A73A-57851C3221BB}" type="slidenum">
              <a:rPr lang="fr-FR" smtClean="0"/>
              <a:t>‹N°›</a:t>
            </a:fld>
            <a:endParaRPr lang="fr-FR"/>
          </a:p>
        </p:txBody>
      </p:sp>
    </p:spTree>
    <p:extLst>
      <p:ext uri="{BB962C8B-B14F-4D97-AF65-F5344CB8AC3E}">
        <p14:creationId xmlns:p14="http://schemas.microsoft.com/office/powerpoint/2010/main" val="103650008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onnes d’image">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fr-FR" smtClean="0"/>
              <a:t>Modifiez le style du titre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fr-FR" smtClean="0"/>
              <a:t>Cliquez sur l'icône pour ajouter une image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fr-FR" smtClean="0"/>
              <a:t>Cliquez sur l'icône pour ajouter une image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fr-FR" smtClean="0"/>
              <a:t>Cliquez sur l'icône pour ajouter une image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3" name="Date Placeholder 2"/>
          <p:cNvSpPr>
            <a:spLocks noGrp="1"/>
          </p:cNvSpPr>
          <p:nvPr>
            <p:ph type="dt" sz="half" idx="10"/>
          </p:nvPr>
        </p:nvSpPr>
        <p:spPr/>
        <p:txBody>
          <a:bodyPr/>
          <a:lstStyle/>
          <a:p>
            <a:fld id="{69712216-B5A9-4C35-998F-A214A922B4B4}" type="datetimeFigureOut">
              <a:rPr lang="fr-FR" smtClean="0"/>
              <a:t>10/05/2025</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1141A8DD-CC7A-4706-A73A-57851C3221BB}" type="slidenum">
              <a:rPr lang="fr-FR" smtClean="0"/>
              <a:t>‹N°›</a:t>
            </a:fld>
            <a:endParaRPr lang="fr-FR"/>
          </a:p>
        </p:txBody>
      </p:sp>
    </p:spTree>
    <p:extLst>
      <p:ext uri="{BB962C8B-B14F-4D97-AF65-F5344CB8AC3E}">
        <p14:creationId xmlns:p14="http://schemas.microsoft.com/office/powerpoint/2010/main" val="7445210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ncho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69712216-B5A9-4C35-998F-A214A922B4B4}" type="datetimeFigureOut">
              <a:rPr lang="fr-FR" smtClean="0"/>
              <a:t>10/05/2025</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1141A8DD-CC7A-4706-A73A-57851C3221BB}" type="slidenum">
              <a:rPr lang="fr-FR" smtClean="0"/>
              <a:t>‹N°›</a:t>
            </a:fld>
            <a:endParaRPr lang="fr-FR"/>
          </a:p>
        </p:txBody>
      </p:sp>
    </p:spTree>
    <p:extLst>
      <p:ext uri="{BB962C8B-B14F-4D97-AF65-F5344CB8AC3E}">
        <p14:creationId xmlns:p14="http://schemas.microsoft.com/office/powerpoint/2010/main" val="19241901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69712216-B5A9-4C35-998F-A214A922B4B4}" type="datetimeFigureOut">
              <a:rPr lang="fr-FR" smtClean="0"/>
              <a:t>10/05/2025</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1141A8DD-CC7A-4706-A73A-57851C3221BB}" type="slidenum">
              <a:rPr lang="fr-FR" smtClean="0"/>
              <a:t>‹N°›</a:t>
            </a:fld>
            <a:endParaRPr lang="fr-FR"/>
          </a:p>
        </p:txBody>
      </p:sp>
    </p:spTree>
    <p:extLst>
      <p:ext uri="{BB962C8B-B14F-4D97-AF65-F5344CB8AC3E}">
        <p14:creationId xmlns:p14="http://schemas.microsoft.com/office/powerpoint/2010/main" val="269058764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cstate="email">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9712216-B5A9-4C35-998F-A214A922B4B4}" type="datetimeFigureOut">
              <a:rPr lang="fr-FR" smtClean="0"/>
              <a:t>10/05/2025</a:t>
            </a:fld>
            <a:endParaRPr lang="fr-FR"/>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fr-FR"/>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1141A8DD-CC7A-4706-A73A-57851C3221BB}" type="slidenum">
              <a:rPr lang="fr-FR" smtClean="0"/>
              <a:t>‹N°›</a:t>
            </a:fld>
            <a:endParaRPr lang="fr-FR"/>
          </a:p>
        </p:txBody>
      </p:sp>
    </p:spTree>
    <p:extLst>
      <p:ext uri="{BB962C8B-B14F-4D97-AF65-F5344CB8AC3E}">
        <p14:creationId xmlns:p14="http://schemas.microsoft.com/office/powerpoint/2010/main" val="1983812137"/>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mc:AlternateContent xmlns:mc="http://schemas.openxmlformats.org/markup-compatibility/2006" xmlns:p14="http://schemas.microsoft.com/office/powerpoint/2010/main">
    <mc:Choice Requires="p14">
      <p:transition spd="slow" p14:dur="2000"/>
    </mc:Choice>
    <mc:Fallback xmlns="">
      <p:transition spd="slow"/>
    </mc:Fallback>
  </mc:AlternateConten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audio" Target="../media/audio1.wav"/><Relationship Id="rId5" Type="http://schemas.openxmlformats.org/officeDocument/2006/relationships/image" Target="../media/image5.jpeg"/><Relationship Id="rId4" Type="http://schemas.openxmlformats.org/officeDocument/2006/relationships/image" Target="../media/image4.gif"/></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 Id="rId5" Type="http://schemas.openxmlformats.org/officeDocument/2006/relationships/hyperlink" Target="http://motslocaux.hautetfort.com/media/02/01/1433665168.jpg" TargetMode="External"/><Relationship Id="rId4" Type="http://schemas.openxmlformats.org/officeDocument/2006/relationships/image" Target="../media/image12.jpeg"/></Relationships>
</file>

<file path=ppt/slides/_rels/slide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audio" Target="../media/audio2.wav"/></Relationships>
</file>

<file path=ppt/slides/_rels/slide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1.jpeg"/><Relationship Id="rId7" Type="http://schemas.openxmlformats.org/officeDocument/2006/relationships/image" Target="../media/image35.jpeg"/><Relationship Id="rId2" Type="http://schemas.openxmlformats.org/officeDocument/2006/relationships/image" Target="../media/image30.jpeg"/><Relationship Id="rId1" Type="http://schemas.openxmlformats.org/officeDocument/2006/relationships/slideLayout" Target="../slideLayouts/slideLayout7.xml"/><Relationship Id="rId6" Type="http://schemas.openxmlformats.org/officeDocument/2006/relationships/image" Target="../media/image34.jpeg"/><Relationship Id="rId5" Type="http://schemas.openxmlformats.org/officeDocument/2006/relationships/image" Target="../media/image33.jpeg"/><Relationship Id="rId4" Type="http://schemas.openxmlformats.org/officeDocument/2006/relationships/image" Target="../media/image32.jpeg"/></Relationships>
</file>

<file path=ppt/slides/_rels/slide2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microsoft.com/office/2007/relationships/hdphoto" Target="../media/hdphoto2.wdp"/><Relationship Id="rId7" Type="http://schemas.openxmlformats.org/officeDocument/2006/relationships/image" Target="../media/image58.jpeg"/><Relationship Id="rId2" Type="http://schemas.openxmlformats.org/officeDocument/2006/relationships/image" Target="../media/image56.png"/><Relationship Id="rId1" Type="http://schemas.openxmlformats.org/officeDocument/2006/relationships/slideLayout" Target="../slideLayouts/slideLayout7.xml"/><Relationship Id="rId6" Type="http://schemas.openxmlformats.org/officeDocument/2006/relationships/image" Target="../media/image5.jpeg"/><Relationship Id="rId5" Type="http://schemas.microsoft.com/office/2007/relationships/hdphoto" Target="../media/hdphoto3.wdp"/><Relationship Id="rId4" Type="http://schemas.openxmlformats.org/officeDocument/2006/relationships/image" Target="../media/image5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Image 1"/>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470900" y="4872625"/>
            <a:ext cx="2184230" cy="1784828"/>
          </a:xfrm>
          <a:prstGeom prst="rect">
            <a:avLst/>
          </a:prstGeom>
        </p:spPr>
      </p:pic>
      <p:pic>
        <p:nvPicPr>
          <p:cNvPr id="4" name="Image 3"/>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4146198" y="5212701"/>
            <a:ext cx="1298448" cy="1444752"/>
          </a:xfrm>
          <a:prstGeom prst="rect">
            <a:avLst/>
          </a:prstGeom>
        </p:spPr>
      </p:pic>
    </p:spTree>
    <p:extLst>
      <p:ext uri="{BB962C8B-B14F-4D97-AF65-F5344CB8AC3E}">
        <p14:creationId xmlns:p14="http://schemas.microsoft.com/office/powerpoint/2010/main" val="1825256707"/>
      </p:ext>
    </p:extLst>
  </p:cSld>
  <p:clrMapOvr>
    <a:masterClrMapping/>
  </p:clrMapOvr>
  <mc:AlternateContent xmlns:mc="http://schemas.openxmlformats.org/markup-compatibility/2006" xmlns:p14="http://schemas.microsoft.com/office/powerpoint/2010/main">
    <mc:Choice Requires="p14">
      <p:transition spd="slow" p14:dur="2000">
        <p:sndAc>
          <p:stSnd>
            <p:snd r:embed="rId2" name="Les Lavandières.wav"/>
          </p:stSnd>
        </p:sndAc>
      </p:transition>
    </mc:Choice>
    <mc:Fallback xmlns="">
      <p:transition spd="slow">
        <p:sndAc>
          <p:stSnd>
            <p:snd r:embed="rId6" name="Les Lavandières.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7800" y="435739"/>
            <a:ext cx="6096000" cy="2862322"/>
          </a:xfrm>
          <a:prstGeom prst="rect">
            <a:avLst/>
          </a:prstGeom>
        </p:spPr>
        <p:txBody>
          <a:bodyPr>
            <a:spAutoFit/>
          </a:bodyPr>
          <a:lstStyle/>
          <a:p>
            <a:r>
              <a:rPr lang="fr-FR" b="1" dirty="0">
                <a:solidFill>
                  <a:schemeClr val="bg1"/>
                </a:solidFill>
                <a:latin typeface="Bookman Old Style" panose="02050604050505020204" pitchFamily="18" charset="0"/>
              </a:rPr>
              <a:t>Ce lavoir a été construit</a:t>
            </a:r>
            <a:br>
              <a:rPr lang="fr-FR" b="1" dirty="0">
                <a:solidFill>
                  <a:schemeClr val="bg1"/>
                </a:solidFill>
                <a:latin typeface="Bookman Old Style" panose="02050604050505020204" pitchFamily="18" charset="0"/>
              </a:rPr>
            </a:br>
            <a:r>
              <a:rPr lang="fr-FR" b="1" dirty="0">
                <a:solidFill>
                  <a:schemeClr val="bg1"/>
                </a:solidFill>
                <a:latin typeface="Bookman Old Style" panose="02050604050505020204" pitchFamily="18" charset="0"/>
              </a:rPr>
              <a:t>au début du XXe siècle sur les bords de la rivière </a:t>
            </a:r>
            <a:r>
              <a:rPr lang="fr-FR" b="1" dirty="0" err="1">
                <a:solidFill>
                  <a:schemeClr val="bg1"/>
                </a:solidFill>
                <a:latin typeface="Bookman Old Style" panose="02050604050505020204" pitchFamily="18" charset="0"/>
              </a:rPr>
              <a:t>Gerfleur</a:t>
            </a:r>
            <a:r>
              <a:rPr lang="fr-FR" b="1" dirty="0">
                <a:solidFill>
                  <a:schemeClr val="bg1"/>
                </a:solidFill>
                <a:latin typeface="Bookman Old Style" panose="02050604050505020204" pitchFamily="18" charset="0"/>
              </a:rPr>
              <a:t>. C’est l’un des</a:t>
            </a:r>
            <a:br>
              <a:rPr lang="fr-FR" b="1" dirty="0">
                <a:solidFill>
                  <a:schemeClr val="bg1"/>
                </a:solidFill>
                <a:latin typeface="Bookman Old Style" panose="02050604050505020204" pitchFamily="18" charset="0"/>
              </a:rPr>
            </a:br>
            <a:r>
              <a:rPr lang="fr-FR" b="1" dirty="0">
                <a:solidFill>
                  <a:schemeClr val="bg1"/>
                </a:solidFill>
                <a:latin typeface="Bookman Old Style" panose="02050604050505020204" pitchFamily="18" charset="0"/>
              </a:rPr>
              <a:t>lavoirs les plus connus de France puisqu’il a été utilisé comme décor de films</a:t>
            </a:r>
            <a:br>
              <a:rPr lang="fr-FR" b="1" dirty="0">
                <a:solidFill>
                  <a:schemeClr val="bg1"/>
                </a:solidFill>
                <a:latin typeface="Bookman Old Style" panose="02050604050505020204" pitchFamily="18" charset="0"/>
              </a:rPr>
            </a:br>
            <a:r>
              <a:rPr lang="fr-FR" b="1" dirty="0">
                <a:solidFill>
                  <a:schemeClr val="bg1"/>
                </a:solidFill>
                <a:latin typeface="Bookman Old Style" panose="02050604050505020204" pitchFamily="18" charset="0"/>
              </a:rPr>
              <a:t>publicitaires pour une machine à laver le linge bien connue. Il était dépourvu</a:t>
            </a:r>
            <a:br>
              <a:rPr lang="fr-FR" b="1" dirty="0">
                <a:solidFill>
                  <a:schemeClr val="bg1"/>
                </a:solidFill>
                <a:latin typeface="Bookman Old Style" panose="02050604050505020204" pitchFamily="18" charset="0"/>
              </a:rPr>
            </a:br>
            <a:r>
              <a:rPr lang="fr-FR" b="1" dirty="0">
                <a:solidFill>
                  <a:schemeClr val="bg1"/>
                </a:solidFill>
                <a:latin typeface="Bookman Old Style" panose="02050604050505020204" pitchFamily="18" charset="0"/>
              </a:rPr>
              <a:t>de toiture à l’origine, celle-ci ayant été construite en 1972 pour les besoins</a:t>
            </a:r>
            <a:br>
              <a:rPr lang="fr-FR" b="1" dirty="0">
                <a:solidFill>
                  <a:schemeClr val="bg1"/>
                </a:solidFill>
                <a:latin typeface="Bookman Old Style" panose="02050604050505020204" pitchFamily="18" charset="0"/>
              </a:rPr>
            </a:br>
            <a:r>
              <a:rPr lang="fr-FR" b="1" dirty="0">
                <a:solidFill>
                  <a:schemeClr val="bg1"/>
                </a:solidFill>
                <a:latin typeface="Bookman Old Style" panose="02050604050505020204" pitchFamily="18" charset="0"/>
              </a:rPr>
              <a:t>du tournage…</a:t>
            </a:r>
            <a:endParaRPr lang="fr-FR" dirty="0">
              <a:solidFill>
                <a:schemeClr val="bg1"/>
              </a:solidFill>
            </a:endParaRP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77000" y="1616839"/>
            <a:ext cx="5399991" cy="4032000"/>
          </a:xfrm>
          <a:prstGeom prst="rect">
            <a:avLst/>
          </a:prstGeom>
        </p:spPr>
      </p:pic>
      <p:pic>
        <p:nvPicPr>
          <p:cNvPr id="5" name="Image 4"/>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666278" y="3448812"/>
            <a:ext cx="5119044" cy="2880000"/>
          </a:xfrm>
          <a:prstGeom prst="rect">
            <a:avLst/>
          </a:prstGeom>
        </p:spPr>
      </p:pic>
    </p:spTree>
    <p:extLst>
      <p:ext uri="{BB962C8B-B14F-4D97-AF65-F5344CB8AC3E}">
        <p14:creationId xmlns:p14="http://schemas.microsoft.com/office/powerpoint/2010/main" val="233420814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8000" y="1036320"/>
            <a:ext cx="5308600" cy="3693319"/>
          </a:xfrm>
          <a:prstGeom prst="rect">
            <a:avLst/>
          </a:prstGeom>
        </p:spPr>
        <p:txBody>
          <a:bodyPr wrap="square">
            <a:spAutoFit/>
          </a:bodyPr>
          <a:lstStyle/>
          <a:p>
            <a:r>
              <a:rPr lang="fr-FR" b="1" dirty="0">
                <a:solidFill>
                  <a:schemeClr val="bg1"/>
                </a:solidFill>
                <a:latin typeface="Lucida Grande"/>
              </a:rPr>
              <a:t>Figure légendaire de la publicité, la Mère Denis est connue de tous les Français. Un destin tardif et heureux qui fit de cette humble femme une véritable icône.</a:t>
            </a:r>
          </a:p>
          <a:p>
            <a:r>
              <a:rPr lang="fr-FR" b="1" dirty="0">
                <a:solidFill>
                  <a:schemeClr val="bg1"/>
                </a:solidFill>
                <a:latin typeface="Lucida Grande"/>
              </a:rPr>
              <a:t>Ce n’est qu’à 79 ans que la Mère Denis connaît la gloire en devenant l’emblème de la marque Vedette. En seulement 8 films publicitaires, tournés entre 1972 et 1980, elle devient une figure légendaire de la publicité, connue alors par 80% des français ! Son fameux « </a:t>
            </a:r>
            <a:r>
              <a:rPr lang="fr-FR" b="1" dirty="0" err="1">
                <a:solidFill>
                  <a:schemeClr val="bg1"/>
                </a:solidFill>
                <a:latin typeface="Lucida Grande"/>
              </a:rPr>
              <a:t>Ch'est</a:t>
            </a:r>
            <a:r>
              <a:rPr lang="fr-FR" b="1" dirty="0">
                <a:solidFill>
                  <a:schemeClr val="bg1"/>
                </a:solidFill>
                <a:latin typeface="Lucida Grande"/>
              </a:rPr>
              <a:t> ben vrai </a:t>
            </a:r>
            <a:r>
              <a:rPr lang="fr-FR" b="1" dirty="0" err="1">
                <a:solidFill>
                  <a:schemeClr val="bg1"/>
                </a:solidFill>
                <a:latin typeface="Lucida Grande"/>
              </a:rPr>
              <a:t>cha</a:t>
            </a:r>
            <a:r>
              <a:rPr lang="fr-FR" b="1" dirty="0">
                <a:solidFill>
                  <a:schemeClr val="bg1"/>
                </a:solidFill>
                <a:latin typeface="Lucida Grande"/>
              </a:rPr>
              <a:t> ! » fera grimper la notoriété de la marque Vedette de la 9</a:t>
            </a:r>
            <a:r>
              <a:rPr lang="fr-FR" b="1" baseline="30000" dirty="0">
                <a:solidFill>
                  <a:schemeClr val="bg1"/>
                </a:solidFill>
                <a:latin typeface="Lucida Grande"/>
              </a:rPr>
              <a:t>ème</a:t>
            </a:r>
            <a:r>
              <a:rPr lang="fr-FR" b="1" dirty="0">
                <a:solidFill>
                  <a:schemeClr val="bg1"/>
                </a:solidFill>
                <a:latin typeface="Lucida Grande"/>
              </a:rPr>
              <a:t>  place à la 2</a:t>
            </a:r>
            <a:r>
              <a:rPr lang="fr-FR" b="1" baseline="30000" dirty="0">
                <a:solidFill>
                  <a:schemeClr val="bg1"/>
                </a:solidFill>
                <a:latin typeface="Lucida Grande"/>
              </a:rPr>
              <a:t>ème</a:t>
            </a:r>
            <a:r>
              <a:rPr lang="fr-FR" b="1" dirty="0">
                <a:solidFill>
                  <a:schemeClr val="bg1"/>
                </a:solidFill>
                <a:latin typeface="Lucida Grande"/>
              </a:rPr>
              <a:t> en un temps record </a:t>
            </a:r>
            <a:r>
              <a:rPr lang="fr-FR" b="1" dirty="0" smtClean="0">
                <a:solidFill>
                  <a:schemeClr val="bg1"/>
                </a:solidFill>
                <a:latin typeface="Lucida Grande"/>
              </a:rPr>
              <a:t>!</a:t>
            </a: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05500" y="0"/>
            <a:ext cx="6286500" cy="4191000"/>
          </a:xfrm>
          <a:prstGeom prst="rect">
            <a:avLst/>
          </a:prstGeom>
        </p:spPr>
      </p:pic>
      <p:sp>
        <p:nvSpPr>
          <p:cNvPr id="4" name="Rectangle 3"/>
          <p:cNvSpPr/>
          <p:nvPr/>
        </p:nvSpPr>
        <p:spPr>
          <a:xfrm>
            <a:off x="1735561" y="232063"/>
            <a:ext cx="2525050" cy="523220"/>
          </a:xfrm>
          <a:prstGeom prst="rect">
            <a:avLst/>
          </a:prstGeom>
        </p:spPr>
        <p:txBody>
          <a:bodyPr wrap="none">
            <a:spAutoFit/>
          </a:bodyPr>
          <a:lstStyle/>
          <a:p>
            <a:r>
              <a:rPr lang="fr-FR" sz="2800" dirty="0">
                <a:solidFill>
                  <a:srgbClr val="232357"/>
                </a:solidFill>
                <a:latin typeface="Lucida Grande"/>
              </a:rPr>
              <a:t>La Mère Denis</a:t>
            </a:r>
            <a:endParaRPr lang="fr-FR" sz="2800" b="0" i="0" dirty="0">
              <a:solidFill>
                <a:srgbClr val="232357"/>
              </a:solidFill>
              <a:effectLst/>
              <a:latin typeface="Lucida Grande"/>
            </a:endParaRPr>
          </a:p>
        </p:txBody>
      </p:sp>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83549" y="3990975"/>
            <a:ext cx="2857500" cy="2867025"/>
          </a:xfrm>
          <a:prstGeom prst="rect">
            <a:avLst/>
          </a:prstGeom>
        </p:spPr>
      </p:pic>
      <p:sp>
        <p:nvSpPr>
          <p:cNvPr id="6" name="Rectangle 5"/>
          <p:cNvSpPr/>
          <p:nvPr/>
        </p:nvSpPr>
        <p:spPr>
          <a:xfrm>
            <a:off x="508000" y="4768493"/>
            <a:ext cx="7162802" cy="1754326"/>
          </a:xfrm>
          <a:prstGeom prst="rect">
            <a:avLst/>
          </a:prstGeom>
        </p:spPr>
        <p:txBody>
          <a:bodyPr wrap="square">
            <a:spAutoFit/>
          </a:bodyPr>
          <a:lstStyle/>
          <a:p>
            <a:r>
              <a:rPr lang="fr-FR" b="1" dirty="0">
                <a:solidFill>
                  <a:schemeClr val="bg1"/>
                </a:solidFill>
                <a:latin typeface="Lucida Grande"/>
              </a:rPr>
              <a:t>La Mère Denis, qui n’a</a:t>
            </a:r>
            <a:br>
              <a:rPr lang="fr-FR" b="1" dirty="0">
                <a:solidFill>
                  <a:schemeClr val="bg1"/>
                </a:solidFill>
                <a:latin typeface="Lucida Grande"/>
              </a:rPr>
            </a:br>
            <a:r>
              <a:rPr lang="fr-FR" b="1" dirty="0">
                <a:solidFill>
                  <a:schemeClr val="bg1"/>
                </a:solidFill>
                <a:latin typeface="Lucida Grande"/>
              </a:rPr>
              <a:t>jamais eu personnellement de lave-linge, cesse ses activités de lavandière en</a:t>
            </a:r>
            <a:br>
              <a:rPr lang="fr-FR" b="1" dirty="0">
                <a:solidFill>
                  <a:schemeClr val="bg1"/>
                </a:solidFill>
                <a:latin typeface="Lucida Grande"/>
              </a:rPr>
            </a:br>
            <a:r>
              <a:rPr lang="fr-FR" b="1" dirty="0">
                <a:solidFill>
                  <a:schemeClr val="bg1"/>
                </a:solidFill>
                <a:latin typeface="Lucida Grande"/>
              </a:rPr>
              <a:t>1980 et quitte son hameau d’adoption pour partir dans une maison de retraite à</a:t>
            </a:r>
            <a:br>
              <a:rPr lang="fr-FR" b="1" dirty="0">
                <a:solidFill>
                  <a:schemeClr val="bg1"/>
                </a:solidFill>
                <a:latin typeface="Lucida Grande"/>
              </a:rPr>
            </a:br>
            <a:r>
              <a:rPr lang="fr-FR" b="1" dirty="0">
                <a:solidFill>
                  <a:schemeClr val="bg1"/>
                </a:solidFill>
                <a:latin typeface="Lucida Grande"/>
              </a:rPr>
              <a:t>Pont l’Evêque en 1982. Elle y décède en 1989 à l’âge de 96 ans.</a:t>
            </a:r>
          </a:p>
        </p:txBody>
      </p:sp>
    </p:spTree>
    <p:extLst>
      <p:ext uri="{BB962C8B-B14F-4D97-AF65-F5344CB8AC3E}">
        <p14:creationId xmlns:p14="http://schemas.microsoft.com/office/powerpoint/2010/main" val="345920757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4173" y="411489"/>
            <a:ext cx="5407591" cy="2031325"/>
          </a:xfrm>
          <a:prstGeom prst="rect">
            <a:avLst/>
          </a:prstGeom>
        </p:spPr>
        <p:txBody>
          <a:bodyPr wrap="square">
            <a:spAutoFit/>
          </a:bodyPr>
          <a:lstStyle/>
          <a:p>
            <a:r>
              <a:rPr lang="fr-FR" b="1" dirty="0">
                <a:solidFill>
                  <a:srgbClr val="000000"/>
                </a:solidFill>
                <a:latin typeface="Times New Roman" panose="02020603050405020304" pitchFamily="18" charset="0"/>
              </a:rPr>
              <a:t>Le bord du lavoir comporte une pierre (ou une planche en bois) inclinée. La lavandière, à genoux, jette le linge dans l'eau, le tord en le pliant plusieurs fois, et le bat avec un battoir en bois afin de l'essorer le plus possible. En général, une solide barre de bois horizontale permet de stocker le linge essoré avant le retour en brouette vers le lieu de séchage.</a:t>
            </a:r>
            <a:endParaRPr lang="fr-FR" dirty="0"/>
          </a:p>
        </p:txBody>
      </p:sp>
      <p:pic>
        <p:nvPicPr>
          <p:cNvPr id="4098" name="Picture 2" descr="http://l.21-bal.com/pars_docs/refs/18/17717/17717_html_m5d98f6c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29866" y="236125"/>
            <a:ext cx="5429250" cy="2676525"/>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l.21-bal.com/pars_docs/refs/18/17717/17717_html_285c1cef.jpg"/>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8065121" y="4542780"/>
            <a:ext cx="3193995" cy="2124000"/>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http://l.21-bal.com/pars_docs/refs/18/17717/17717_html_m4d1d775f.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70183" y="3961680"/>
            <a:ext cx="1943100" cy="27051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5991616" y="3179639"/>
            <a:ext cx="6096000" cy="1200329"/>
          </a:xfrm>
          <a:prstGeom prst="rect">
            <a:avLst/>
          </a:prstGeom>
        </p:spPr>
        <p:txBody>
          <a:bodyPr>
            <a:spAutoFit/>
          </a:bodyPr>
          <a:lstStyle/>
          <a:p>
            <a:r>
              <a:rPr lang="fr-FR" b="1" u="sng" dirty="0">
                <a:solidFill>
                  <a:schemeClr val="bg1"/>
                </a:solidFill>
                <a:latin typeface="Times New Roman" panose="02020603050405020304" pitchFamily="18" charset="0"/>
                <a:hlinkClick r:id="rId5"/>
              </a:rPr>
              <a:t>La selle  à laver : </a:t>
            </a:r>
            <a:r>
              <a:rPr lang="fr-FR" u="sng" dirty="0">
                <a:solidFill>
                  <a:schemeClr val="bg1"/>
                </a:solidFill>
                <a:latin typeface="Times New Roman" panose="02020603050405020304" pitchFamily="18" charset="0"/>
                <a:hlinkClick r:id="rId5"/>
              </a:rPr>
              <a:t>en bois, composée d’une planche de plusieurs crans et, parfois, d’un repose-genou dont le bout inférieur était taillé en forme de “queue de pie “ </a:t>
            </a:r>
            <a:r>
              <a:rPr lang="fr-FR" u="sng" dirty="0">
                <a:latin typeface="Times New Roman" panose="02020603050405020304" pitchFamily="18" charset="0"/>
                <a:hlinkClick r:id="rId5"/>
              </a:rPr>
              <a:t/>
            </a:r>
            <a:br>
              <a:rPr lang="fr-FR" u="sng" dirty="0">
                <a:latin typeface="Times New Roman" panose="02020603050405020304" pitchFamily="18" charset="0"/>
                <a:hlinkClick r:id="rId5"/>
              </a:rPr>
            </a:br>
            <a:endParaRPr lang="fr-FR" dirty="0"/>
          </a:p>
        </p:txBody>
      </p:sp>
      <p:sp>
        <p:nvSpPr>
          <p:cNvPr id="4" name="Rectangle 3"/>
          <p:cNvSpPr/>
          <p:nvPr/>
        </p:nvSpPr>
        <p:spPr>
          <a:xfrm>
            <a:off x="254173" y="3265349"/>
            <a:ext cx="4993709" cy="369332"/>
          </a:xfrm>
          <a:prstGeom prst="rect">
            <a:avLst/>
          </a:prstGeom>
        </p:spPr>
        <p:txBody>
          <a:bodyPr wrap="square">
            <a:spAutoFit/>
          </a:bodyPr>
          <a:lstStyle/>
          <a:p>
            <a:r>
              <a:rPr lang="fr-FR" b="1" u="sng" dirty="0">
                <a:latin typeface="Times New Roman" panose="02020603050405020304" pitchFamily="18" charset="0"/>
              </a:rPr>
              <a:t>La planche &amp; le battoir dans le </a:t>
            </a:r>
            <a:r>
              <a:rPr lang="fr-FR" b="1" u="sng" dirty="0" err="1">
                <a:latin typeface="Times New Roman" panose="02020603050405020304" pitchFamily="18" charset="0"/>
              </a:rPr>
              <a:t>cabasson</a:t>
            </a:r>
            <a:r>
              <a:rPr lang="fr-FR" b="1" u="sng" dirty="0">
                <a:latin typeface="Times New Roman" panose="02020603050405020304" pitchFamily="18" charset="0"/>
              </a:rPr>
              <a:t> la selle</a:t>
            </a:r>
            <a:r>
              <a:rPr lang="fr-FR" u="sng" dirty="0">
                <a:latin typeface="Times New Roman" panose="02020603050405020304" pitchFamily="18" charset="0"/>
              </a:rPr>
              <a:t> </a:t>
            </a:r>
            <a:endParaRPr lang="fr-FR" dirty="0"/>
          </a:p>
        </p:txBody>
      </p:sp>
    </p:spTree>
    <p:extLst>
      <p:ext uri="{BB962C8B-B14F-4D97-AF65-F5344CB8AC3E}">
        <p14:creationId xmlns:p14="http://schemas.microsoft.com/office/powerpoint/2010/main" val="192302585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152400" y="116836"/>
            <a:ext cx="6045200" cy="367793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2800" b="1" i="1"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Le secret de la lavandière</a:t>
            </a:r>
          </a:p>
          <a:p>
            <a:pPr lvl="0" algn="ctr" defTabSz="914400"/>
            <a:r>
              <a:rPr lang="fr-FR" altLang="fr-FR" sz="2800" i="1" dirty="0">
                <a:solidFill>
                  <a:srgbClr val="000000"/>
                </a:solidFill>
                <a:latin typeface="Times New Roman" panose="02020603050405020304" pitchFamily="18" charset="0"/>
                <a:cs typeface="Times New Roman" panose="02020603050405020304" pitchFamily="18" charset="0"/>
              </a:rPr>
              <a:t>Fabrication d'un savon</a:t>
            </a:r>
            <a:endParaRPr kumimoji="0" lang="fr-FR" altLang="fr-FR" sz="2800" b="1" i="1" u="none" strike="noStrike" cap="none" normalizeH="0" baseline="0" dirty="0" smtClean="0">
              <a:ln>
                <a:noFill/>
              </a:ln>
              <a:solidFill>
                <a:srgbClr val="FF0000"/>
              </a:solidFill>
              <a:effectLst/>
              <a:latin typeface="Times New Roman" panose="02020603050405020304" pitchFamily="18" charset="0"/>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1800" b="1" i="1"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 "comme grand-mère"</a:t>
            </a:r>
            <a:br>
              <a:rPr kumimoji="0" lang="fr-FR" altLang="fr-FR" sz="1800" b="1" i="1"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br>
            <a:r>
              <a:rPr kumimoji="0" lang="fr-FR" altLang="fr-FR" sz="1800" b="1" i="1"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Ingrédients : Un demi verre d'eau</a:t>
            </a:r>
            <a:br>
              <a:rPr kumimoji="0" lang="fr-FR" altLang="fr-FR" sz="1800" b="1" i="1"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br>
            <a:r>
              <a:rPr kumimoji="0" lang="fr-FR" altLang="fr-FR" sz="1800" b="1" i="1"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                     Un verre de suif de bœuf </a:t>
            </a:r>
            <a:br>
              <a:rPr kumimoji="0" lang="fr-FR" altLang="fr-FR" sz="1800" b="1" i="1"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br>
            <a:r>
              <a:rPr kumimoji="0" lang="fr-FR" altLang="fr-FR" sz="1800" b="1" i="1"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                     Deux cuillères à soupe de cristaux de soude </a:t>
            </a:r>
            <a:br>
              <a:rPr kumimoji="0" lang="fr-FR" altLang="fr-FR" sz="1800" b="1" i="1"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br>
            <a:r>
              <a:rPr kumimoji="0" lang="fr-FR" altLang="fr-FR" sz="1800" b="1" i="1"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Immerger lentement les cristaux de soude à chauffer.</a:t>
            </a:r>
            <a:br>
              <a:rPr kumimoji="0" lang="fr-FR" altLang="fr-FR" sz="1800" b="1" i="1"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br>
            <a:r>
              <a:rPr kumimoji="0" lang="fr-FR" altLang="fr-FR" sz="1800" b="1" i="1"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Faire ramollir le suif.</a:t>
            </a:r>
            <a:br>
              <a:rPr kumimoji="0" lang="fr-FR" altLang="fr-FR" sz="1800" b="1" i="1"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br>
            <a:r>
              <a:rPr kumimoji="0" lang="fr-FR" altLang="fr-FR" sz="1800" b="1" i="1"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Mélanger et battre jusqu'à obtenir une crème homogène.</a:t>
            </a:r>
            <a:br>
              <a:rPr kumimoji="0" lang="fr-FR" altLang="fr-FR" sz="1800" b="1" i="1"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br>
            <a:r>
              <a:rPr kumimoji="0" lang="fr-FR" altLang="fr-FR" sz="1800" b="1" i="1"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Verser dans un récipient et couvrir d'un carton.</a:t>
            </a:r>
            <a:br>
              <a:rPr kumimoji="0" lang="fr-FR" altLang="fr-FR" sz="1800" b="1" i="1"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br>
            <a:r>
              <a:rPr kumimoji="0" lang="fr-FR" altLang="fr-FR" sz="1800" b="1" i="1"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Démouler après une journée puis laisser durcir deux à trois semaines.</a:t>
            </a:r>
            <a:endParaRPr kumimoji="0" lang="fr-FR" altLang="fr-FR" sz="1800" b="0" i="0" u="none" strike="noStrike" cap="none" normalizeH="0" baseline="0" dirty="0" smtClean="0">
              <a:ln>
                <a:noFill/>
              </a:ln>
              <a:solidFill>
                <a:schemeClr val="tx1"/>
              </a:solidFill>
              <a:effectLst/>
              <a:latin typeface="Arial" panose="020B0604020202020204" pitchFamily="34" charset="0"/>
            </a:endParaRPr>
          </a:p>
        </p:txBody>
      </p:sp>
      <p:pic>
        <p:nvPicPr>
          <p:cNvPr id="3" name="Image 2"/>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862713" y="3909066"/>
            <a:ext cx="4222325" cy="2808000"/>
          </a:xfrm>
          <a:prstGeom prst="rect">
            <a:avLst/>
          </a:prstGeom>
        </p:spPr>
      </p:pic>
      <p:sp>
        <p:nvSpPr>
          <p:cNvPr id="4" name="Rectangle 2"/>
          <p:cNvSpPr>
            <a:spLocks noChangeArrowheads="1"/>
          </p:cNvSpPr>
          <p:nvPr/>
        </p:nvSpPr>
        <p:spPr bwMode="auto">
          <a:xfrm>
            <a:off x="6939419" y="3051914"/>
            <a:ext cx="4334005" cy="3693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3600" b="1" i="1" u="none" strike="noStrike" cap="none" normalizeH="0" baseline="0" dirty="0" smtClean="0">
                <a:ln>
                  <a:noFill/>
                </a:ln>
                <a:effectLst/>
                <a:latin typeface="Times New Roman" panose="02020603050405020304" pitchFamily="18" charset="0"/>
                <a:cs typeface="Times New Roman" panose="02020603050405020304" pitchFamily="18" charset="0"/>
              </a:rPr>
              <a:t>La lessive</a:t>
            </a:r>
            <a:endParaRPr kumimoji="0" lang="fr-FR" altLang="fr-FR" sz="3600" b="0" i="0" u="none" strike="noStrike" cap="none" normalizeH="0" baseline="0" dirty="0" smtClean="0">
              <a:ln>
                <a:noFill/>
              </a:ln>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1800" b="1" i="1" u="none" strike="noStrike" cap="none" normalizeH="0" baseline="0" dirty="0" smtClean="0">
                <a:ln>
                  <a:noFill/>
                </a:ln>
                <a:effectLst/>
                <a:latin typeface="Times New Roman" panose="02020603050405020304" pitchFamily="18" charset="0"/>
                <a:cs typeface="Times New Roman" panose="02020603050405020304" pitchFamily="18" charset="0"/>
              </a:rPr>
              <a:t>La lessive se faisait à la cendre de bois, celle de chêne et de châtaignier était évitée car sa forte teneur en tanin pouvait tacher le linge.</a:t>
            </a:r>
            <a:br>
              <a:rPr kumimoji="0" lang="fr-FR" altLang="fr-FR" sz="1800" b="1" i="1" u="none" strike="noStrike" cap="none" normalizeH="0" baseline="0" dirty="0" smtClean="0">
                <a:ln>
                  <a:noFill/>
                </a:ln>
                <a:effectLst/>
                <a:latin typeface="Times New Roman" panose="02020603050405020304" pitchFamily="18" charset="0"/>
                <a:cs typeface="Times New Roman" panose="02020603050405020304" pitchFamily="18" charset="0"/>
              </a:rPr>
            </a:br>
            <a:r>
              <a:rPr kumimoji="0" lang="fr-FR" altLang="fr-FR" sz="1800" b="1" i="1" u="none" strike="noStrike" cap="none" normalizeH="0" baseline="0" dirty="0" smtClean="0">
                <a:ln>
                  <a:noFill/>
                </a:ln>
                <a:effectLst/>
                <a:latin typeface="Times New Roman" panose="02020603050405020304" pitchFamily="18" charset="0"/>
                <a:cs typeface="Times New Roman" panose="02020603050405020304" pitchFamily="18" charset="0"/>
              </a:rPr>
              <a:t>Des boules de bleu plongées dans l'eau de rinçage rendaient le linge d'un blanc étincelant.</a:t>
            </a:r>
            <a:br>
              <a:rPr kumimoji="0" lang="fr-FR" altLang="fr-FR" sz="1800" b="1" i="1" u="none" strike="noStrike" cap="none" normalizeH="0" baseline="0" dirty="0" smtClean="0">
                <a:ln>
                  <a:noFill/>
                </a:ln>
                <a:effectLst/>
                <a:latin typeface="Times New Roman" panose="02020603050405020304" pitchFamily="18" charset="0"/>
                <a:cs typeface="Times New Roman" panose="02020603050405020304" pitchFamily="18" charset="0"/>
              </a:rPr>
            </a:br>
            <a:r>
              <a:rPr kumimoji="0" lang="fr-FR" altLang="fr-FR" sz="1800" b="1" i="1" u="none" strike="noStrike" cap="none" normalizeH="0" baseline="0" dirty="0" smtClean="0">
                <a:ln>
                  <a:noFill/>
                </a:ln>
                <a:effectLst/>
                <a:latin typeface="Times New Roman" panose="02020603050405020304" pitchFamily="18" charset="0"/>
                <a:cs typeface="Times New Roman" panose="02020603050405020304" pitchFamily="18" charset="0"/>
              </a:rPr>
              <a:t>Des racines de saponaire jouaient le rôle d'assouplissant.</a:t>
            </a:r>
            <a:br>
              <a:rPr kumimoji="0" lang="fr-FR" altLang="fr-FR" sz="1800" b="1" i="1" u="none" strike="noStrike" cap="none" normalizeH="0" baseline="0" dirty="0" smtClean="0">
                <a:ln>
                  <a:noFill/>
                </a:ln>
                <a:effectLst/>
                <a:latin typeface="Times New Roman" panose="02020603050405020304" pitchFamily="18" charset="0"/>
                <a:cs typeface="Times New Roman" panose="02020603050405020304" pitchFamily="18" charset="0"/>
              </a:rPr>
            </a:br>
            <a:r>
              <a:rPr kumimoji="0" lang="fr-FR" altLang="fr-FR" sz="1800" b="1" i="1" u="none" strike="noStrike" cap="none" normalizeH="0" baseline="0" dirty="0" smtClean="0">
                <a:ln>
                  <a:noFill/>
                </a:ln>
                <a:effectLst/>
                <a:latin typeface="Times New Roman" panose="02020603050405020304" pitchFamily="18" charset="0"/>
                <a:cs typeface="Times New Roman" panose="02020603050405020304" pitchFamily="18" charset="0"/>
              </a:rPr>
              <a:t>Parfois des rhizomes d'iris servaient à parfumer la lessive</a:t>
            </a:r>
            <a:r>
              <a:rPr kumimoji="0" lang="fr-FR" altLang="fr-FR" sz="1800" b="1" i="0" u="none" strike="noStrike" cap="none" normalizeH="0" baseline="0" dirty="0" smtClean="0">
                <a:ln>
                  <a:noFill/>
                </a:ln>
                <a:effectLst/>
                <a:latin typeface="Times New Roman" panose="02020603050405020304" pitchFamily="18" charset="0"/>
                <a:cs typeface="Times New Roman" panose="02020603050405020304" pitchFamily="18" charset="0"/>
              </a:rPr>
              <a:t>.</a:t>
            </a:r>
            <a:endParaRPr kumimoji="0" lang="fr-FR" altLang="fr-FR" sz="1800" b="0" i="0" u="none" strike="noStrike" cap="none" normalizeH="0" baseline="0" dirty="0" smtClean="0">
              <a:ln>
                <a:noFill/>
              </a:ln>
              <a:effectLst/>
            </a:endParaRPr>
          </a:p>
        </p:txBody>
      </p:sp>
      <p:pic>
        <p:nvPicPr>
          <p:cNvPr id="2052" name="Picture 4" descr="boite ancienne lessive antiseptique X 1920 1910 mÃ©daille prix"/>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7482930" y="116836"/>
            <a:ext cx="3060000" cy="306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2479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237995" y="1362749"/>
            <a:ext cx="6375747" cy="3908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3200" b="1" i="1"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La naissance des lavoirs</a:t>
            </a:r>
            <a:endParaRPr kumimoji="0" lang="fr-FR" altLang="fr-FR" sz="3200" b="0" i="0" u="none" strike="noStrike" cap="none" normalizeH="0" baseline="0" dirty="0" smtClean="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1800" b="1" i="1"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Longtemps la lessive s'est faite au bord de la rivière sur une pierre inclinée ou une simple planche et sans abri.</a:t>
            </a:r>
            <a:endParaRPr kumimoji="0" lang="fr-FR" altLang="fr-FR" sz="1800" b="0" i="0" u="none" strike="noStrike" cap="none" normalizeH="0" baseline="0" dirty="0" smtClean="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1800" b="1" i="1"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A la fin du XVIIIème siècle un besoin d'hygiène croissant se fait sentir en réaction de la pollution industrielle et des épidémies ont vues les premières construction de lavoirs.</a:t>
            </a:r>
            <a:br>
              <a:rPr kumimoji="0" lang="fr-FR" altLang="fr-FR" sz="1800" b="1" i="1"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br>
            <a:r>
              <a:rPr kumimoji="0" lang="fr-FR" altLang="fr-FR" sz="1800" b="1" i="1"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Cela s'est accentué avec la loi du 3 Février 1851 qui vote un crédit spécial pour subventionner à hauteur de 30 % la construction des lavoirs.</a:t>
            </a:r>
            <a:br>
              <a:rPr kumimoji="0" lang="fr-FR" altLang="fr-FR" sz="1800" b="1" i="1"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br>
            <a:r>
              <a:rPr kumimoji="0" lang="fr-FR" altLang="fr-FR" sz="1800" b="1" i="1"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Certains confèrent au lavoir l’allure d’un petit temple où s’incarne la part des lavandières elles-mêmes dont la tâche répétitive et souvent épuisante se trouve valorisée, presque sacralisée, par un édifice remarquable.</a:t>
            </a:r>
            <a:endParaRPr kumimoji="0" lang="fr-FR" altLang="fr-FR" sz="1800" b="0" i="0" u="none" strike="noStrike" cap="none" normalizeH="0" baseline="0" dirty="0" smtClean="0">
              <a:ln>
                <a:noFill/>
              </a:ln>
              <a:solidFill>
                <a:schemeClr val="tx1"/>
              </a:solidFill>
              <a:effectLst/>
              <a:latin typeface="Arial" panose="020B0604020202020204" pitchFamily="34" charset="0"/>
            </a:endParaRPr>
          </a:p>
        </p:txBody>
      </p:sp>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855109" y="941130"/>
            <a:ext cx="4392000" cy="2873093"/>
          </a:xfrm>
          <a:prstGeom prst="rect">
            <a:avLst/>
          </a:prstGeom>
        </p:spPr>
      </p:pic>
      <p:sp>
        <p:nvSpPr>
          <p:cNvPr id="4" name="Rectangle 3"/>
          <p:cNvSpPr/>
          <p:nvPr/>
        </p:nvSpPr>
        <p:spPr>
          <a:xfrm>
            <a:off x="7179522" y="294799"/>
            <a:ext cx="3918540" cy="646331"/>
          </a:xfrm>
          <a:prstGeom prst="rect">
            <a:avLst/>
          </a:prstGeom>
        </p:spPr>
        <p:txBody>
          <a:bodyPr wrap="square">
            <a:spAutoFit/>
          </a:bodyPr>
          <a:lstStyle/>
          <a:p>
            <a:r>
              <a:rPr lang="fr-FR" dirty="0">
                <a:solidFill>
                  <a:srgbClr val="3D3C3E"/>
                </a:solidFill>
                <a:latin typeface="latosemibold"/>
              </a:rPr>
              <a:t>La carte postale du lavoir date des années 1900.</a:t>
            </a:r>
            <a:endParaRPr lang="fr-FR" dirty="0"/>
          </a:p>
        </p:txBody>
      </p:sp>
      <p:pic>
        <p:nvPicPr>
          <p:cNvPr id="5" name="Image 4"/>
          <p:cNvPicPr>
            <a:picLocks noChangeAspect="1"/>
          </p:cNvPicPr>
          <p:nvPr/>
        </p:nvPicPr>
        <p:blipFill rotWithShape="1">
          <a:blip r:embed="rId3" cstate="email">
            <a:extLst>
              <a:ext uri="{28A0092B-C50C-407E-A947-70E740481C1C}">
                <a14:useLocalDpi xmlns:a14="http://schemas.microsoft.com/office/drawing/2010/main" val="0"/>
              </a:ext>
            </a:extLst>
          </a:blip>
          <a:srcRect l="2471" t="5350" r="2884" b="3337"/>
          <a:stretch/>
        </p:blipFill>
        <p:spPr>
          <a:xfrm>
            <a:off x="6855109" y="3916366"/>
            <a:ext cx="4392000" cy="2860602"/>
          </a:xfrm>
          <a:prstGeom prst="rect">
            <a:avLst/>
          </a:prstGeom>
        </p:spPr>
      </p:pic>
    </p:spTree>
    <p:extLst>
      <p:ext uri="{BB962C8B-B14F-4D97-AF65-F5344CB8AC3E}">
        <p14:creationId xmlns:p14="http://schemas.microsoft.com/office/powerpoint/2010/main" val="17706788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86217" y="0"/>
            <a:ext cx="8797444" cy="7020000"/>
          </a:xfrm>
          <a:prstGeom prst="rect">
            <a:avLst/>
          </a:prstGeom>
        </p:spPr>
      </p:pic>
      <p:sp>
        <p:nvSpPr>
          <p:cNvPr id="4" name="ZoneTexte 3"/>
          <p:cNvSpPr txBox="1"/>
          <p:nvPr/>
        </p:nvSpPr>
        <p:spPr>
          <a:xfrm>
            <a:off x="5223354" y="1089764"/>
            <a:ext cx="2004164" cy="461665"/>
          </a:xfrm>
          <a:prstGeom prst="rect">
            <a:avLst/>
          </a:prstGeom>
          <a:noFill/>
        </p:spPr>
        <p:txBody>
          <a:bodyPr wrap="square" rtlCol="0">
            <a:spAutoFit/>
          </a:bodyPr>
          <a:lstStyle/>
          <a:p>
            <a:r>
              <a:rPr lang="fr-FR" sz="2400" dirty="0" err="1" smtClean="0">
                <a:solidFill>
                  <a:schemeClr val="bg1"/>
                </a:solidFill>
              </a:rPr>
              <a:t>Goudargues</a:t>
            </a:r>
            <a:endParaRPr lang="fr-FR" sz="2400" dirty="0">
              <a:solidFill>
                <a:schemeClr val="bg1"/>
              </a:solidFill>
            </a:endParaRPr>
          </a:p>
        </p:txBody>
      </p:sp>
    </p:spTree>
    <p:extLst>
      <p:ext uri="{BB962C8B-B14F-4D97-AF65-F5344CB8AC3E}">
        <p14:creationId xmlns:p14="http://schemas.microsoft.com/office/powerpoint/2010/main" val="800015379"/>
      </p:ext>
    </p:extLst>
  </p:cSld>
  <p:clrMapOvr>
    <a:masterClrMapping/>
  </p:clrMapOvr>
  <mc:AlternateContent xmlns:mc="http://schemas.openxmlformats.org/markup-compatibility/2006" xmlns:p14="http://schemas.microsoft.com/office/powerpoint/2010/main">
    <mc:Choice Requires="p14">
      <p:transition spd="slow" p14:dur="2000">
        <p:sndAc>
          <p:stSnd>
            <p:snd r:embed="rId2" name="Luis Mariano -Les lavandières du Portugal.wav"/>
          </p:stSnd>
        </p:sndAc>
      </p:transition>
    </mc:Choice>
    <mc:Fallback xmlns="">
      <p:transition spd="slow">
        <p:sndAc>
          <p:stSnd>
            <p:snd r:embed="rId4" name="Luis Mariano -Les lavandières du Portugal.wav"/>
          </p:stSnd>
        </p:sndAc>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1524000" y="0"/>
            <a:ext cx="8797447" cy="6858000"/>
          </a:xfrm>
          <a:prstGeom prst="rect">
            <a:avLst/>
          </a:prstGeom>
        </p:spPr>
      </p:pic>
      <p:sp>
        <p:nvSpPr>
          <p:cNvPr id="3" name="Rectangle 2"/>
          <p:cNvSpPr/>
          <p:nvPr/>
        </p:nvSpPr>
        <p:spPr>
          <a:xfrm>
            <a:off x="6621367" y="300718"/>
            <a:ext cx="1329210" cy="369332"/>
          </a:xfrm>
          <a:prstGeom prst="rect">
            <a:avLst/>
          </a:prstGeom>
        </p:spPr>
        <p:txBody>
          <a:bodyPr wrap="none">
            <a:spAutoFit/>
          </a:bodyPr>
          <a:lstStyle/>
          <a:p>
            <a:r>
              <a:rPr lang="fr-FR" dirty="0" err="1">
                <a:solidFill>
                  <a:schemeClr val="bg1"/>
                </a:solidFill>
              </a:rPr>
              <a:t>Goudargues</a:t>
            </a:r>
            <a:endParaRPr lang="fr-FR" dirty="0">
              <a:solidFill>
                <a:schemeClr val="bg1"/>
              </a:solidFill>
            </a:endParaRPr>
          </a:p>
        </p:txBody>
      </p:sp>
    </p:spTree>
    <p:extLst>
      <p:ext uri="{BB962C8B-B14F-4D97-AF65-F5344CB8AC3E}">
        <p14:creationId xmlns:p14="http://schemas.microsoft.com/office/powerpoint/2010/main" val="42315654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
        <p:nvSpPr>
          <p:cNvPr id="3" name="Rectangle 2"/>
          <p:cNvSpPr/>
          <p:nvPr/>
        </p:nvSpPr>
        <p:spPr>
          <a:xfrm>
            <a:off x="5431395" y="125353"/>
            <a:ext cx="1329210" cy="369332"/>
          </a:xfrm>
          <a:prstGeom prst="rect">
            <a:avLst/>
          </a:prstGeom>
        </p:spPr>
        <p:txBody>
          <a:bodyPr wrap="none">
            <a:spAutoFit/>
          </a:bodyPr>
          <a:lstStyle/>
          <a:p>
            <a:r>
              <a:rPr lang="fr-FR" dirty="0" err="1"/>
              <a:t>Goudargues</a:t>
            </a:r>
            <a:endParaRPr lang="fr-FR" dirty="0"/>
          </a:p>
        </p:txBody>
      </p:sp>
    </p:spTree>
    <p:extLst>
      <p:ext uri="{BB962C8B-B14F-4D97-AF65-F5344CB8AC3E}">
        <p14:creationId xmlns:p14="http://schemas.microsoft.com/office/powerpoint/2010/main" val="27854609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Lavoir communal de Varaire dans le Lot"/>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593987" y="738000"/>
            <a:ext cx="8159999" cy="6120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8753985" y="2260895"/>
            <a:ext cx="3438015" cy="1754326"/>
          </a:xfrm>
          <a:prstGeom prst="rect">
            <a:avLst/>
          </a:prstGeom>
        </p:spPr>
        <p:txBody>
          <a:bodyPr wrap="square">
            <a:spAutoFit/>
          </a:bodyPr>
          <a:lstStyle/>
          <a:p>
            <a:r>
              <a:rPr lang="fr-FR" dirty="0" smtClean="0">
                <a:solidFill>
                  <a:schemeClr val="bg1"/>
                </a:solidFill>
                <a:latin typeface="Open Sans"/>
              </a:rPr>
              <a:t>Certains lavoirs du Lot ont même leur propre spécificité avec leur dalle de pierre en forme de « V », et qui répondent au doux nom de « Lavoirs papillons »</a:t>
            </a:r>
            <a:endParaRPr lang="fr-FR" dirty="0">
              <a:solidFill>
                <a:schemeClr val="bg1"/>
              </a:solidFill>
            </a:endParaRPr>
          </a:p>
        </p:txBody>
      </p:sp>
    </p:spTree>
    <p:extLst>
      <p:ext uri="{BB962C8B-B14F-4D97-AF65-F5344CB8AC3E}">
        <p14:creationId xmlns:p14="http://schemas.microsoft.com/office/powerpoint/2010/main" val="38679330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31803307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26250367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val="0"/>
              </a:ext>
            </a:extLst>
          </a:blip>
          <a:srcRect t="-1" b="1734"/>
          <a:stretch/>
        </p:blipFill>
        <p:spPr>
          <a:xfrm>
            <a:off x="1226879" y="12524"/>
            <a:ext cx="9828000" cy="6801120"/>
          </a:xfrm>
          <a:prstGeom prst="rect">
            <a:avLst/>
          </a:prstGeom>
        </p:spPr>
      </p:pic>
    </p:spTree>
    <p:extLst>
      <p:ext uri="{BB962C8B-B14F-4D97-AF65-F5344CB8AC3E}">
        <p14:creationId xmlns:p14="http://schemas.microsoft.com/office/powerpoint/2010/main" val="2321739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
        <p:nvSpPr>
          <p:cNvPr id="3" name="ZoneTexte 2"/>
          <p:cNvSpPr txBox="1"/>
          <p:nvPr/>
        </p:nvSpPr>
        <p:spPr>
          <a:xfrm>
            <a:off x="3803737" y="313151"/>
            <a:ext cx="2609589" cy="400110"/>
          </a:xfrm>
          <a:prstGeom prst="rect">
            <a:avLst/>
          </a:prstGeom>
          <a:noFill/>
        </p:spPr>
        <p:txBody>
          <a:bodyPr wrap="square" rtlCol="0">
            <a:spAutoFit/>
          </a:bodyPr>
          <a:lstStyle/>
          <a:p>
            <a:r>
              <a:rPr lang="fr-FR" sz="2000" b="1" dirty="0" smtClean="0">
                <a:solidFill>
                  <a:schemeClr val="bg1"/>
                </a:solidFill>
              </a:rPr>
              <a:t>Vers- pont- du- Gard</a:t>
            </a:r>
            <a:endParaRPr lang="fr-FR" sz="2000" b="1" dirty="0">
              <a:solidFill>
                <a:schemeClr val="bg1"/>
              </a:solidFill>
            </a:endParaRPr>
          </a:p>
        </p:txBody>
      </p:sp>
    </p:spTree>
    <p:extLst>
      <p:ext uri="{BB962C8B-B14F-4D97-AF65-F5344CB8AC3E}">
        <p14:creationId xmlns:p14="http://schemas.microsoft.com/office/powerpoint/2010/main" val="171352729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
        <p:nvSpPr>
          <p:cNvPr id="3" name="Rectangle 2"/>
          <p:cNvSpPr/>
          <p:nvPr/>
        </p:nvSpPr>
        <p:spPr>
          <a:xfrm>
            <a:off x="3358878" y="137879"/>
            <a:ext cx="2545056" cy="461665"/>
          </a:xfrm>
          <a:prstGeom prst="rect">
            <a:avLst/>
          </a:prstGeom>
        </p:spPr>
        <p:txBody>
          <a:bodyPr wrap="none">
            <a:spAutoFit/>
          </a:bodyPr>
          <a:lstStyle/>
          <a:p>
            <a:r>
              <a:rPr lang="fr-FR" sz="2400" b="1" dirty="0" smtClean="0"/>
              <a:t>Vers-pont-du-Gard</a:t>
            </a:r>
            <a:endParaRPr lang="fr-FR" sz="2400" b="1" dirty="0"/>
          </a:p>
        </p:txBody>
      </p:sp>
    </p:spTree>
    <p:extLst>
      <p:ext uri="{BB962C8B-B14F-4D97-AF65-F5344CB8AC3E}">
        <p14:creationId xmlns:p14="http://schemas.microsoft.com/office/powerpoint/2010/main" val="406963402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50571" y="411480"/>
            <a:ext cx="8490857" cy="6035040"/>
          </a:xfrm>
          <a:prstGeom prst="rect">
            <a:avLst/>
          </a:prstGeom>
        </p:spPr>
      </p:pic>
    </p:spTree>
    <p:extLst>
      <p:ext uri="{BB962C8B-B14F-4D97-AF65-F5344CB8AC3E}">
        <p14:creationId xmlns:p14="http://schemas.microsoft.com/office/powerpoint/2010/main" val="12099150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287920181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7575464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412145351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70" name="Picture 6" descr="https://www.lavoirs.org/Images/Images%20anciennes/pub/Image31.jpg"/>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118006" y="95401"/>
            <a:ext cx="6107429" cy="3528000"/>
          </a:xfrm>
          <a:prstGeom prst="rect">
            <a:avLst/>
          </a:prstGeom>
          <a:noFill/>
          <a:extLst>
            <a:ext uri="{909E8E84-426E-40DD-AFC4-6F175D3DCCD1}">
              <a14:hiddenFill xmlns:a14="http://schemas.microsoft.com/office/drawing/2010/main">
                <a:solidFill>
                  <a:srgbClr val="FFFFFF"/>
                </a:solidFill>
              </a14:hiddenFill>
            </a:ext>
          </a:extLst>
        </p:spPr>
      </p:pic>
      <p:pic>
        <p:nvPicPr>
          <p:cNvPr id="11272" name="Picture 8" descr="https://www.lavoirs.org/Images/Images%20anciennes/pub/Image29.jpg"/>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6363222" y="95401"/>
            <a:ext cx="5678242" cy="3528000"/>
          </a:xfrm>
          <a:prstGeom prst="rect">
            <a:avLst/>
          </a:prstGeom>
          <a:noFill/>
          <a:extLst>
            <a:ext uri="{909E8E84-426E-40DD-AFC4-6F175D3DCCD1}">
              <a14:hiddenFill xmlns:a14="http://schemas.microsoft.com/office/drawing/2010/main">
                <a:solidFill>
                  <a:srgbClr val="FFFFFF"/>
                </a:solidFill>
              </a14:hiddenFill>
            </a:ext>
          </a:extLst>
        </p:spPr>
      </p:pic>
      <p:pic>
        <p:nvPicPr>
          <p:cNvPr id="11276" name="Picture 12" descr="https://www.lavoirs.org/Images/Images%20anciennes/pub/Image24.jpg"/>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0" y="3623400"/>
            <a:ext cx="3144033" cy="3234599"/>
          </a:xfrm>
          <a:prstGeom prst="rect">
            <a:avLst/>
          </a:prstGeom>
          <a:noFill/>
          <a:extLst>
            <a:ext uri="{909E8E84-426E-40DD-AFC4-6F175D3DCCD1}">
              <a14:hiddenFill xmlns:a14="http://schemas.microsoft.com/office/drawing/2010/main">
                <a:solidFill>
                  <a:srgbClr val="FFFFFF"/>
                </a:solidFill>
              </a14:hiddenFill>
            </a:ext>
          </a:extLst>
        </p:spPr>
      </p:pic>
      <p:pic>
        <p:nvPicPr>
          <p:cNvPr id="11278" name="Picture 14" descr="https://www.lavoirs.org/Images/Images%20anciennes/pub/Image27.jpg"/>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3171720" y="3623399"/>
            <a:ext cx="3053715" cy="3234599"/>
          </a:xfrm>
          <a:prstGeom prst="rect">
            <a:avLst/>
          </a:prstGeom>
          <a:noFill/>
          <a:extLst>
            <a:ext uri="{909E8E84-426E-40DD-AFC4-6F175D3DCCD1}">
              <a14:hiddenFill xmlns:a14="http://schemas.microsoft.com/office/drawing/2010/main">
                <a:solidFill>
                  <a:srgbClr val="FFFFFF"/>
                </a:solidFill>
              </a14:hiddenFill>
            </a:ext>
          </a:extLst>
        </p:spPr>
      </p:pic>
      <p:pic>
        <p:nvPicPr>
          <p:cNvPr id="11280" name="Picture 16" descr="https://www.lavoirs.org/Images/Images%20anciennes/pub/Image22.jpg"/>
          <p:cNvPicPr>
            <a:picLocks noChangeAspect="1" noChangeArrowheads="1"/>
          </p:cNvPicPr>
          <p:nvPr/>
        </p:nvPicPr>
        <p:blipFill>
          <a:blip r:embed="rId6" cstate="email">
            <a:extLst>
              <a:ext uri="{28A0092B-C50C-407E-A947-70E740481C1C}">
                <a14:useLocalDpi xmlns:a14="http://schemas.microsoft.com/office/drawing/2010/main" val="0"/>
              </a:ext>
            </a:extLst>
          </a:blip>
          <a:srcRect/>
          <a:stretch>
            <a:fillRect/>
          </a:stretch>
        </p:blipFill>
        <p:spPr bwMode="auto">
          <a:xfrm>
            <a:off x="6197747" y="3623399"/>
            <a:ext cx="3081401" cy="3234601"/>
          </a:xfrm>
          <a:prstGeom prst="rect">
            <a:avLst/>
          </a:prstGeom>
          <a:noFill/>
          <a:extLst>
            <a:ext uri="{909E8E84-426E-40DD-AFC4-6F175D3DCCD1}">
              <a14:hiddenFill xmlns:a14="http://schemas.microsoft.com/office/drawing/2010/main">
                <a:solidFill>
                  <a:srgbClr val="FFFFFF"/>
                </a:solidFill>
              </a14:hiddenFill>
            </a:ext>
          </a:extLst>
        </p:spPr>
      </p:pic>
      <p:pic>
        <p:nvPicPr>
          <p:cNvPr id="11282" name="Picture 18" descr="RÃ©sultat de recherche d'images pour &quot;Les rÃ©clames pour les lavandiÃ¨res&quot;"/>
          <p:cNvPicPr>
            <a:picLocks noChangeAspect="1" noChangeArrowheads="1"/>
          </p:cNvPicPr>
          <p:nvPr/>
        </p:nvPicPr>
        <p:blipFill rotWithShape="1">
          <a:blip r:embed="rId7" cstate="email">
            <a:extLst>
              <a:ext uri="{28A0092B-C50C-407E-A947-70E740481C1C}">
                <a14:useLocalDpi xmlns:a14="http://schemas.microsoft.com/office/drawing/2010/main" val="0"/>
              </a:ext>
            </a:extLst>
          </a:blip>
          <a:srcRect/>
          <a:stretch/>
        </p:blipFill>
        <p:spPr bwMode="auto">
          <a:xfrm>
            <a:off x="9123123" y="3623399"/>
            <a:ext cx="3068877" cy="32346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342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977030" y="591772"/>
            <a:ext cx="10058400" cy="5652820"/>
          </a:xfrm>
          <a:prstGeom prst="rect">
            <a:avLst/>
          </a:prstGeom>
        </p:spPr>
      </p:pic>
      <p:sp>
        <p:nvSpPr>
          <p:cNvPr id="5" name="Rectangle 4"/>
          <p:cNvSpPr/>
          <p:nvPr/>
        </p:nvSpPr>
        <p:spPr>
          <a:xfrm>
            <a:off x="5451015" y="0"/>
            <a:ext cx="1289969" cy="523220"/>
          </a:xfrm>
          <a:prstGeom prst="rect">
            <a:avLst/>
          </a:prstGeom>
        </p:spPr>
        <p:txBody>
          <a:bodyPr wrap="none">
            <a:spAutoFit/>
          </a:bodyPr>
          <a:lstStyle/>
          <a:p>
            <a:r>
              <a:rPr lang="fr-FR" sz="2800" dirty="0" err="1">
                <a:solidFill>
                  <a:schemeClr val="bg1"/>
                </a:solidFill>
              </a:rPr>
              <a:t>Issigeac</a:t>
            </a:r>
            <a:endParaRPr lang="fr-FR" sz="2800" dirty="0">
              <a:solidFill>
                <a:schemeClr val="bg1"/>
              </a:solidFill>
            </a:endParaRPr>
          </a:p>
        </p:txBody>
      </p:sp>
    </p:spTree>
    <p:extLst>
      <p:ext uri="{BB962C8B-B14F-4D97-AF65-F5344CB8AC3E}">
        <p14:creationId xmlns:p14="http://schemas.microsoft.com/office/powerpoint/2010/main" val="320269502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288527790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
        <p:nvSpPr>
          <p:cNvPr id="3" name="ZoneTexte 2"/>
          <p:cNvSpPr txBox="1"/>
          <p:nvPr/>
        </p:nvSpPr>
        <p:spPr>
          <a:xfrm>
            <a:off x="2505205" y="212942"/>
            <a:ext cx="1716066" cy="461665"/>
          </a:xfrm>
          <a:prstGeom prst="rect">
            <a:avLst/>
          </a:prstGeom>
          <a:noFill/>
        </p:spPr>
        <p:txBody>
          <a:bodyPr wrap="square" rtlCol="0">
            <a:spAutoFit/>
          </a:bodyPr>
          <a:lstStyle/>
          <a:p>
            <a:r>
              <a:rPr lang="fr-FR" sz="2400" dirty="0" smtClean="0"/>
              <a:t>Domme</a:t>
            </a:r>
            <a:endParaRPr lang="fr-FR" sz="2400" dirty="0"/>
          </a:p>
        </p:txBody>
      </p:sp>
    </p:spTree>
    <p:extLst>
      <p:ext uri="{BB962C8B-B14F-4D97-AF65-F5344CB8AC3E}">
        <p14:creationId xmlns:p14="http://schemas.microsoft.com/office/powerpoint/2010/main" val="44429216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
        <p:nvSpPr>
          <p:cNvPr id="4" name="ZoneTexte 3"/>
          <p:cNvSpPr txBox="1"/>
          <p:nvPr/>
        </p:nvSpPr>
        <p:spPr>
          <a:xfrm>
            <a:off x="3519814" y="626301"/>
            <a:ext cx="1716065" cy="369332"/>
          </a:xfrm>
          <a:prstGeom prst="rect">
            <a:avLst/>
          </a:prstGeom>
          <a:noFill/>
        </p:spPr>
        <p:txBody>
          <a:bodyPr wrap="square" rtlCol="0">
            <a:spAutoFit/>
          </a:bodyPr>
          <a:lstStyle/>
          <a:p>
            <a:r>
              <a:rPr lang="fr-FR" dirty="0" smtClean="0"/>
              <a:t>Domme</a:t>
            </a:r>
            <a:endParaRPr lang="fr-FR" dirty="0"/>
          </a:p>
        </p:txBody>
      </p:sp>
    </p:spTree>
    <p:extLst>
      <p:ext uri="{BB962C8B-B14F-4D97-AF65-F5344CB8AC3E}">
        <p14:creationId xmlns:p14="http://schemas.microsoft.com/office/powerpoint/2010/main" val="389593550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67430" y="354791"/>
            <a:ext cx="6096000" cy="3970318"/>
          </a:xfrm>
          <a:prstGeom prst="rect">
            <a:avLst/>
          </a:prstGeom>
        </p:spPr>
        <p:txBody>
          <a:bodyPr>
            <a:spAutoFit/>
          </a:bodyPr>
          <a:lstStyle/>
          <a:p>
            <a:pPr fontAlgn="base"/>
            <a:r>
              <a:rPr lang="fr-FR" b="1" i="0" dirty="0" smtClean="0">
                <a:solidFill>
                  <a:srgbClr val="191919"/>
                </a:solidFill>
                <a:effectLst/>
                <a:latin typeface="Open Sans"/>
              </a:rPr>
              <a:t>"Jour de lessive" de Gaston Couté</a:t>
            </a:r>
          </a:p>
          <a:p>
            <a:pPr fontAlgn="base"/>
            <a:endParaRPr lang="fr-FR" b="0" i="0" dirty="0" smtClean="0">
              <a:solidFill>
                <a:srgbClr val="191919"/>
              </a:solidFill>
              <a:effectLst/>
              <a:latin typeface="Merriweather"/>
            </a:endParaRPr>
          </a:p>
          <a:p>
            <a:pPr fontAlgn="base"/>
            <a:r>
              <a:rPr lang="fr-FR" b="0" i="0" dirty="0" smtClean="0">
                <a:solidFill>
                  <a:srgbClr val="191919"/>
                </a:solidFill>
                <a:effectLst/>
                <a:latin typeface="Merriweather"/>
              </a:rPr>
              <a:t>Je suis parti ce matin même,</a:t>
            </a:r>
            <a:br>
              <a:rPr lang="fr-FR" b="0" i="0" dirty="0" smtClean="0">
                <a:solidFill>
                  <a:srgbClr val="191919"/>
                </a:solidFill>
                <a:effectLst/>
                <a:latin typeface="Merriweather"/>
              </a:rPr>
            </a:br>
            <a:r>
              <a:rPr lang="fr-FR" b="0" i="0" dirty="0" err="1" smtClean="0">
                <a:solidFill>
                  <a:srgbClr val="191919"/>
                </a:solidFill>
                <a:effectLst/>
                <a:latin typeface="Merriweather"/>
              </a:rPr>
              <a:t>Encor</a:t>
            </a:r>
            <a:r>
              <a:rPr lang="fr-FR" b="0" i="0" dirty="0" smtClean="0">
                <a:solidFill>
                  <a:srgbClr val="191919"/>
                </a:solidFill>
                <a:effectLst/>
                <a:latin typeface="Merriweather"/>
              </a:rPr>
              <a:t> soûl de la nuit mais pris</a:t>
            </a:r>
            <a:br>
              <a:rPr lang="fr-FR" b="0" i="0" dirty="0" smtClean="0">
                <a:solidFill>
                  <a:srgbClr val="191919"/>
                </a:solidFill>
                <a:effectLst/>
                <a:latin typeface="Merriweather"/>
              </a:rPr>
            </a:br>
            <a:r>
              <a:rPr lang="fr-FR" b="0" i="0" dirty="0" smtClean="0">
                <a:solidFill>
                  <a:srgbClr val="191919"/>
                </a:solidFill>
                <a:effectLst/>
                <a:latin typeface="Merriweather"/>
              </a:rPr>
              <a:t>Comme d'écœurement suprême,</a:t>
            </a:r>
            <a:br>
              <a:rPr lang="fr-FR" b="0" i="0" dirty="0" smtClean="0">
                <a:solidFill>
                  <a:srgbClr val="191919"/>
                </a:solidFill>
                <a:effectLst/>
                <a:latin typeface="Merriweather"/>
              </a:rPr>
            </a:br>
            <a:r>
              <a:rPr lang="fr-FR" b="0" i="0" dirty="0" smtClean="0">
                <a:solidFill>
                  <a:srgbClr val="191919"/>
                </a:solidFill>
                <a:effectLst/>
                <a:latin typeface="Merriweather"/>
              </a:rPr>
              <a:t>Crachant mes adieux à Paris...</a:t>
            </a:r>
            <a:br>
              <a:rPr lang="fr-FR" b="0" i="0" dirty="0" smtClean="0">
                <a:solidFill>
                  <a:srgbClr val="191919"/>
                </a:solidFill>
                <a:effectLst/>
                <a:latin typeface="Merriweather"/>
              </a:rPr>
            </a:br>
            <a:r>
              <a:rPr lang="fr-FR" b="0" i="0" dirty="0" smtClean="0">
                <a:solidFill>
                  <a:srgbClr val="191919"/>
                </a:solidFill>
                <a:effectLst/>
                <a:latin typeface="Merriweather"/>
              </a:rPr>
              <a:t>Et me voilà, ma bonne femme,</a:t>
            </a:r>
            <a:br>
              <a:rPr lang="fr-FR" b="0" i="0" dirty="0" smtClean="0">
                <a:solidFill>
                  <a:srgbClr val="191919"/>
                </a:solidFill>
                <a:effectLst/>
                <a:latin typeface="Merriweather"/>
              </a:rPr>
            </a:br>
            <a:r>
              <a:rPr lang="fr-FR" b="0" i="0" dirty="0" smtClean="0">
                <a:solidFill>
                  <a:srgbClr val="191919"/>
                </a:solidFill>
                <a:effectLst/>
                <a:latin typeface="Merriweather"/>
              </a:rPr>
              <a:t>Oui, foutu comme quatre sous...</a:t>
            </a:r>
            <a:br>
              <a:rPr lang="fr-FR" b="0" i="0" dirty="0" smtClean="0">
                <a:solidFill>
                  <a:srgbClr val="191919"/>
                </a:solidFill>
                <a:effectLst/>
                <a:latin typeface="Merriweather"/>
              </a:rPr>
            </a:br>
            <a:r>
              <a:rPr lang="fr-FR" b="0" i="0" dirty="0" smtClean="0">
                <a:solidFill>
                  <a:srgbClr val="191919"/>
                </a:solidFill>
                <a:effectLst/>
                <a:latin typeface="Merriweather"/>
              </a:rPr>
              <a:t>Mon linge est sale aussi mon âme...</a:t>
            </a:r>
            <a:br>
              <a:rPr lang="fr-FR" b="0" i="0" dirty="0" smtClean="0">
                <a:solidFill>
                  <a:srgbClr val="191919"/>
                </a:solidFill>
                <a:effectLst/>
                <a:latin typeface="Merriweather"/>
              </a:rPr>
            </a:br>
            <a:r>
              <a:rPr lang="fr-FR" b="0" i="0" dirty="0" smtClean="0">
                <a:solidFill>
                  <a:srgbClr val="191919"/>
                </a:solidFill>
                <a:effectLst/>
                <a:latin typeface="Merriweather"/>
              </a:rPr>
              <a:t>Me voilà chez nous !</a:t>
            </a:r>
          </a:p>
          <a:p>
            <a:pPr algn="ctr" fontAlgn="base"/>
            <a:r>
              <a:rPr lang="fr-FR" b="0" i="0" dirty="0" smtClean="0">
                <a:solidFill>
                  <a:srgbClr val="191919"/>
                </a:solidFill>
                <a:effectLst/>
                <a:latin typeface="Merriweather"/>
              </a:rPr>
              <a:t>Ma pauvre mère est en lessive...</a:t>
            </a:r>
            <a:br>
              <a:rPr lang="fr-FR" b="0" i="0" dirty="0" smtClean="0">
                <a:solidFill>
                  <a:srgbClr val="191919"/>
                </a:solidFill>
                <a:effectLst/>
                <a:latin typeface="Merriweather"/>
              </a:rPr>
            </a:br>
            <a:r>
              <a:rPr lang="fr-FR" b="0" i="0" dirty="0" smtClean="0">
                <a:solidFill>
                  <a:srgbClr val="191919"/>
                </a:solidFill>
                <a:effectLst/>
                <a:latin typeface="Merriweather"/>
              </a:rPr>
              <a:t>Maman, Maman,</a:t>
            </a:r>
            <a:br>
              <a:rPr lang="fr-FR" b="0" i="0" dirty="0" smtClean="0">
                <a:solidFill>
                  <a:srgbClr val="191919"/>
                </a:solidFill>
                <a:effectLst/>
                <a:latin typeface="Merriweather"/>
              </a:rPr>
            </a:br>
            <a:r>
              <a:rPr lang="fr-FR" b="0" i="0" dirty="0" smtClean="0">
                <a:solidFill>
                  <a:srgbClr val="191919"/>
                </a:solidFill>
                <a:effectLst/>
                <a:latin typeface="Merriweather"/>
              </a:rPr>
              <a:t>Maman, ton mauvais </a:t>
            </a:r>
            <a:r>
              <a:rPr lang="fr-FR" b="0" i="0" dirty="0" err="1" smtClean="0">
                <a:solidFill>
                  <a:srgbClr val="191919"/>
                </a:solidFill>
                <a:effectLst/>
                <a:latin typeface="Merriweather"/>
              </a:rPr>
              <a:t>gâs</a:t>
            </a:r>
            <a:r>
              <a:rPr lang="fr-FR" b="0" i="0" dirty="0" smtClean="0">
                <a:solidFill>
                  <a:srgbClr val="191919"/>
                </a:solidFill>
                <a:effectLst/>
                <a:latin typeface="Merriweather"/>
              </a:rPr>
              <a:t> arrive</a:t>
            </a:r>
            <a:br>
              <a:rPr lang="fr-FR" b="0" i="0" dirty="0" smtClean="0">
                <a:solidFill>
                  <a:srgbClr val="191919"/>
                </a:solidFill>
                <a:effectLst/>
                <a:latin typeface="Merriweather"/>
              </a:rPr>
            </a:br>
            <a:r>
              <a:rPr lang="fr-FR" b="0" i="0" dirty="0" smtClean="0">
                <a:solidFill>
                  <a:srgbClr val="191919"/>
                </a:solidFill>
                <a:effectLst/>
                <a:latin typeface="Merriweather"/>
              </a:rPr>
              <a:t>Au bon moment !...</a:t>
            </a:r>
            <a:endParaRPr lang="fr-FR" b="0" i="0" dirty="0">
              <a:solidFill>
                <a:srgbClr val="191919"/>
              </a:solidFill>
              <a:effectLst/>
              <a:latin typeface="Merriweather"/>
            </a:endParaRPr>
          </a:p>
        </p:txBody>
      </p:sp>
      <p:sp>
        <p:nvSpPr>
          <p:cNvPr id="3" name="Rectangle 2"/>
          <p:cNvSpPr/>
          <p:nvPr/>
        </p:nvSpPr>
        <p:spPr>
          <a:xfrm>
            <a:off x="367430" y="4501835"/>
            <a:ext cx="6096000" cy="2308324"/>
          </a:xfrm>
          <a:prstGeom prst="rect">
            <a:avLst/>
          </a:prstGeom>
        </p:spPr>
        <p:txBody>
          <a:bodyPr>
            <a:spAutoFit/>
          </a:bodyPr>
          <a:lstStyle/>
          <a:p>
            <a:r>
              <a:rPr lang="fr-FR" b="0" i="0" dirty="0" smtClean="0">
                <a:solidFill>
                  <a:srgbClr val="191919"/>
                </a:solidFill>
                <a:effectLst/>
                <a:latin typeface="Merriweather"/>
              </a:rPr>
              <a:t>Voici ce linge où goutta maintes</a:t>
            </a:r>
            <a:r>
              <a:rPr lang="fr-FR" dirty="0" smtClean="0"/>
              <a:t/>
            </a:r>
            <a:br>
              <a:rPr lang="fr-FR" dirty="0" smtClean="0"/>
            </a:br>
            <a:r>
              <a:rPr lang="fr-FR" b="0" i="0" dirty="0" smtClean="0">
                <a:solidFill>
                  <a:srgbClr val="191919"/>
                </a:solidFill>
                <a:effectLst/>
                <a:latin typeface="Merriweather"/>
              </a:rPr>
              <a:t>Et maintes fois un vin amer,</a:t>
            </a:r>
            <a:r>
              <a:rPr lang="fr-FR" dirty="0" smtClean="0"/>
              <a:t/>
            </a:r>
            <a:br>
              <a:rPr lang="fr-FR" dirty="0" smtClean="0"/>
            </a:br>
            <a:r>
              <a:rPr lang="fr-FR" b="0" i="0" dirty="0" smtClean="0">
                <a:solidFill>
                  <a:srgbClr val="191919"/>
                </a:solidFill>
                <a:effectLst/>
                <a:latin typeface="Merriweather"/>
              </a:rPr>
              <a:t>Où des garces aux lèvres peintes</a:t>
            </a:r>
            <a:r>
              <a:rPr lang="fr-FR" dirty="0" smtClean="0"/>
              <a:t/>
            </a:r>
            <a:br>
              <a:rPr lang="fr-FR" dirty="0" smtClean="0"/>
            </a:br>
            <a:r>
              <a:rPr lang="fr-FR" b="0" i="0" dirty="0" smtClean="0">
                <a:solidFill>
                  <a:srgbClr val="191919"/>
                </a:solidFill>
                <a:effectLst/>
                <a:latin typeface="Merriweather"/>
              </a:rPr>
              <a:t>Ont torché leurs bouches d'enfer...</a:t>
            </a:r>
            <a:r>
              <a:rPr lang="fr-FR" dirty="0" smtClean="0"/>
              <a:t/>
            </a:r>
            <a:br>
              <a:rPr lang="fr-FR" dirty="0" smtClean="0"/>
            </a:br>
            <a:r>
              <a:rPr lang="fr-FR" b="0" i="0" dirty="0" smtClean="0">
                <a:solidFill>
                  <a:srgbClr val="191919"/>
                </a:solidFill>
                <a:effectLst/>
                <a:latin typeface="Merriweather"/>
              </a:rPr>
              <a:t>Et voici mon âme, plus grise</a:t>
            </a:r>
            <a:r>
              <a:rPr lang="fr-FR" dirty="0" smtClean="0"/>
              <a:t/>
            </a:r>
            <a:br>
              <a:rPr lang="fr-FR" dirty="0" smtClean="0"/>
            </a:br>
            <a:r>
              <a:rPr lang="fr-FR" b="0" i="0" dirty="0" smtClean="0">
                <a:solidFill>
                  <a:srgbClr val="191919"/>
                </a:solidFill>
                <a:effectLst/>
                <a:latin typeface="Merriweather"/>
              </a:rPr>
              <a:t>Des mêmes souillures - hélas !</a:t>
            </a:r>
            <a:r>
              <a:rPr lang="fr-FR" dirty="0" smtClean="0"/>
              <a:t/>
            </a:r>
            <a:br>
              <a:rPr lang="fr-FR" dirty="0" smtClean="0"/>
            </a:br>
            <a:r>
              <a:rPr lang="fr-FR" b="0" i="0" dirty="0" smtClean="0">
                <a:solidFill>
                  <a:srgbClr val="191919"/>
                </a:solidFill>
                <a:effectLst/>
                <a:latin typeface="Merriweather"/>
              </a:rPr>
              <a:t>Que le plastron de ma chemise</a:t>
            </a:r>
            <a:r>
              <a:rPr lang="fr-FR" dirty="0" smtClean="0"/>
              <a:t/>
            </a:r>
            <a:br>
              <a:rPr lang="fr-FR" dirty="0" smtClean="0"/>
            </a:br>
            <a:r>
              <a:rPr lang="fr-FR" b="0" i="0" dirty="0" smtClean="0">
                <a:solidFill>
                  <a:srgbClr val="191919"/>
                </a:solidFill>
                <a:effectLst/>
                <a:latin typeface="Merriweather"/>
              </a:rPr>
              <a:t>Gris, rose et lilas...</a:t>
            </a:r>
            <a:endParaRPr lang="fr-FR" dirty="0"/>
          </a:p>
        </p:txBody>
      </p:sp>
      <p:sp>
        <p:nvSpPr>
          <p:cNvPr id="4" name="Rectangle 3"/>
          <p:cNvSpPr/>
          <p:nvPr/>
        </p:nvSpPr>
        <p:spPr>
          <a:xfrm>
            <a:off x="6096000" y="178065"/>
            <a:ext cx="6096000" cy="2308324"/>
          </a:xfrm>
          <a:prstGeom prst="rect">
            <a:avLst/>
          </a:prstGeom>
        </p:spPr>
        <p:txBody>
          <a:bodyPr>
            <a:spAutoFit/>
          </a:bodyPr>
          <a:lstStyle/>
          <a:p>
            <a:r>
              <a:rPr lang="fr-FR" b="0" i="0" dirty="0" smtClean="0">
                <a:solidFill>
                  <a:srgbClr val="191919"/>
                </a:solidFill>
                <a:effectLst/>
                <a:latin typeface="Merriweather"/>
              </a:rPr>
              <a:t>Au fond du cuvier, où l'on sème,</a:t>
            </a:r>
            <a:r>
              <a:rPr lang="fr-FR" dirty="0" smtClean="0"/>
              <a:t/>
            </a:r>
            <a:br>
              <a:rPr lang="fr-FR" dirty="0" smtClean="0"/>
            </a:br>
            <a:r>
              <a:rPr lang="fr-FR" b="0" i="0" dirty="0" smtClean="0">
                <a:solidFill>
                  <a:srgbClr val="191919"/>
                </a:solidFill>
                <a:effectLst/>
                <a:latin typeface="Merriweather"/>
              </a:rPr>
              <a:t>Parmi l'eau, la cendre du four,</a:t>
            </a:r>
            <a:r>
              <a:rPr lang="fr-FR" dirty="0" smtClean="0"/>
              <a:t/>
            </a:r>
            <a:br>
              <a:rPr lang="fr-FR" dirty="0" smtClean="0"/>
            </a:br>
            <a:r>
              <a:rPr lang="fr-FR" b="0" i="0" dirty="0" smtClean="0">
                <a:solidFill>
                  <a:srgbClr val="191919"/>
                </a:solidFill>
                <a:effectLst/>
                <a:latin typeface="Merriweather"/>
              </a:rPr>
              <a:t>Que tout mon linge de bohème</a:t>
            </a:r>
            <a:r>
              <a:rPr lang="fr-FR" dirty="0" smtClean="0"/>
              <a:t/>
            </a:r>
            <a:br>
              <a:rPr lang="fr-FR" dirty="0" smtClean="0"/>
            </a:br>
            <a:r>
              <a:rPr lang="fr-FR" b="0" i="0" dirty="0" smtClean="0">
                <a:solidFill>
                  <a:srgbClr val="191919"/>
                </a:solidFill>
                <a:effectLst/>
                <a:latin typeface="Merriweather"/>
              </a:rPr>
              <a:t>Repose durant tout un jour...</a:t>
            </a:r>
            <a:r>
              <a:rPr lang="fr-FR" dirty="0" smtClean="0"/>
              <a:t/>
            </a:r>
            <a:br>
              <a:rPr lang="fr-FR" dirty="0" smtClean="0"/>
            </a:br>
            <a:r>
              <a:rPr lang="fr-FR" b="0" i="0" dirty="0" smtClean="0">
                <a:solidFill>
                  <a:srgbClr val="191919"/>
                </a:solidFill>
                <a:effectLst/>
                <a:latin typeface="Merriweather"/>
              </a:rPr>
              <a:t>Et qu'enfin mon âme, pareille</a:t>
            </a:r>
            <a:r>
              <a:rPr lang="fr-FR" dirty="0" smtClean="0"/>
              <a:t/>
            </a:r>
            <a:br>
              <a:rPr lang="fr-FR" dirty="0" smtClean="0"/>
            </a:br>
            <a:r>
              <a:rPr lang="fr-FR" b="0" i="0" dirty="0" smtClean="0">
                <a:solidFill>
                  <a:srgbClr val="191919"/>
                </a:solidFill>
                <a:effectLst/>
                <a:latin typeface="Merriweather"/>
              </a:rPr>
              <a:t>A ce déballage attristant,</a:t>
            </a:r>
            <a:r>
              <a:rPr lang="fr-FR" dirty="0" smtClean="0"/>
              <a:t/>
            </a:r>
            <a:br>
              <a:rPr lang="fr-FR" dirty="0" smtClean="0"/>
            </a:br>
            <a:r>
              <a:rPr lang="fr-FR" b="0" i="0" dirty="0" smtClean="0">
                <a:solidFill>
                  <a:srgbClr val="191919"/>
                </a:solidFill>
                <a:effectLst/>
                <a:latin typeface="Merriweather"/>
              </a:rPr>
              <a:t>Parmi ton âme - à bonne vieille !</a:t>
            </a:r>
            <a:r>
              <a:rPr lang="fr-FR" dirty="0" smtClean="0"/>
              <a:t/>
            </a:r>
            <a:br>
              <a:rPr lang="fr-FR" dirty="0" smtClean="0"/>
            </a:br>
            <a:r>
              <a:rPr lang="fr-FR" b="0" i="0" dirty="0" smtClean="0">
                <a:solidFill>
                  <a:srgbClr val="191919"/>
                </a:solidFill>
                <a:effectLst/>
                <a:latin typeface="Merriweather"/>
              </a:rPr>
              <a:t>Repose un instant...</a:t>
            </a:r>
            <a:endParaRPr lang="fr-FR" dirty="0"/>
          </a:p>
        </p:txBody>
      </p:sp>
      <p:sp>
        <p:nvSpPr>
          <p:cNvPr id="5" name="Rectangle 4"/>
          <p:cNvSpPr/>
          <p:nvPr/>
        </p:nvSpPr>
        <p:spPr>
          <a:xfrm>
            <a:off x="7047978" y="2392249"/>
            <a:ext cx="3837140" cy="2308324"/>
          </a:xfrm>
          <a:prstGeom prst="rect">
            <a:avLst/>
          </a:prstGeom>
        </p:spPr>
        <p:txBody>
          <a:bodyPr wrap="square">
            <a:spAutoFit/>
          </a:bodyPr>
          <a:lstStyle/>
          <a:p>
            <a:r>
              <a:rPr lang="fr-FR" b="0" i="0" dirty="0" smtClean="0">
                <a:solidFill>
                  <a:srgbClr val="191919"/>
                </a:solidFill>
                <a:effectLst/>
                <a:latin typeface="Merriweather"/>
              </a:rPr>
              <a:t>Tout comme le linge confie</a:t>
            </a:r>
            <a:r>
              <a:rPr lang="fr-FR" dirty="0" smtClean="0"/>
              <a:t/>
            </a:r>
            <a:br>
              <a:rPr lang="fr-FR" dirty="0" smtClean="0"/>
            </a:br>
            <a:r>
              <a:rPr lang="fr-FR" b="0" i="0" dirty="0" smtClean="0">
                <a:solidFill>
                  <a:srgbClr val="191919"/>
                </a:solidFill>
                <a:effectLst/>
                <a:latin typeface="Merriweather"/>
              </a:rPr>
              <a:t>Sa honte à la douceur de l'eau,</a:t>
            </a:r>
            <a:r>
              <a:rPr lang="fr-FR" dirty="0" smtClean="0"/>
              <a:t/>
            </a:r>
            <a:br>
              <a:rPr lang="fr-FR" dirty="0" smtClean="0"/>
            </a:br>
            <a:r>
              <a:rPr lang="fr-FR" b="0" i="0" dirty="0" smtClean="0">
                <a:solidFill>
                  <a:srgbClr val="191919"/>
                </a:solidFill>
                <a:effectLst/>
                <a:latin typeface="Merriweather"/>
              </a:rPr>
              <a:t>Quand je t'aurai conté ma vie</a:t>
            </a:r>
            <a:r>
              <a:rPr lang="fr-FR" dirty="0" smtClean="0"/>
              <a:t/>
            </a:r>
            <a:br>
              <a:rPr lang="fr-FR" dirty="0" smtClean="0"/>
            </a:br>
            <a:r>
              <a:rPr lang="fr-FR" b="0" i="0" dirty="0" smtClean="0">
                <a:solidFill>
                  <a:srgbClr val="191919"/>
                </a:solidFill>
                <a:effectLst/>
                <a:latin typeface="Merriweather"/>
              </a:rPr>
              <a:t>Malheureuse d'affreux salaud,</a:t>
            </a:r>
            <a:r>
              <a:rPr lang="fr-FR" dirty="0" smtClean="0"/>
              <a:t/>
            </a:r>
            <a:br>
              <a:rPr lang="fr-FR" dirty="0" smtClean="0"/>
            </a:br>
            <a:r>
              <a:rPr lang="fr-FR" b="0" i="0" dirty="0" smtClean="0">
                <a:solidFill>
                  <a:srgbClr val="191919"/>
                </a:solidFill>
                <a:effectLst/>
                <a:latin typeface="Merriweather"/>
              </a:rPr>
              <a:t>Ainsi qu'on rince à la fontaine</a:t>
            </a:r>
            <a:r>
              <a:rPr lang="fr-FR" dirty="0" smtClean="0"/>
              <a:t/>
            </a:r>
            <a:br>
              <a:rPr lang="fr-FR" dirty="0" smtClean="0"/>
            </a:br>
            <a:r>
              <a:rPr lang="fr-FR" b="0" i="0" dirty="0" smtClean="0">
                <a:solidFill>
                  <a:srgbClr val="191919"/>
                </a:solidFill>
                <a:effectLst/>
                <a:latin typeface="Merriweather"/>
              </a:rPr>
              <a:t>Le linge au sortir du cuvier,</a:t>
            </a:r>
            <a:r>
              <a:rPr lang="fr-FR" dirty="0" smtClean="0"/>
              <a:t/>
            </a:r>
            <a:br>
              <a:rPr lang="fr-FR" dirty="0" smtClean="0"/>
            </a:br>
            <a:r>
              <a:rPr lang="fr-FR" b="0" i="0" dirty="0" smtClean="0">
                <a:solidFill>
                  <a:srgbClr val="191919"/>
                </a:solidFill>
                <a:effectLst/>
                <a:latin typeface="Merriweather"/>
              </a:rPr>
              <a:t>Mère, arrose mon âme en peine</a:t>
            </a:r>
            <a:r>
              <a:rPr lang="fr-FR" dirty="0" smtClean="0"/>
              <a:t/>
            </a:r>
            <a:br>
              <a:rPr lang="fr-FR" dirty="0" smtClean="0"/>
            </a:br>
            <a:r>
              <a:rPr lang="fr-FR" b="0" i="0" dirty="0" smtClean="0">
                <a:solidFill>
                  <a:srgbClr val="191919"/>
                </a:solidFill>
                <a:effectLst/>
                <a:latin typeface="Merriweather"/>
              </a:rPr>
              <a:t>D'un peu de pitié !</a:t>
            </a:r>
            <a:endParaRPr lang="fr-FR" dirty="0"/>
          </a:p>
        </p:txBody>
      </p:sp>
      <p:sp>
        <p:nvSpPr>
          <p:cNvPr id="6" name="Rectangle 5"/>
          <p:cNvSpPr/>
          <p:nvPr/>
        </p:nvSpPr>
        <p:spPr>
          <a:xfrm>
            <a:off x="6096000" y="4606432"/>
            <a:ext cx="6096000" cy="2308324"/>
          </a:xfrm>
          <a:prstGeom prst="rect">
            <a:avLst/>
          </a:prstGeom>
        </p:spPr>
        <p:txBody>
          <a:bodyPr>
            <a:spAutoFit/>
          </a:bodyPr>
          <a:lstStyle/>
          <a:p>
            <a:r>
              <a:rPr lang="fr-FR" b="0" i="0" dirty="0" smtClean="0">
                <a:solidFill>
                  <a:srgbClr val="191919"/>
                </a:solidFill>
                <a:effectLst/>
                <a:latin typeface="Merriweather"/>
              </a:rPr>
              <a:t>Et, lorsque tu viendras étendre</a:t>
            </a:r>
            <a:r>
              <a:rPr lang="fr-FR" dirty="0" smtClean="0"/>
              <a:t/>
            </a:r>
            <a:br>
              <a:rPr lang="fr-FR" dirty="0" smtClean="0"/>
            </a:br>
            <a:r>
              <a:rPr lang="fr-FR" b="0" i="0" dirty="0" smtClean="0">
                <a:solidFill>
                  <a:srgbClr val="191919"/>
                </a:solidFill>
                <a:effectLst/>
                <a:latin typeface="Merriweather"/>
              </a:rPr>
              <a:t>Le linge d'iris parfumé,</a:t>
            </a:r>
            <a:r>
              <a:rPr lang="fr-FR" dirty="0" smtClean="0"/>
              <a:t/>
            </a:r>
            <a:br>
              <a:rPr lang="fr-FR" dirty="0" smtClean="0"/>
            </a:br>
            <a:r>
              <a:rPr lang="fr-FR" b="0" i="0" dirty="0" smtClean="0">
                <a:solidFill>
                  <a:srgbClr val="191919"/>
                </a:solidFill>
                <a:effectLst/>
                <a:latin typeface="Merriweather"/>
              </a:rPr>
              <a:t>Tout blanc parmi la blancheur tendre</a:t>
            </a:r>
            <a:r>
              <a:rPr lang="fr-FR" dirty="0" smtClean="0"/>
              <a:t/>
            </a:r>
            <a:br>
              <a:rPr lang="fr-FR" dirty="0" smtClean="0"/>
            </a:br>
            <a:r>
              <a:rPr lang="fr-FR" b="0" i="0" dirty="0" smtClean="0">
                <a:solidFill>
                  <a:srgbClr val="191919"/>
                </a:solidFill>
                <a:effectLst/>
                <a:latin typeface="Merriweather"/>
              </a:rPr>
              <a:t>De la haie où fleurit le Mai,</a:t>
            </a:r>
            <a:r>
              <a:rPr lang="fr-FR" dirty="0" smtClean="0"/>
              <a:t/>
            </a:r>
            <a:br>
              <a:rPr lang="fr-FR" dirty="0" smtClean="0"/>
            </a:br>
            <a:r>
              <a:rPr lang="fr-FR" b="0" i="0" dirty="0" smtClean="0">
                <a:solidFill>
                  <a:srgbClr val="191919"/>
                </a:solidFill>
                <a:effectLst/>
                <a:latin typeface="Merriweather"/>
              </a:rPr>
              <a:t>Je veux voir mon âme, </a:t>
            </a:r>
            <a:r>
              <a:rPr lang="fr-FR" b="0" i="0" dirty="0" err="1" smtClean="0">
                <a:solidFill>
                  <a:srgbClr val="191919"/>
                </a:solidFill>
                <a:effectLst/>
                <a:latin typeface="Merriweather"/>
              </a:rPr>
              <a:t>encor</a:t>
            </a:r>
            <a:r>
              <a:rPr lang="fr-FR" b="0" i="0" dirty="0" smtClean="0">
                <a:solidFill>
                  <a:srgbClr val="191919"/>
                </a:solidFill>
                <a:effectLst/>
                <a:latin typeface="Merriweather"/>
              </a:rPr>
              <a:t> pure</a:t>
            </a:r>
            <a:r>
              <a:rPr lang="fr-FR" dirty="0" smtClean="0"/>
              <a:t/>
            </a:r>
            <a:br>
              <a:rPr lang="fr-FR" dirty="0" smtClean="0"/>
            </a:br>
            <a:r>
              <a:rPr lang="fr-FR" b="0" i="0" dirty="0" smtClean="0">
                <a:solidFill>
                  <a:srgbClr val="191919"/>
                </a:solidFill>
                <a:effectLst/>
                <a:latin typeface="Merriweather"/>
              </a:rPr>
              <a:t>En dépit de son long sommeil</a:t>
            </a:r>
            <a:r>
              <a:rPr lang="fr-FR" dirty="0" smtClean="0"/>
              <a:t/>
            </a:r>
            <a:br>
              <a:rPr lang="fr-FR" dirty="0" smtClean="0"/>
            </a:br>
            <a:r>
              <a:rPr lang="fr-FR" b="0" i="0" dirty="0" smtClean="0">
                <a:solidFill>
                  <a:srgbClr val="191919"/>
                </a:solidFill>
                <a:effectLst/>
                <a:latin typeface="Merriweather"/>
              </a:rPr>
              <a:t>Dans la douleur et dans l'ordure,</a:t>
            </a:r>
            <a:r>
              <a:rPr lang="fr-FR" dirty="0" smtClean="0"/>
              <a:t/>
            </a:r>
            <a:br>
              <a:rPr lang="fr-FR" dirty="0" smtClean="0"/>
            </a:br>
            <a:r>
              <a:rPr lang="fr-FR" b="0" i="0" dirty="0" smtClean="0">
                <a:solidFill>
                  <a:srgbClr val="191919"/>
                </a:solidFill>
                <a:effectLst/>
                <a:latin typeface="Merriweather"/>
              </a:rPr>
              <a:t>Revivre au Soleil !...</a:t>
            </a:r>
            <a:endParaRPr lang="fr-FR" dirty="0"/>
          </a:p>
        </p:txBody>
      </p:sp>
    </p:spTree>
    <p:extLst>
      <p:ext uri="{BB962C8B-B14F-4D97-AF65-F5344CB8AC3E}">
        <p14:creationId xmlns:p14="http://schemas.microsoft.com/office/powerpoint/2010/main" val="271806951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724026" y="0"/>
            <a:ext cx="4581144" cy="6858000"/>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6498524" y="0"/>
            <a:ext cx="4581144" cy="6858000"/>
          </a:xfrm>
          <a:prstGeom prst="rect">
            <a:avLst/>
          </a:prstGeom>
        </p:spPr>
      </p:pic>
      <p:sp>
        <p:nvSpPr>
          <p:cNvPr id="4" name="ZoneTexte 3"/>
          <p:cNvSpPr txBox="1"/>
          <p:nvPr/>
        </p:nvSpPr>
        <p:spPr>
          <a:xfrm>
            <a:off x="5461348" y="263047"/>
            <a:ext cx="839244" cy="461665"/>
          </a:xfrm>
          <a:prstGeom prst="rect">
            <a:avLst/>
          </a:prstGeom>
          <a:noFill/>
        </p:spPr>
        <p:txBody>
          <a:bodyPr wrap="square" rtlCol="0">
            <a:spAutoFit/>
          </a:bodyPr>
          <a:lstStyle/>
          <a:p>
            <a:r>
              <a:rPr lang="fr-FR" sz="2400" dirty="0" smtClean="0">
                <a:solidFill>
                  <a:schemeClr val="bg2"/>
                </a:solidFill>
              </a:rPr>
              <a:t>Uzès</a:t>
            </a:r>
            <a:endParaRPr lang="fr-FR" sz="2400" dirty="0">
              <a:solidFill>
                <a:schemeClr val="bg2"/>
              </a:solidFill>
            </a:endParaRPr>
          </a:p>
        </p:txBody>
      </p:sp>
    </p:spTree>
    <p:extLst>
      <p:ext uri="{BB962C8B-B14F-4D97-AF65-F5344CB8AC3E}">
        <p14:creationId xmlns:p14="http://schemas.microsoft.com/office/powerpoint/2010/main" val="23813135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Image 1"/>
          <p:cNvPicPr>
            <a:picLocks noChangeAspect="1"/>
          </p:cNvPicPr>
          <p:nvPr/>
        </p:nvPicPr>
        <p:blipFill rotWithShape="1">
          <a:blip r:embed="rId3" cstate="email">
            <a:extLst>
              <a:ext uri="{28A0092B-C50C-407E-A947-70E740481C1C}">
                <a14:useLocalDpi xmlns:a14="http://schemas.microsoft.com/office/drawing/2010/main" val="0"/>
              </a:ext>
            </a:extLst>
          </a:blip>
          <a:srcRect l="7192" t="13516" r="12775" b="24749"/>
          <a:stretch/>
        </p:blipFill>
        <p:spPr>
          <a:xfrm>
            <a:off x="100209" y="100208"/>
            <a:ext cx="3708000" cy="1608867"/>
          </a:xfrm>
          <a:prstGeom prst="rect">
            <a:avLst/>
          </a:prstGeom>
        </p:spPr>
      </p:pic>
      <p:sp>
        <p:nvSpPr>
          <p:cNvPr id="4" name="ZoneTexte 3"/>
          <p:cNvSpPr txBox="1"/>
          <p:nvPr/>
        </p:nvSpPr>
        <p:spPr>
          <a:xfrm>
            <a:off x="8968636" y="250521"/>
            <a:ext cx="2104372" cy="523220"/>
          </a:xfrm>
          <a:prstGeom prst="rect">
            <a:avLst/>
          </a:prstGeom>
          <a:noFill/>
        </p:spPr>
        <p:txBody>
          <a:bodyPr wrap="square" rtlCol="0">
            <a:spAutoFit/>
          </a:bodyPr>
          <a:lstStyle/>
          <a:p>
            <a:r>
              <a:rPr lang="fr-FR" sz="2800" dirty="0" smtClean="0">
                <a:solidFill>
                  <a:schemeClr val="bg1"/>
                </a:solidFill>
              </a:rPr>
              <a:t>Coaraze06</a:t>
            </a:r>
            <a:endParaRPr lang="fr-FR" sz="2800" dirty="0">
              <a:solidFill>
                <a:schemeClr val="bg1"/>
              </a:solidFill>
            </a:endParaRPr>
          </a:p>
        </p:txBody>
      </p:sp>
    </p:spTree>
    <p:extLst>
      <p:ext uri="{BB962C8B-B14F-4D97-AF65-F5344CB8AC3E}">
        <p14:creationId xmlns:p14="http://schemas.microsoft.com/office/powerpoint/2010/main" val="94851308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Image associÃ©e"/>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6133578" y="48184"/>
            <a:ext cx="5952000" cy="446400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RÃ©sultat de recherche d'images pour &quot;vieux lavoir en pierre&quot;"/>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133578" y="2262184"/>
            <a:ext cx="6000000" cy="4500000"/>
          </a:xfrm>
          <a:prstGeom prst="rect">
            <a:avLst/>
          </a:prstGeom>
          <a:noFill/>
          <a:extLst>
            <a:ext uri="{909E8E84-426E-40DD-AFC4-6F175D3DCCD1}">
              <a14:hiddenFill xmlns:a14="http://schemas.microsoft.com/office/drawing/2010/main">
                <a:solidFill>
                  <a:srgbClr val="FFFFFF"/>
                </a:solidFill>
              </a14:hiddenFill>
            </a:ext>
          </a:extLst>
        </p:spPr>
      </p:pic>
      <p:sp>
        <p:nvSpPr>
          <p:cNvPr id="2" name="ZoneTexte 1"/>
          <p:cNvSpPr txBox="1"/>
          <p:nvPr/>
        </p:nvSpPr>
        <p:spPr>
          <a:xfrm>
            <a:off x="1390389" y="1515649"/>
            <a:ext cx="3018773" cy="400110"/>
          </a:xfrm>
          <a:prstGeom prst="rect">
            <a:avLst/>
          </a:prstGeom>
          <a:noFill/>
        </p:spPr>
        <p:txBody>
          <a:bodyPr wrap="square" rtlCol="0">
            <a:spAutoFit/>
          </a:bodyPr>
          <a:lstStyle/>
          <a:p>
            <a:r>
              <a:rPr lang="fr-FR" sz="2000" dirty="0" smtClean="0"/>
              <a:t>Lavoir en pierre de maison</a:t>
            </a:r>
            <a:endParaRPr lang="fr-FR" sz="2000" dirty="0"/>
          </a:p>
        </p:txBody>
      </p:sp>
      <p:sp>
        <p:nvSpPr>
          <p:cNvPr id="3" name="ZoneTexte 2"/>
          <p:cNvSpPr txBox="1"/>
          <p:nvPr/>
        </p:nvSpPr>
        <p:spPr>
          <a:xfrm>
            <a:off x="7759923" y="5361140"/>
            <a:ext cx="2680570" cy="369332"/>
          </a:xfrm>
          <a:prstGeom prst="rect">
            <a:avLst/>
          </a:prstGeom>
          <a:noFill/>
        </p:spPr>
        <p:txBody>
          <a:bodyPr wrap="square" rtlCol="0">
            <a:spAutoFit/>
          </a:bodyPr>
          <a:lstStyle/>
          <a:p>
            <a:r>
              <a:rPr lang="fr-FR" dirty="0" smtClean="0"/>
              <a:t>Lavoir en béton de maison</a:t>
            </a:r>
            <a:endParaRPr lang="fr-FR" dirty="0"/>
          </a:p>
        </p:txBody>
      </p:sp>
    </p:spTree>
    <p:extLst>
      <p:ext uri="{BB962C8B-B14F-4D97-AF65-F5344CB8AC3E}">
        <p14:creationId xmlns:p14="http://schemas.microsoft.com/office/powerpoint/2010/main" val="259040430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6630324" y="1701320"/>
            <a:ext cx="4941800" cy="3708000"/>
          </a:xfrm>
          <a:prstGeom prst="rect">
            <a:avLst/>
          </a:prstGeom>
        </p:spPr>
      </p:pic>
      <p:pic>
        <p:nvPicPr>
          <p:cNvPr id="4" name="Image 3"/>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0"/>
            <a:ext cx="6343650" cy="6858000"/>
          </a:xfrm>
          <a:prstGeom prst="rect">
            <a:avLst/>
          </a:prstGeom>
        </p:spPr>
      </p:pic>
      <p:sp>
        <p:nvSpPr>
          <p:cNvPr id="5" name="Rectangle 4"/>
          <p:cNvSpPr/>
          <p:nvPr/>
        </p:nvSpPr>
        <p:spPr>
          <a:xfrm>
            <a:off x="7453704" y="839337"/>
            <a:ext cx="3672865" cy="369332"/>
          </a:xfrm>
          <a:prstGeom prst="rect">
            <a:avLst/>
          </a:prstGeom>
        </p:spPr>
        <p:txBody>
          <a:bodyPr wrap="none">
            <a:spAutoFit/>
          </a:bodyPr>
          <a:lstStyle/>
          <a:p>
            <a:r>
              <a:rPr lang="fr-FR" b="1" dirty="0">
                <a:solidFill>
                  <a:srgbClr val="444444"/>
                </a:solidFill>
                <a:latin typeface="Arial" panose="020B0604020202020204" pitchFamily="34" charset="0"/>
              </a:rPr>
              <a:t>La lavandière de </a:t>
            </a:r>
            <a:r>
              <a:rPr lang="fr-FR" b="1" dirty="0" err="1">
                <a:solidFill>
                  <a:srgbClr val="444444"/>
                </a:solidFill>
                <a:latin typeface="Arial" panose="020B0604020202020204" pitchFamily="34" charset="0"/>
              </a:rPr>
              <a:t>Puerto</a:t>
            </a:r>
            <a:r>
              <a:rPr lang="fr-FR" b="1" dirty="0">
                <a:solidFill>
                  <a:srgbClr val="444444"/>
                </a:solidFill>
                <a:latin typeface="Arial" panose="020B0604020202020204" pitchFamily="34" charset="0"/>
              </a:rPr>
              <a:t> </a:t>
            </a:r>
            <a:r>
              <a:rPr lang="fr-FR" b="1" dirty="0" err="1">
                <a:solidFill>
                  <a:srgbClr val="444444"/>
                </a:solidFill>
                <a:latin typeface="Arial" panose="020B0604020202020204" pitchFamily="34" charset="0"/>
              </a:rPr>
              <a:t>Vallarta</a:t>
            </a:r>
            <a:endParaRPr lang="fr-FR" b="1" dirty="0">
              <a:solidFill>
                <a:srgbClr val="444444"/>
              </a:solidFill>
              <a:effectLst/>
              <a:latin typeface="Arial" panose="020B0604020202020204" pitchFamily="34" charset="0"/>
            </a:endParaRPr>
          </a:p>
        </p:txBody>
      </p:sp>
      <p:sp>
        <p:nvSpPr>
          <p:cNvPr id="6" name="ZoneTexte 5"/>
          <p:cNvSpPr txBox="1"/>
          <p:nvPr/>
        </p:nvSpPr>
        <p:spPr>
          <a:xfrm>
            <a:off x="380549" y="100208"/>
            <a:ext cx="4070959" cy="400110"/>
          </a:xfrm>
          <a:prstGeom prst="rect">
            <a:avLst/>
          </a:prstGeom>
          <a:noFill/>
        </p:spPr>
        <p:txBody>
          <a:bodyPr wrap="square" rtlCol="0">
            <a:spAutoFit/>
          </a:bodyPr>
          <a:lstStyle/>
          <a:p>
            <a:r>
              <a:rPr lang="fr-FR" sz="2000" b="1" dirty="0" smtClean="0">
                <a:solidFill>
                  <a:schemeClr val="bg1"/>
                </a:solidFill>
              </a:rPr>
              <a:t>Lavandières de Cancale</a:t>
            </a:r>
            <a:endParaRPr lang="fr-FR" sz="2000" b="1" dirty="0">
              <a:solidFill>
                <a:schemeClr val="bg1"/>
              </a:solidFill>
            </a:endParaRPr>
          </a:p>
        </p:txBody>
      </p:sp>
    </p:spTree>
    <p:extLst>
      <p:ext uri="{BB962C8B-B14F-4D97-AF65-F5344CB8AC3E}">
        <p14:creationId xmlns:p14="http://schemas.microsoft.com/office/powerpoint/2010/main" val="320193191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3.bp.blogspot.com/-f3z35CuVg0w/VAFq9NiK9JI/AAAAAAACFgo/zYgeavcrg_4/s1600/Vianden%2B217.JPG"/>
          <p:cNvPicPr>
            <a:picLocks noChangeAspect="1" noChangeArrowheads="1"/>
          </p:cNvPicPr>
          <p:nvPr/>
        </p:nvPicPr>
        <p:blipFill rotWithShape="1">
          <a:blip r:embed="rId2" cstate="email">
            <a:extLst>
              <a:ext uri="{28A0092B-C50C-407E-A947-70E740481C1C}">
                <a14:useLocalDpi xmlns:a14="http://schemas.microsoft.com/office/drawing/2010/main" val="0"/>
              </a:ext>
            </a:extLst>
          </a:blip>
          <a:srcRect/>
          <a:stretch/>
        </p:blipFill>
        <p:spPr bwMode="auto">
          <a:xfrm>
            <a:off x="5955124" y="297492"/>
            <a:ext cx="5977330" cy="424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6593959" y="4697353"/>
            <a:ext cx="5019323" cy="369332"/>
          </a:xfrm>
          <a:prstGeom prst="rect">
            <a:avLst/>
          </a:prstGeom>
        </p:spPr>
        <p:txBody>
          <a:bodyPr wrap="none">
            <a:spAutoFit/>
          </a:bodyPr>
          <a:lstStyle/>
          <a:p>
            <a:r>
              <a:rPr lang="fr-FR" b="1" i="1" dirty="0">
                <a:latin typeface="Dancing Script"/>
              </a:rPr>
              <a:t>Les Lavandières de </a:t>
            </a:r>
            <a:r>
              <a:rPr lang="fr-FR" b="1" i="1" dirty="0" err="1">
                <a:latin typeface="Dancing Script"/>
              </a:rPr>
              <a:t>Rémich</a:t>
            </a:r>
            <a:r>
              <a:rPr lang="fr-FR" b="1" i="1" dirty="0">
                <a:latin typeface="Dancing Script"/>
              </a:rPr>
              <a:t> au Luxembourg</a:t>
            </a:r>
            <a:endParaRPr lang="fr-FR" b="1" i="1" dirty="0">
              <a:latin typeface="Dancing Script"/>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1212898" y="1903915"/>
            <a:ext cx="4293882" cy="4500000"/>
          </a:xfrm>
          <a:prstGeom prst="rect">
            <a:avLst/>
          </a:prstGeom>
        </p:spPr>
      </p:pic>
      <p:sp>
        <p:nvSpPr>
          <p:cNvPr id="4" name="ZoneTexte 3"/>
          <p:cNvSpPr txBox="1"/>
          <p:nvPr/>
        </p:nvSpPr>
        <p:spPr>
          <a:xfrm>
            <a:off x="1532834" y="1190320"/>
            <a:ext cx="3458266" cy="461665"/>
          </a:xfrm>
          <a:prstGeom prst="rect">
            <a:avLst/>
          </a:prstGeom>
          <a:noFill/>
        </p:spPr>
        <p:txBody>
          <a:bodyPr wrap="square" rtlCol="0">
            <a:spAutoFit/>
          </a:bodyPr>
          <a:lstStyle/>
          <a:p>
            <a:r>
              <a:rPr lang="fr-FR" sz="2400" b="1" dirty="0" smtClean="0"/>
              <a:t>Lavandière de </a:t>
            </a:r>
            <a:r>
              <a:rPr lang="fr-FR" sz="2400" b="1" dirty="0" smtClean="0"/>
              <a:t>Fontvieille</a:t>
            </a:r>
            <a:endParaRPr lang="fr-FR" sz="2400" b="1" dirty="0"/>
          </a:p>
        </p:txBody>
      </p:sp>
    </p:spTree>
    <p:extLst>
      <p:ext uri="{BB962C8B-B14F-4D97-AF65-F5344CB8AC3E}">
        <p14:creationId xmlns:p14="http://schemas.microsoft.com/office/powerpoint/2010/main" val="51940009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RÃ©sultat de recherche d'images pour &quot;statue lavandiere a l'Ã©tranger&quot;"/>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484225" y="1898738"/>
            <a:ext cx="6108905" cy="3960000"/>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7033364" y="1644338"/>
            <a:ext cx="4824000" cy="4824000"/>
          </a:xfrm>
          <a:prstGeom prst="rect">
            <a:avLst/>
          </a:prstGeom>
        </p:spPr>
      </p:pic>
      <p:sp>
        <p:nvSpPr>
          <p:cNvPr id="3" name="Rectangle 2"/>
          <p:cNvSpPr/>
          <p:nvPr/>
        </p:nvSpPr>
        <p:spPr>
          <a:xfrm>
            <a:off x="7371719" y="965815"/>
            <a:ext cx="4147289" cy="369332"/>
          </a:xfrm>
          <a:prstGeom prst="rect">
            <a:avLst/>
          </a:prstGeom>
        </p:spPr>
        <p:txBody>
          <a:bodyPr wrap="none">
            <a:spAutoFit/>
          </a:bodyPr>
          <a:lstStyle/>
          <a:p>
            <a:r>
              <a:rPr lang="fr-FR" i="1" dirty="0">
                <a:solidFill>
                  <a:srgbClr val="191919"/>
                </a:solidFill>
                <a:latin typeface="Open Sans"/>
              </a:rPr>
              <a:t> </a:t>
            </a:r>
            <a:r>
              <a:rPr lang="fr-FR" i="1" dirty="0" smtClean="0">
                <a:solidFill>
                  <a:srgbClr val="191919"/>
                </a:solidFill>
                <a:latin typeface="Open Sans"/>
              </a:rPr>
              <a:t>Lavandières </a:t>
            </a:r>
            <a:r>
              <a:rPr lang="fr-FR" dirty="0">
                <a:solidFill>
                  <a:srgbClr val="000000"/>
                </a:solidFill>
                <a:latin typeface="Merriweather"/>
              </a:rPr>
              <a:t>à Paderborn (Allemagne)</a:t>
            </a:r>
            <a:endParaRPr lang="fr-FR" dirty="0"/>
          </a:p>
        </p:txBody>
      </p:sp>
    </p:spTree>
    <p:extLst>
      <p:ext uri="{BB962C8B-B14F-4D97-AF65-F5344CB8AC3E}">
        <p14:creationId xmlns:p14="http://schemas.microsoft.com/office/powerpoint/2010/main" val="14074182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rotWithShape="1">
          <a:blip r:embed="rId2" cstate="email">
            <a:extLst>
              <a:ext uri="{28A0092B-C50C-407E-A947-70E740481C1C}">
                <a14:useLocalDpi xmlns:a14="http://schemas.microsoft.com/office/drawing/2010/main" val="0"/>
              </a:ext>
            </a:extLst>
          </a:blip>
          <a:srcRect r="15445"/>
          <a:stretch/>
        </p:blipFill>
        <p:spPr>
          <a:xfrm>
            <a:off x="5948297" y="1221039"/>
            <a:ext cx="6118442" cy="4020000"/>
          </a:xfrm>
          <a:prstGeom prst="rect">
            <a:avLst/>
          </a:prstGeom>
        </p:spPr>
      </p:pic>
      <p:sp>
        <p:nvSpPr>
          <p:cNvPr id="6" name="Rectangle 5"/>
          <p:cNvSpPr/>
          <p:nvPr/>
        </p:nvSpPr>
        <p:spPr>
          <a:xfrm>
            <a:off x="6553961" y="5674383"/>
            <a:ext cx="4907113" cy="369332"/>
          </a:xfrm>
          <a:prstGeom prst="rect">
            <a:avLst/>
          </a:prstGeom>
        </p:spPr>
        <p:txBody>
          <a:bodyPr wrap="none">
            <a:spAutoFit/>
          </a:bodyPr>
          <a:lstStyle/>
          <a:p>
            <a:r>
              <a:rPr lang="fr-FR" b="1" dirty="0">
                <a:latin typeface="Noto Sans" panose="020B0502040504090204" pitchFamily="34" charset="0"/>
              </a:rPr>
              <a:t>Lavandière statue et pont couvert, Pavie, Italie</a:t>
            </a:r>
            <a:endParaRPr lang="fr-FR" b="1" i="0" dirty="0">
              <a:effectLst/>
              <a:latin typeface="Noto Sans" panose="020B0502040504090204" pitchFamily="34" charset="0"/>
            </a:endParaRPr>
          </a:p>
        </p:txBody>
      </p:sp>
      <p:pic>
        <p:nvPicPr>
          <p:cNvPr id="9" name="Image 8"/>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355600" y="1221039"/>
            <a:ext cx="5436000" cy="4020000"/>
          </a:xfrm>
          <a:prstGeom prst="rect">
            <a:avLst/>
          </a:prstGeom>
        </p:spPr>
      </p:pic>
    </p:spTree>
    <p:extLst>
      <p:ext uri="{BB962C8B-B14F-4D97-AF65-F5344CB8AC3E}">
        <p14:creationId xmlns:p14="http://schemas.microsoft.com/office/powerpoint/2010/main" val="24174582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2274" y="230956"/>
            <a:ext cx="5945688" cy="3600986"/>
          </a:xfrm>
          <a:prstGeom prst="rect">
            <a:avLst/>
          </a:prstGeom>
        </p:spPr>
        <p:txBody>
          <a:bodyPr wrap="square">
            <a:spAutoFit/>
          </a:bodyPr>
          <a:lstStyle/>
          <a:p>
            <a:pPr fontAlgn="base"/>
            <a:r>
              <a:rPr lang="fr-FR" sz="2400" b="1" dirty="0">
                <a:solidFill>
                  <a:srgbClr val="191919"/>
                </a:solidFill>
                <a:latin typeface="Open Sans"/>
              </a:rPr>
              <a:t>" A la plate" Xavier </a:t>
            </a:r>
            <a:r>
              <a:rPr lang="fr-FR" sz="2400" b="1" dirty="0" smtClean="0">
                <a:solidFill>
                  <a:srgbClr val="191919"/>
                </a:solidFill>
                <a:latin typeface="Open Sans"/>
              </a:rPr>
              <a:t>Privas</a:t>
            </a:r>
          </a:p>
          <a:p>
            <a:pPr fontAlgn="base"/>
            <a:endParaRPr lang="fr-FR" sz="2400" b="1" dirty="0">
              <a:solidFill>
                <a:srgbClr val="191919"/>
              </a:solidFill>
              <a:latin typeface="Open Sans"/>
            </a:endParaRPr>
          </a:p>
          <a:p>
            <a:pPr fontAlgn="base"/>
            <a:r>
              <a:rPr lang="fr-FR" dirty="0">
                <a:solidFill>
                  <a:srgbClr val="191919"/>
                </a:solidFill>
                <a:latin typeface="Merriweather"/>
              </a:rPr>
              <a:t>A la Plate,</a:t>
            </a:r>
            <a:br>
              <a:rPr lang="fr-FR" dirty="0">
                <a:solidFill>
                  <a:srgbClr val="191919"/>
                </a:solidFill>
                <a:latin typeface="Merriweather"/>
              </a:rPr>
            </a:br>
            <a:r>
              <a:rPr lang="fr-FR" dirty="0">
                <a:solidFill>
                  <a:srgbClr val="191919"/>
                </a:solidFill>
                <a:latin typeface="Merriweather"/>
              </a:rPr>
              <a:t>Les laveuses aux gros bras</a:t>
            </a:r>
            <a:br>
              <a:rPr lang="fr-FR" dirty="0">
                <a:solidFill>
                  <a:srgbClr val="191919"/>
                </a:solidFill>
                <a:latin typeface="Merriweather"/>
              </a:rPr>
            </a:br>
            <a:r>
              <a:rPr lang="fr-FR" dirty="0">
                <a:solidFill>
                  <a:srgbClr val="191919"/>
                </a:solidFill>
                <a:latin typeface="Merriweather"/>
              </a:rPr>
              <a:t>Frappent, à grands coups de batte,</a:t>
            </a:r>
            <a:br>
              <a:rPr lang="fr-FR" dirty="0">
                <a:solidFill>
                  <a:srgbClr val="191919"/>
                </a:solidFill>
                <a:latin typeface="Merriweather"/>
              </a:rPr>
            </a:br>
            <a:r>
              <a:rPr lang="fr-FR" dirty="0">
                <a:solidFill>
                  <a:srgbClr val="191919"/>
                </a:solidFill>
                <a:latin typeface="Merriweather"/>
              </a:rPr>
              <a:t>Les serviettes et les draps,</a:t>
            </a:r>
            <a:br>
              <a:rPr lang="fr-FR" dirty="0">
                <a:solidFill>
                  <a:srgbClr val="191919"/>
                </a:solidFill>
                <a:latin typeface="Merriweather"/>
              </a:rPr>
            </a:br>
            <a:r>
              <a:rPr lang="fr-FR" dirty="0">
                <a:solidFill>
                  <a:srgbClr val="191919"/>
                </a:solidFill>
                <a:latin typeface="Merriweather"/>
              </a:rPr>
              <a:t>Les chemises et les bas.</a:t>
            </a:r>
            <a:br>
              <a:rPr lang="fr-FR" dirty="0">
                <a:solidFill>
                  <a:srgbClr val="191919"/>
                </a:solidFill>
                <a:latin typeface="Merriweather"/>
              </a:rPr>
            </a:br>
            <a:r>
              <a:rPr lang="fr-FR" dirty="0">
                <a:solidFill>
                  <a:srgbClr val="191919"/>
                </a:solidFill>
                <a:latin typeface="Merriweather"/>
              </a:rPr>
              <a:t>A la Plate.</a:t>
            </a:r>
          </a:p>
          <a:p>
            <a:pPr algn="ctr" fontAlgn="base"/>
            <a:r>
              <a:rPr lang="fr-FR" dirty="0">
                <a:solidFill>
                  <a:srgbClr val="191919"/>
                </a:solidFill>
                <a:latin typeface="Merriweather"/>
              </a:rPr>
              <a:t>Sur l’une et sur l’autre rive</a:t>
            </a:r>
            <a:br>
              <a:rPr lang="fr-FR" dirty="0">
                <a:solidFill>
                  <a:srgbClr val="191919"/>
                </a:solidFill>
                <a:latin typeface="Merriweather"/>
              </a:rPr>
            </a:br>
            <a:r>
              <a:rPr lang="fr-FR" dirty="0">
                <a:solidFill>
                  <a:srgbClr val="191919"/>
                </a:solidFill>
                <a:latin typeface="Merriweather"/>
              </a:rPr>
              <a:t>De nos deux jolis cours d’eau,</a:t>
            </a:r>
            <a:br>
              <a:rPr lang="fr-FR" dirty="0">
                <a:solidFill>
                  <a:srgbClr val="191919"/>
                </a:solidFill>
                <a:latin typeface="Merriweather"/>
              </a:rPr>
            </a:br>
            <a:r>
              <a:rPr lang="fr-FR" dirty="0">
                <a:solidFill>
                  <a:srgbClr val="191919"/>
                </a:solidFill>
                <a:latin typeface="Merriweather"/>
              </a:rPr>
              <a:t>Les femmes font la lessive,</a:t>
            </a:r>
            <a:br>
              <a:rPr lang="fr-FR" dirty="0">
                <a:solidFill>
                  <a:srgbClr val="191919"/>
                </a:solidFill>
                <a:latin typeface="Merriweather"/>
              </a:rPr>
            </a:br>
            <a:r>
              <a:rPr lang="fr-FR" dirty="0">
                <a:solidFill>
                  <a:srgbClr val="191919"/>
                </a:solidFill>
                <a:latin typeface="Merriweather"/>
              </a:rPr>
              <a:t>Que le temps soit laid ou beau !</a:t>
            </a:r>
            <a:endParaRPr lang="fr-FR" b="0" i="0" dirty="0">
              <a:solidFill>
                <a:srgbClr val="191919"/>
              </a:solidFill>
              <a:effectLst/>
              <a:latin typeface="Merriweather"/>
            </a:endParaRPr>
          </a:p>
        </p:txBody>
      </p:sp>
      <p:sp>
        <p:nvSpPr>
          <p:cNvPr id="3" name="Rectangle 2"/>
          <p:cNvSpPr/>
          <p:nvPr/>
        </p:nvSpPr>
        <p:spPr>
          <a:xfrm>
            <a:off x="292274" y="4056387"/>
            <a:ext cx="5682641" cy="2308324"/>
          </a:xfrm>
          <a:prstGeom prst="rect">
            <a:avLst/>
          </a:prstGeom>
        </p:spPr>
        <p:txBody>
          <a:bodyPr wrap="square">
            <a:spAutoFit/>
          </a:bodyPr>
          <a:lstStyle/>
          <a:p>
            <a:pPr fontAlgn="base"/>
            <a:r>
              <a:rPr lang="fr-FR" dirty="0">
                <a:solidFill>
                  <a:srgbClr val="191919"/>
                </a:solidFill>
                <a:latin typeface="Merriweather"/>
              </a:rPr>
              <a:t>On n’aperçoit que leur torse,</a:t>
            </a:r>
            <a:br>
              <a:rPr lang="fr-FR" dirty="0">
                <a:solidFill>
                  <a:srgbClr val="191919"/>
                </a:solidFill>
                <a:latin typeface="Merriweather"/>
              </a:rPr>
            </a:br>
            <a:r>
              <a:rPr lang="fr-FR" dirty="0">
                <a:solidFill>
                  <a:srgbClr val="191919"/>
                </a:solidFill>
                <a:latin typeface="Merriweather"/>
              </a:rPr>
              <a:t>Devant le linge entassé</a:t>
            </a:r>
            <a:br>
              <a:rPr lang="fr-FR" dirty="0">
                <a:solidFill>
                  <a:srgbClr val="191919"/>
                </a:solidFill>
                <a:latin typeface="Merriweather"/>
              </a:rPr>
            </a:br>
            <a:r>
              <a:rPr lang="fr-FR" dirty="0">
                <a:solidFill>
                  <a:srgbClr val="191919"/>
                </a:solidFill>
                <a:latin typeface="Merriweather"/>
              </a:rPr>
              <a:t>Qu’elles tordent avec force,</a:t>
            </a:r>
            <a:br>
              <a:rPr lang="fr-FR" dirty="0">
                <a:solidFill>
                  <a:srgbClr val="191919"/>
                </a:solidFill>
                <a:latin typeface="Merriweather"/>
              </a:rPr>
            </a:br>
            <a:r>
              <a:rPr lang="fr-FR" dirty="0">
                <a:solidFill>
                  <a:srgbClr val="191919"/>
                </a:solidFill>
                <a:latin typeface="Merriweather"/>
              </a:rPr>
              <a:t>Après l’avoir bien rincé.</a:t>
            </a:r>
          </a:p>
          <a:p>
            <a:pPr algn="ctr" fontAlgn="base"/>
            <a:r>
              <a:rPr lang="fr-FR" dirty="0">
                <a:solidFill>
                  <a:srgbClr val="191919"/>
                </a:solidFill>
                <a:latin typeface="Merriweather"/>
              </a:rPr>
              <a:t>Sans arrêt, sans lassitude,</a:t>
            </a:r>
            <a:br>
              <a:rPr lang="fr-FR" dirty="0">
                <a:solidFill>
                  <a:srgbClr val="191919"/>
                </a:solidFill>
                <a:latin typeface="Merriweather"/>
              </a:rPr>
            </a:br>
            <a:r>
              <a:rPr lang="fr-FR" dirty="0">
                <a:solidFill>
                  <a:srgbClr val="191919"/>
                </a:solidFill>
                <a:latin typeface="Merriweather"/>
              </a:rPr>
              <a:t>En hiver, comme en été,</a:t>
            </a:r>
            <a:br>
              <a:rPr lang="fr-FR" dirty="0">
                <a:solidFill>
                  <a:srgbClr val="191919"/>
                </a:solidFill>
                <a:latin typeface="Merriweather"/>
              </a:rPr>
            </a:br>
            <a:r>
              <a:rPr lang="fr-FR" dirty="0">
                <a:solidFill>
                  <a:srgbClr val="191919"/>
                </a:solidFill>
                <a:latin typeface="Merriweather"/>
              </a:rPr>
              <a:t>Elles font leur tâche rude,</a:t>
            </a:r>
            <a:br>
              <a:rPr lang="fr-FR" dirty="0">
                <a:solidFill>
                  <a:srgbClr val="191919"/>
                </a:solidFill>
                <a:latin typeface="Merriweather"/>
              </a:rPr>
            </a:br>
            <a:r>
              <a:rPr lang="fr-FR" dirty="0">
                <a:solidFill>
                  <a:srgbClr val="191919"/>
                </a:solidFill>
                <a:latin typeface="Merriweather"/>
              </a:rPr>
              <a:t>Avec vaillance et gaité.</a:t>
            </a:r>
            <a:endParaRPr lang="fr-FR" b="0" i="0" dirty="0">
              <a:solidFill>
                <a:srgbClr val="191919"/>
              </a:solidFill>
              <a:effectLst/>
              <a:latin typeface="Merriweather"/>
            </a:endParaRPr>
          </a:p>
        </p:txBody>
      </p:sp>
      <p:sp>
        <p:nvSpPr>
          <p:cNvPr id="4" name="Rectangle 3"/>
          <p:cNvSpPr/>
          <p:nvPr/>
        </p:nvSpPr>
        <p:spPr>
          <a:xfrm>
            <a:off x="5853831" y="922027"/>
            <a:ext cx="6096000" cy="2585323"/>
          </a:xfrm>
          <a:prstGeom prst="rect">
            <a:avLst/>
          </a:prstGeom>
        </p:spPr>
        <p:txBody>
          <a:bodyPr>
            <a:spAutoFit/>
          </a:bodyPr>
          <a:lstStyle/>
          <a:p>
            <a:pPr fontAlgn="base"/>
            <a:r>
              <a:rPr lang="fr-FR" dirty="0">
                <a:solidFill>
                  <a:srgbClr val="191919"/>
                </a:solidFill>
                <a:latin typeface="Merriweather"/>
              </a:rPr>
              <a:t>Et comme elles sont contentes</a:t>
            </a:r>
            <a:br>
              <a:rPr lang="fr-FR" dirty="0">
                <a:solidFill>
                  <a:srgbClr val="191919"/>
                </a:solidFill>
                <a:latin typeface="Merriweather"/>
              </a:rPr>
            </a:br>
            <a:r>
              <a:rPr lang="fr-FR" dirty="0">
                <a:solidFill>
                  <a:srgbClr val="191919"/>
                </a:solidFill>
                <a:latin typeface="Merriweather"/>
              </a:rPr>
              <a:t>De rendre, quand vient le soir,</a:t>
            </a:r>
            <a:br>
              <a:rPr lang="fr-FR" dirty="0">
                <a:solidFill>
                  <a:srgbClr val="191919"/>
                </a:solidFill>
                <a:latin typeface="Merriweather"/>
              </a:rPr>
            </a:br>
            <a:r>
              <a:rPr lang="fr-FR" dirty="0">
                <a:solidFill>
                  <a:srgbClr val="191919"/>
                </a:solidFill>
                <a:latin typeface="Merriweather"/>
              </a:rPr>
              <a:t>A leurs coquettes clientes,</a:t>
            </a:r>
            <a:br>
              <a:rPr lang="fr-FR" dirty="0">
                <a:solidFill>
                  <a:srgbClr val="191919"/>
                </a:solidFill>
                <a:latin typeface="Merriweather"/>
              </a:rPr>
            </a:br>
            <a:r>
              <a:rPr lang="fr-FR" dirty="0">
                <a:solidFill>
                  <a:srgbClr val="191919"/>
                </a:solidFill>
                <a:latin typeface="Merriweather"/>
              </a:rPr>
              <a:t>Un linge superbe à voir</a:t>
            </a:r>
            <a:r>
              <a:rPr lang="fr-FR" dirty="0" smtClean="0">
                <a:solidFill>
                  <a:srgbClr val="191919"/>
                </a:solidFill>
                <a:latin typeface="Merriweather"/>
              </a:rPr>
              <a:t>.</a:t>
            </a:r>
          </a:p>
          <a:p>
            <a:pPr fontAlgn="base"/>
            <a:endParaRPr lang="fr-FR" dirty="0">
              <a:solidFill>
                <a:srgbClr val="191919"/>
              </a:solidFill>
              <a:latin typeface="Merriweather"/>
            </a:endParaRPr>
          </a:p>
          <a:p>
            <a:pPr algn="ctr" fontAlgn="base"/>
            <a:r>
              <a:rPr lang="fr-FR" dirty="0">
                <a:solidFill>
                  <a:srgbClr val="191919"/>
                </a:solidFill>
                <a:latin typeface="Merriweather"/>
              </a:rPr>
              <a:t>Le beau linge est la richesse</a:t>
            </a:r>
            <a:br>
              <a:rPr lang="fr-FR" dirty="0">
                <a:solidFill>
                  <a:srgbClr val="191919"/>
                </a:solidFill>
                <a:latin typeface="Merriweather"/>
              </a:rPr>
            </a:br>
            <a:r>
              <a:rPr lang="fr-FR" dirty="0">
                <a:solidFill>
                  <a:srgbClr val="191919"/>
                </a:solidFill>
                <a:latin typeface="Merriweather"/>
              </a:rPr>
              <a:t>Des ménages du pays,</a:t>
            </a:r>
            <a:br>
              <a:rPr lang="fr-FR" dirty="0">
                <a:solidFill>
                  <a:srgbClr val="191919"/>
                </a:solidFill>
                <a:latin typeface="Merriweather"/>
              </a:rPr>
            </a:br>
            <a:r>
              <a:rPr lang="fr-FR" dirty="0">
                <a:solidFill>
                  <a:srgbClr val="191919"/>
                </a:solidFill>
                <a:latin typeface="Merriweather"/>
              </a:rPr>
              <a:t>Par prudence et par sagesse,</a:t>
            </a:r>
            <a:br>
              <a:rPr lang="fr-FR" dirty="0">
                <a:solidFill>
                  <a:srgbClr val="191919"/>
                </a:solidFill>
                <a:latin typeface="Merriweather"/>
              </a:rPr>
            </a:br>
            <a:r>
              <a:rPr lang="fr-FR" dirty="0">
                <a:solidFill>
                  <a:srgbClr val="191919"/>
                </a:solidFill>
                <a:latin typeface="Merriweather"/>
              </a:rPr>
              <a:t>Tous les nids en sont remplis.</a:t>
            </a:r>
            <a:endParaRPr lang="fr-FR" b="0" i="0" dirty="0">
              <a:solidFill>
                <a:srgbClr val="191919"/>
              </a:solidFill>
              <a:effectLst/>
              <a:latin typeface="Merriweather"/>
            </a:endParaRPr>
          </a:p>
        </p:txBody>
      </p:sp>
      <p:sp>
        <p:nvSpPr>
          <p:cNvPr id="5" name="Rectangle 4"/>
          <p:cNvSpPr/>
          <p:nvPr/>
        </p:nvSpPr>
        <p:spPr>
          <a:xfrm>
            <a:off x="5974915" y="3507350"/>
            <a:ext cx="6096000" cy="2862322"/>
          </a:xfrm>
          <a:prstGeom prst="rect">
            <a:avLst/>
          </a:prstGeom>
        </p:spPr>
        <p:txBody>
          <a:bodyPr>
            <a:spAutoFit/>
          </a:bodyPr>
          <a:lstStyle/>
          <a:p>
            <a:pPr fontAlgn="base"/>
            <a:r>
              <a:rPr lang="fr-FR" dirty="0">
                <a:solidFill>
                  <a:srgbClr val="191919"/>
                </a:solidFill>
                <a:latin typeface="Merriweather"/>
              </a:rPr>
              <a:t>A ces femmes acharnées</a:t>
            </a:r>
            <a:br>
              <a:rPr lang="fr-FR" dirty="0">
                <a:solidFill>
                  <a:srgbClr val="191919"/>
                </a:solidFill>
                <a:latin typeface="Merriweather"/>
              </a:rPr>
            </a:br>
            <a:r>
              <a:rPr lang="fr-FR" dirty="0">
                <a:solidFill>
                  <a:srgbClr val="191919"/>
                </a:solidFill>
                <a:latin typeface="Merriweather"/>
              </a:rPr>
              <a:t>Au plus âpre des labeurs,</a:t>
            </a:r>
            <a:br>
              <a:rPr lang="fr-FR" dirty="0">
                <a:solidFill>
                  <a:srgbClr val="191919"/>
                </a:solidFill>
                <a:latin typeface="Merriweather"/>
              </a:rPr>
            </a:br>
            <a:r>
              <a:rPr lang="fr-FR" dirty="0">
                <a:solidFill>
                  <a:srgbClr val="191919"/>
                </a:solidFill>
                <a:latin typeface="Merriweather"/>
              </a:rPr>
              <a:t>Réservez, ô destinées,</a:t>
            </a:r>
            <a:br>
              <a:rPr lang="fr-FR" dirty="0">
                <a:solidFill>
                  <a:srgbClr val="191919"/>
                </a:solidFill>
                <a:latin typeface="Merriweather"/>
              </a:rPr>
            </a:br>
            <a:r>
              <a:rPr lang="fr-FR" dirty="0">
                <a:solidFill>
                  <a:srgbClr val="191919"/>
                </a:solidFill>
                <a:latin typeface="Merriweather"/>
              </a:rPr>
              <a:t>Vos présents et vos faveurs !</a:t>
            </a:r>
          </a:p>
          <a:p>
            <a:pPr algn="ctr" fontAlgn="base"/>
            <a:r>
              <a:rPr lang="fr-FR" dirty="0">
                <a:solidFill>
                  <a:srgbClr val="191919"/>
                </a:solidFill>
                <a:latin typeface="Merriweather"/>
              </a:rPr>
              <a:t>A la Plate,</a:t>
            </a:r>
            <a:br>
              <a:rPr lang="fr-FR" dirty="0">
                <a:solidFill>
                  <a:srgbClr val="191919"/>
                </a:solidFill>
                <a:latin typeface="Merriweather"/>
              </a:rPr>
            </a:br>
            <a:r>
              <a:rPr lang="fr-FR" dirty="0">
                <a:solidFill>
                  <a:srgbClr val="191919"/>
                </a:solidFill>
                <a:latin typeface="Merriweather"/>
              </a:rPr>
              <a:t>Les laveuses aux gros bras</a:t>
            </a:r>
            <a:br>
              <a:rPr lang="fr-FR" dirty="0">
                <a:solidFill>
                  <a:srgbClr val="191919"/>
                </a:solidFill>
                <a:latin typeface="Merriweather"/>
              </a:rPr>
            </a:br>
            <a:r>
              <a:rPr lang="fr-FR" dirty="0">
                <a:solidFill>
                  <a:srgbClr val="191919"/>
                </a:solidFill>
                <a:latin typeface="Merriweather"/>
              </a:rPr>
              <a:t>Frappent à grands coups de batte,</a:t>
            </a:r>
            <a:br>
              <a:rPr lang="fr-FR" dirty="0">
                <a:solidFill>
                  <a:srgbClr val="191919"/>
                </a:solidFill>
                <a:latin typeface="Merriweather"/>
              </a:rPr>
            </a:br>
            <a:r>
              <a:rPr lang="fr-FR" dirty="0">
                <a:solidFill>
                  <a:srgbClr val="191919"/>
                </a:solidFill>
                <a:latin typeface="Merriweather"/>
              </a:rPr>
              <a:t>Les serviettes et les draps,</a:t>
            </a:r>
            <a:br>
              <a:rPr lang="fr-FR" dirty="0">
                <a:solidFill>
                  <a:srgbClr val="191919"/>
                </a:solidFill>
                <a:latin typeface="Merriweather"/>
              </a:rPr>
            </a:br>
            <a:r>
              <a:rPr lang="fr-FR" dirty="0">
                <a:solidFill>
                  <a:srgbClr val="191919"/>
                </a:solidFill>
                <a:latin typeface="Merriweather"/>
              </a:rPr>
              <a:t>Les chemises et les bas,</a:t>
            </a:r>
            <a:br>
              <a:rPr lang="fr-FR" dirty="0">
                <a:solidFill>
                  <a:srgbClr val="191919"/>
                </a:solidFill>
                <a:latin typeface="Merriweather"/>
              </a:rPr>
            </a:br>
            <a:r>
              <a:rPr lang="fr-FR" dirty="0">
                <a:solidFill>
                  <a:srgbClr val="191919"/>
                </a:solidFill>
                <a:latin typeface="Merriweather"/>
              </a:rPr>
              <a:t>A la Plate !</a:t>
            </a:r>
            <a:endParaRPr lang="fr-FR" b="0" i="0" dirty="0">
              <a:solidFill>
                <a:srgbClr val="191919"/>
              </a:solidFill>
              <a:effectLst/>
              <a:latin typeface="Merriweather"/>
            </a:endParaRPr>
          </a:p>
        </p:txBody>
      </p:sp>
    </p:spTree>
    <p:extLst>
      <p:ext uri="{BB962C8B-B14F-4D97-AF65-F5344CB8AC3E}">
        <p14:creationId xmlns:p14="http://schemas.microsoft.com/office/powerpoint/2010/main" val="8837344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
        <p:nvSpPr>
          <p:cNvPr id="3" name="ZoneTexte 2"/>
          <p:cNvSpPr txBox="1"/>
          <p:nvPr/>
        </p:nvSpPr>
        <p:spPr>
          <a:xfrm>
            <a:off x="2304789" y="2254685"/>
            <a:ext cx="2718148" cy="461665"/>
          </a:xfrm>
          <a:prstGeom prst="rect">
            <a:avLst/>
          </a:prstGeom>
          <a:noFill/>
        </p:spPr>
        <p:txBody>
          <a:bodyPr wrap="square" rtlCol="0">
            <a:spAutoFit/>
          </a:bodyPr>
          <a:lstStyle/>
          <a:p>
            <a:r>
              <a:rPr lang="fr-FR" sz="2400" b="1" dirty="0" smtClean="0">
                <a:solidFill>
                  <a:schemeClr val="bg1"/>
                </a:solidFill>
              </a:rPr>
              <a:t>La Roque sur Cèze</a:t>
            </a:r>
            <a:endParaRPr lang="fr-FR" sz="2400" b="1" dirty="0">
              <a:solidFill>
                <a:schemeClr val="bg1"/>
              </a:solidFill>
            </a:endParaRPr>
          </a:p>
        </p:txBody>
      </p:sp>
    </p:spTree>
    <p:extLst>
      <p:ext uri="{BB962C8B-B14F-4D97-AF65-F5344CB8AC3E}">
        <p14:creationId xmlns:p14="http://schemas.microsoft.com/office/powerpoint/2010/main" val="32236535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
        <p:nvSpPr>
          <p:cNvPr id="3" name="ZoneTexte 2"/>
          <p:cNvSpPr txBox="1"/>
          <p:nvPr/>
        </p:nvSpPr>
        <p:spPr>
          <a:xfrm>
            <a:off x="7002049" y="1878904"/>
            <a:ext cx="2154477" cy="369332"/>
          </a:xfrm>
          <a:prstGeom prst="rect">
            <a:avLst/>
          </a:prstGeom>
          <a:noFill/>
        </p:spPr>
        <p:txBody>
          <a:bodyPr wrap="square" rtlCol="0">
            <a:spAutoFit/>
          </a:bodyPr>
          <a:lstStyle/>
          <a:p>
            <a:r>
              <a:rPr lang="fr-FR" dirty="0" smtClean="0"/>
              <a:t>La Roque sur Cèze</a:t>
            </a:r>
            <a:endParaRPr lang="fr-FR" dirty="0"/>
          </a:p>
        </p:txBody>
      </p:sp>
    </p:spTree>
    <p:extLst>
      <p:ext uri="{BB962C8B-B14F-4D97-AF65-F5344CB8AC3E}">
        <p14:creationId xmlns:p14="http://schemas.microsoft.com/office/powerpoint/2010/main" val="232422456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RÃ©sultat de recherche d'images pour &quot;monument lavandiere dans le monde&quot;"/>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830" b="100000" l="0" r="100000"/>
                    </a14:imgEffect>
                  </a14:imgLayer>
                </a14:imgProps>
              </a:ext>
              <a:ext uri="{28A0092B-C50C-407E-A947-70E740481C1C}">
                <a14:useLocalDpi xmlns:a14="http://schemas.microsoft.com/office/drawing/2010/main" val="0"/>
              </a:ext>
            </a:extLst>
          </a:blip>
          <a:srcRect/>
          <a:stretch>
            <a:fillRect/>
          </a:stretch>
        </p:blipFill>
        <p:spPr bwMode="auto">
          <a:xfrm>
            <a:off x="382970" y="363681"/>
            <a:ext cx="1990725" cy="229552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901314" y="496027"/>
            <a:ext cx="1609003" cy="369332"/>
          </a:xfrm>
          <a:prstGeom prst="rect">
            <a:avLst/>
          </a:prstGeom>
          <a:noFill/>
        </p:spPr>
        <p:txBody>
          <a:bodyPr wrap="square" lIns="91440" tIns="45720" rIns="91440" bIns="45720">
            <a:spAutoFit/>
          </a:bodyPr>
          <a:lstStyle/>
          <a:p>
            <a:pPr algn="ctr"/>
            <a:r>
              <a:rPr lang="fr-FR" dirty="0" err="1">
                <a:solidFill>
                  <a:schemeClr val="bg2"/>
                </a:solidFill>
              </a:rPr>
              <a:t>Adiu</a:t>
            </a:r>
            <a:r>
              <a:rPr lang="fr-FR" dirty="0">
                <a:solidFill>
                  <a:schemeClr val="bg2"/>
                </a:solidFill>
              </a:rPr>
              <a:t>,</a:t>
            </a:r>
            <a:endParaRPr lang="fr-FR" sz="5400" b="1" cap="none" spc="50" dirty="0">
              <a:ln w="0"/>
              <a:solidFill>
                <a:schemeClr val="bg2"/>
              </a:solidFill>
              <a:effectLst>
                <a:innerShdw blurRad="63500" dist="50800" dir="13500000">
                  <a:srgbClr val="000000">
                    <a:alpha val="50000"/>
                  </a:srgbClr>
                </a:innerShdw>
              </a:effectLst>
            </a:endParaRPr>
          </a:p>
        </p:txBody>
      </p:sp>
      <p:sp>
        <p:nvSpPr>
          <p:cNvPr id="5" name="ZoneTexte 4"/>
          <p:cNvSpPr txBox="1"/>
          <p:nvPr/>
        </p:nvSpPr>
        <p:spPr>
          <a:xfrm>
            <a:off x="2510317" y="5712834"/>
            <a:ext cx="5511452" cy="369332"/>
          </a:xfrm>
          <a:prstGeom prst="rect">
            <a:avLst/>
          </a:prstGeom>
          <a:noFill/>
        </p:spPr>
        <p:txBody>
          <a:bodyPr wrap="square" rtlCol="0">
            <a:spAutoFit/>
          </a:bodyPr>
          <a:lstStyle/>
          <a:p>
            <a:r>
              <a:rPr lang="fr-FR" dirty="0" smtClean="0"/>
              <a:t>Commentaires du NET et certaines images : photos perso </a:t>
            </a:r>
            <a:endParaRPr lang="fr-FR" dirty="0"/>
          </a:p>
        </p:txBody>
      </p:sp>
      <p:pic>
        <p:nvPicPr>
          <p:cNvPr id="7172" name="Picture 4" descr="RÃ©sultat de recherche d'images pour &quot;lavandiÃ¨re gif&quot;"/>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2979" b="98511" l="0" r="100000"/>
                    </a14:imgEffect>
                  </a14:imgLayer>
                </a14:imgProps>
              </a:ext>
              <a:ext uri="{28A0092B-C50C-407E-A947-70E740481C1C}">
                <a14:useLocalDpi xmlns:a14="http://schemas.microsoft.com/office/drawing/2010/main" val="0"/>
              </a:ext>
            </a:extLst>
          </a:blip>
          <a:srcRect/>
          <a:stretch>
            <a:fillRect/>
          </a:stretch>
        </p:blipFill>
        <p:spPr bwMode="auto">
          <a:xfrm>
            <a:off x="9094116" y="614854"/>
            <a:ext cx="2590800" cy="4476751"/>
          </a:xfrm>
          <a:prstGeom prst="rect">
            <a:avLst/>
          </a:prstGeom>
          <a:noFill/>
          <a:extLst>
            <a:ext uri="{909E8E84-426E-40DD-AFC4-6F175D3DCCD1}">
              <a14:hiddenFill xmlns:a14="http://schemas.microsoft.com/office/drawing/2010/main">
                <a:solidFill>
                  <a:srgbClr val="FFFFFF"/>
                </a:solidFill>
              </a14:hiddenFill>
            </a:ext>
          </a:extLst>
        </p:spPr>
      </p:pic>
      <p:pic>
        <p:nvPicPr>
          <p:cNvPr id="8" name="Image 7"/>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a:off x="9412883" y="5175124"/>
            <a:ext cx="1298448" cy="1444752"/>
          </a:xfrm>
          <a:prstGeom prst="rect">
            <a:avLst/>
          </a:prstGeom>
        </p:spPr>
      </p:pic>
      <p:pic>
        <p:nvPicPr>
          <p:cNvPr id="4" name="Image 3"/>
          <p:cNvPicPr>
            <a:picLocks noChangeAspect="1"/>
          </p:cNvPicPr>
          <p:nvPr/>
        </p:nvPicPr>
        <p:blipFill rotWithShape="1">
          <a:blip r:embed="rId7" cstate="email">
            <a:extLst>
              <a:ext uri="{28A0092B-C50C-407E-A947-70E740481C1C}">
                <a14:useLocalDpi xmlns:a14="http://schemas.microsoft.com/office/drawing/2010/main" val="0"/>
              </a:ext>
            </a:extLst>
          </a:blip>
          <a:srcRect l="1789" t="24712" r="1074" b="5497"/>
          <a:stretch/>
        </p:blipFill>
        <p:spPr>
          <a:xfrm>
            <a:off x="1721494" y="1652695"/>
            <a:ext cx="7236000" cy="3522429"/>
          </a:xfrm>
          <a:prstGeom prst="rect">
            <a:avLst/>
          </a:prstGeom>
          <a:effectLst>
            <a:softEdge rad="635000"/>
          </a:effectLst>
        </p:spPr>
      </p:pic>
    </p:spTree>
    <p:extLst>
      <p:ext uri="{BB962C8B-B14F-4D97-AF65-F5344CB8AC3E}">
        <p14:creationId xmlns:p14="http://schemas.microsoft.com/office/powerpoint/2010/main" val="10361048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docProps/app.xml><?xml version="1.0" encoding="utf-8"?>
<Properties xmlns="http://schemas.openxmlformats.org/officeDocument/2006/extended-properties" xmlns:vt="http://schemas.openxmlformats.org/officeDocument/2006/docPropsVTypes">
  <Template>TM04033919[[fn=Circuit]]</Template>
  <TotalTime>558</TotalTime>
  <Words>1370</Words>
  <Application>Microsoft Office PowerPoint</Application>
  <PresentationFormat>Grand écran</PresentationFormat>
  <Paragraphs>59</Paragraphs>
  <Slides>36</Slides>
  <Notes>0</Notes>
  <HiddenSlides>0</HiddenSlides>
  <MMClips>0</MMClips>
  <ScaleCrop>false</ScaleCrop>
  <HeadingPairs>
    <vt:vector size="6" baseType="variant">
      <vt:variant>
        <vt:lpstr>Polices utilisées</vt:lpstr>
      </vt:variant>
      <vt:variant>
        <vt:i4>11</vt:i4>
      </vt:variant>
      <vt:variant>
        <vt:lpstr>Thème</vt:lpstr>
      </vt:variant>
      <vt:variant>
        <vt:i4>1</vt:i4>
      </vt:variant>
      <vt:variant>
        <vt:lpstr>Titres des diapositives</vt:lpstr>
      </vt:variant>
      <vt:variant>
        <vt:i4>36</vt:i4>
      </vt:variant>
    </vt:vector>
  </HeadingPairs>
  <TitlesOfParts>
    <vt:vector size="48" baseType="lpstr">
      <vt:lpstr>Arial</vt:lpstr>
      <vt:lpstr>Bookman Old Style</vt:lpstr>
      <vt:lpstr>Dancing Script</vt:lpstr>
      <vt:lpstr>latosemibold</vt:lpstr>
      <vt:lpstr>Lucida Grande</vt:lpstr>
      <vt:lpstr>Merriweather</vt:lpstr>
      <vt:lpstr>Noto Sans</vt:lpstr>
      <vt:lpstr>Open Sans</vt:lpstr>
      <vt:lpstr>Times New Roman</vt:lpstr>
      <vt:lpstr>Trebuchet MS</vt:lpstr>
      <vt:lpstr>Tw Cen MT</vt:lpstr>
      <vt:lpstr>Circuit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10</cp:revision>
  <dcterms:created xsi:type="dcterms:W3CDTF">2019-06-04T22:43:42Z</dcterms:created>
  <dcterms:modified xsi:type="dcterms:W3CDTF">2025-05-10T19:30:03Z</dcterms:modified>
</cp:coreProperties>
</file>