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26810F3C-8EBB-BA11-50A1-8A70B8C8E1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77425C-3EB4-E0F7-4315-8C69ACE13EC1}"/>
              </a:ext>
            </a:extLst>
          </p:cNvPr>
          <p:cNvSpPr txBox="1"/>
          <p:nvPr/>
        </p:nvSpPr>
        <p:spPr>
          <a:xfrm>
            <a:off x="3689267" y="409629"/>
            <a:ext cx="8502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Marmoutier en Alsace (France )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297D8F4-9FB7-802F-13C9-9E16A25E968B}"/>
              </a:ext>
            </a:extLst>
          </p:cNvPr>
          <p:cNvSpPr txBox="1"/>
          <p:nvPr/>
        </p:nvSpPr>
        <p:spPr>
          <a:xfrm>
            <a:off x="1943595" y="5759948"/>
            <a:ext cx="10331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</a:t>
            </a:r>
          </a:p>
          <a:p>
            <a:r>
              <a:rPr lang="fr-FR" sz="2400" b="1">
                <a:solidFill>
                  <a:schemeClr val="bg1"/>
                </a:solidFill>
              </a:rPr>
              <a:t>Église abbatiale de la ville de Marmoutier en Alsace (France 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  <p:sndAc>
          <p:stSnd loop="1">
            <p:snd r:embed="rId2" name="Une fille dAlsace.wav"/>
          </p:stSnd>
        </p:sndAc>
      </p:transition>
    </mc:Choice>
    <mc:Fallback xmlns="">
      <p:transition spd="slow" advClick="0" advTm="12000">
        <p:fade/>
        <p:sndAc>
          <p:stSnd loop="1">
            <p:snd r:embed="rId4" name="Une fille dAlsa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fenêtre, plante&#10;&#10;Le contenu généré par l’IA peut être incorrect.">
            <a:extLst>
              <a:ext uri="{FF2B5EF4-FFF2-40B4-BE49-F238E27FC236}">
                <a16:creationId xmlns:a16="http://schemas.microsoft.com/office/drawing/2014/main" id="{623E335C-C64D-759A-73DC-34F0522C8A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683" y="1161000"/>
            <a:ext cx="3402000" cy="453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33809D-A3C0-3EAA-AD34-5A8098700955}"/>
              </a:ext>
            </a:extLst>
          </p:cNvPr>
          <p:cNvSpPr txBox="1"/>
          <p:nvPr/>
        </p:nvSpPr>
        <p:spPr>
          <a:xfrm>
            <a:off x="5128904" y="1334293"/>
            <a:ext cx="64364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Marmoutier (Maursmünster en allemand prononcé Màschminschter en alsacien) est une commune française située dans la circonscription administrative du Bas-Rhin et, depuis le 1er janvier 2021, dans le territoire de la Collectivité européenne d'Alsace, en région Grand Est.</a:t>
            </a:r>
          </a:p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Cette commune se trouve dans la région historique et culturelle d'Alsace.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B4FE7E1C-E084-8AEE-77E6-2B1D687705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FAA62C-2462-67DD-289F-7D96A325FBB2}"/>
              </a:ext>
            </a:extLst>
          </p:cNvPr>
          <p:cNvSpPr txBox="1"/>
          <p:nvPr/>
        </p:nvSpPr>
        <p:spPr>
          <a:xfrm>
            <a:off x="2909454" y="6055780"/>
            <a:ext cx="8015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Gare de Saverne, Bas-Rhin, France.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9583E879-003C-347D-E5E0-9251A85395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352" y="279000"/>
            <a:ext cx="111792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26902-954B-982B-B802-FDF42C6F1A85}"/>
              </a:ext>
            </a:extLst>
          </p:cNvPr>
          <p:cNvSpPr txBox="1"/>
          <p:nvPr/>
        </p:nvSpPr>
        <p:spPr>
          <a:xfrm>
            <a:off x="209633" y="6027003"/>
            <a:ext cx="11772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 dans un bâtiment de l'ancienne abbaye (XVIIIe siècle), place du Général-de-Gaulle.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150ADD0F-8C4A-0374-2BC1-218E1A5359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371" y="189000"/>
            <a:ext cx="441567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7CFE5A-BE08-712D-A669-CA90065DA55C}"/>
              </a:ext>
            </a:extLst>
          </p:cNvPr>
          <p:cNvSpPr txBox="1"/>
          <p:nvPr/>
        </p:nvSpPr>
        <p:spPr>
          <a:xfrm>
            <a:off x="8221683" y="3429000"/>
            <a:ext cx="3380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Massif occidental roman de l'église abbatiale.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495B2AEB-9B7E-BB08-BBDB-A42A69599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183" y="279000"/>
            <a:ext cx="753645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60ADE9-AB19-50AA-E406-A7A7374E76FE}"/>
              </a:ext>
            </a:extLst>
          </p:cNvPr>
          <p:cNvSpPr txBox="1"/>
          <p:nvPr/>
        </p:nvSpPr>
        <p:spPr>
          <a:xfrm>
            <a:off x="1163779" y="3473532"/>
            <a:ext cx="32300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Alsace, Bas-Rhin, Abbatiale Saint-Étienne de Marmoutier 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coffre, bâtiment&#10;&#10;Le contenu généré par l’IA peut être incorrect.">
            <a:extLst>
              <a:ext uri="{FF2B5EF4-FFF2-40B4-BE49-F238E27FC236}">
                <a16:creationId xmlns:a16="http://schemas.microsoft.com/office/drawing/2014/main" id="{774CDB18-2A0B-FCC1-3139-498DF5EA09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313" y="279000"/>
            <a:ext cx="849737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18D078-DF25-397E-6F29-DE968C1CA4B3}"/>
              </a:ext>
            </a:extLst>
          </p:cNvPr>
          <p:cNvSpPr txBox="1"/>
          <p:nvPr/>
        </p:nvSpPr>
        <p:spPr>
          <a:xfrm>
            <a:off x="3574472" y="6293992"/>
            <a:ext cx="827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intérieure vers la tribune d'orgue.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ue, organe, chapelle&#10;&#10;Le contenu généré par l’IA peut être incorrect.">
            <a:extLst>
              <a:ext uri="{FF2B5EF4-FFF2-40B4-BE49-F238E27FC236}">
                <a16:creationId xmlns:a16="http://schemas.microsoft.com/office/drawing/2014/main" id="{95ABFF09-00D0-27E7-D7B7-AC729C4AFC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211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13E86F-1428-32BA-87A9-36AB98C7FA99}"/>
              </a:ext>
            </a:extLst>
          </p:cNvPr>
          <p:cNvSpPr txBox="1"/>
          <p:nvPr/>
        </p:nvSpPr>
        <p:spPr>
          <a:xfrm>
            <a:off x="8942119" y="3645725"/>
            <a:ext cx="3348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Orgue André Silbermann (1709).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B866D26A-2703-AB7E-3E01-E6B1EB8D21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24AE0E-C58C-699D-81DC-C8226A7A1753}"/>
              </a:ext>
            </a:extLst>
          </p:cNvPr>
          <p:cNvSpPr txBox="1"/>
          <p:nvPr/>
        </p:nvSpPr>
        <p:spPr>
          <a:xfrm>
            <a:off x="3752603" y="6353369"/>
            <a:ext cx="7837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Saint-Blaise de Sindelsberg.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meubles, intérieur&#10;&#10;Le contenu généré par l’IA peut être incorrect.">
            <a:extLst>
              <a:ext uri="{FF2B5EF4-FFF2-40B4-BE49-F238E27FC236}">
                <a16:creationId xmlns:a16="http://schemas.microsoft.com/office/drawing/2014/main" id="{299F7DED-ED95-F65A-2769-8462E8EB57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43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5E1A5D-5F32-D05A-6D85-F721C822A2DC}"/>
              </a:ext>
            </a:extLst>
          </p:cNvPr>
          <p:cNvSpPr txBox="1"/>
          <p:nvPr/>
        </p:nvSpPr>
        <p:spPr>
          <a:xfrm>
            <a:off x="585662" y="3728852"/>
            <a:ext cx="30875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l'église Saint-Blaise de </a:t>
            </a:r>
            <a:r>
              <a:rPr lang="fr-FR" sz="2400" b="1" dirty="0" err="1">
                <a:solidFill>
                  <a:schemeClr val="bg1"/>
                </a:solidFill>
              </a:rPr>
              <a:t>Sindelsberg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oiture&#10;&#10;Le contenu généré par l’IA peut être incorrect.">
            <a:extLst>
              <a:ext uri="{FF2B5EF4-FFF2-40B4-BE49-F238E27FC236}">
                <a16:creationId xmlns:a16="http://schemas.microsoft.com/office/drawing/2014/main" id="{0E521E04-DAE3-EE1E-E18E-8F864CA940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25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A23C50-072B-A24F-E5C8-FD2E8242380A}"/>
              </a:ext>
            </a:extLst>
          </p:cNvPr>
          <p:cNvSpPr txBox="1"/>
          <p:nvPr/>
        </p:nvSpPr>
        <p:spPr>
          <a:xfrm>
            <a:off x="3182586" y="6258366"/>
            <a:ext cx="851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synagogue (1821), 11 rue du Plan.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B6BA3FA0-989B-6C30-FFD0-E20A7A550D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57" y="279000"/>
            <a:ext cx="835648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BDB9FA-0E79-6AE7-3196-913DAC09858C}"/>
              </a:ext>
            </a:extLst>
          </p:cNvPr>
          <p:cNvSpPr txBox="1"/>
          <p:nvPr/>
        </p:nvSpPr>
        <p:spPr>
          <a:xfrm>
            <a:off x="3158836" y="6223441"/>
            <a:ext cx="8585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synagogue (1821), 11 rue du Plan.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93545ACE-7DE9-425E-12D8-F3B6D94D06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487" y="279000"/>
            <a:ext cx="823695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9B98E-1FBA-8F20-33EE-53D93A8295B9}"/>
              </a:ext>
            </a:extLst>
          </p:cNvPr>
          <p:cNvSpPr txBox="1"/>
          <p:nvPr/>
        </p:nvSpPr>
        <p:spPr>
          <a:xfrm>
            <a:off x="472701" y="6222877"/>
            <a:ext cx="12518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Alsace, Bas-Rhin, Marmoutier, Presbytère (1895) , 8 place du Général-de-Gaulle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 de culte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2E2F4508-E2E0-54D0-1302-773EB71A2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007" y="279000"/>
            <a:ext cx="4495986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607E95-E41B-9A03-534E-4C2E01E44EB8}"/>
              </a:ext>
            </a:extLst>
          </p:cNvPr>
          <p:cNvSpPr txBox="1"/>
          <p:nvPr/>
        </p:nvSpPr>
        <p:spPr>
          <a:xfrm>
            <a:off x="8609610" y="3633849"/>
            <a:ext cx="35823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Alsace, Bas-Rhin, Marmoutier, Chapelle de cimetière Saint-Denis,.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Autel-retable polyptique (XVe) :</a:t>
            </a: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05FC3E0C-A1FF-B25E-DAC2-40C0CFF5A7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E37A42-55BF-9932-CA6D-ABC1D71975E8}"/>
              </a:ext>
            </a:extLst>
          </p:cNvPr>
          <p:cNvSpPr txBox="1"/>
          <p:nvPr/>
        </p:nvSpPr>
        <p:spPr>
          <a:xfrm>
            <a:off x="486888" y="3776353"/>
            <a:ext cx="3420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de boucher, actuellement musée (1590).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B956B3EF-4095-F84C-C8F9-E17F473161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0050" y="189000"/>
            <a:ext cx="485848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DCF34-ADA6-FCBE-96E2-4992F5B40F8B}"/>
              </a:ext>
            </a:extLst>
          </p:cNvPr>
          <p:cNvSpPr txBox="1"/>
          <p:nvPr/>
        </p:nvSpPr>
        <p:spPr>
          <a:xfrm>
            <a:off x="8538358" y="3429000"/>
            <a:ext cx="32300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Alsace, Bas-Rhin, Marmoutier, Maison (XVIe), 1-3 rue du 22-Novembre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F04C3899-E775-C2D8-E7C9-FA8D95149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427" y="189000"/>
            <a:ext cx="4858483" cy="64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0706E0-9481-AF68-232C-07F07FAE9496}"/>
              </a:ext>
            </a:extLst>
          </p:cNvPr>
          <p:cNvSpPr txBox="1"/>
          <p:nvPr/>
        </p:nvSpPr>
        <p:spPr>
          <a:xfrm>
            <a:off x="474054" y="2419597"/>
            <a:ext cx="28144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Alsace, Bas-Rhin, Marmoutier, Ferme, actuellement maison (XVIe-XVIIe), 6 rue du Maréchal-de-Lattre-de-Tassigny :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voiture&#10;&#10;Le contenu généré par l’IA peut être incorrect.">
            <a:extLst>
              <a:ext uri="{FF2B5EF4-FFF2-40B4-BE49-F238E27FC236}">
                <a16:creationId xmlns:a16="http://schemas.microsoft.com/office/drawing/2014/main" id="{CA0E305D-36E0-E943-352B-A9737FE181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EA558D-C234-6654-16CC-E1349CDC81DB}"/>
              </a:ext>
            </a:extLst>
          </p:cNvPr>
          <p:cNvSpPr txBox="1"/>
          <p:nvPr/>
        </p:nvSpPr>
        <p:spPr>
          <a:xfrm>
            <a:off x="8736281" y="2838203"/>
            <a:ext cx="29569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Alsace, Bas-Rhin, Marmoutier, Maison de charron (1619), 11 rue du Maréchal-de-Lattre-de-Tassigny :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ropriété&#10;&#10;Le contenu généré par l’IA peut être incorrect.">
            <a:extLst>
              <a:ext uri="{FF2B5EF4-FFF2-40B4-BE49-F238E27FC236}">
                <a16:creationId xmlns:a16="http://schemas.microsoft.com/office/drawing/2014/main" id="{92A74BED-E65F-680C-CA92-1B012A2800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4" y="189000"/>
            <a:ext cx="4858483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FF6A63-E13D-70FF-B781-6456467322F9}"/>
              </a:ext>
            </a:extLst>
          </p:cNvPr>
          <p:cNvSpPr txBox="1"/>
          <p:nvPr/>
        </p:nvSpPr>
        <p:spPr>
          <a:xfrm>
            <a:off x="439387" y="3429000"/>
            <a:ext cx="3194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Alsace, Bas-Rhin, Marmoutier, Maison (1663), 2 rue de la Synagogue.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BC29C967-9791-D247-026A-410B35588B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107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3299D4-1C28-DBAD-FBBB-7613D3BD94AF}"/>
              </a:ext>
            </a:extLst>
          </p:cNvPr>
          <p:cNvSpPr txBox="1"/>
          <p:nvPr/>
        </p:nvSpPr>
        <p:spPr>
          <a:xfrm>
            <a:off x="9619107" y="3693227"/>
            <a:ext cx="2382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chemeClr val="bg1"/>
                </a:solidFill>
              </a:rPr>
              <a:t>Ancien </a:t>
            </a:r>
            <a:r>
              <a:rPr lang="nl-NL" sz="2400" b="1" dirty="0" err="1">
                <a:solidFill>
                  <a:schemeClr val="bg1"/>
                </a:solidFill>
              </a:rPr>
              <a:t>hôtel</a:t>
            </a:r>
            <a:r>
              <a:rPr lang="nl-NL" sz="2400" b="1" dirty="0">
                <a:solidFill>
                  <a:schemeClr val="bg1"/>
                </a:solidFill>
              </a:rPr>
              <a:t> de Wangen (</a:t>
            </a:r>
            <a:r>
              <a:rPr lang="nl-NL" sz="2400" b="1" dirty="0" err="1">
                <a:solidFill>
                  <a:schemeClr val="bg1"/>
                </a:solidFill>
              </a:rPr>
              <a:t>XVIe</a:t>
            </a:r>
            <a:r>
              <a:rPr lang="nl-NL" sz="2400" b="1" dirty="0">
                <a:solidFill>
                  <a:schemeClr val="bg1"/>
                </a:solidFill>
              </a:rPr>
              <a:t>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72584DFC-9A82-E19C-C6B8-57EA695D86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91847C-B22A-3603-2000-5FFD2CDDD2A8}"/>
              </a:ext>
            </a:extLst>
          </p:cNvPr>
          <p:cNvSpPr txBox="1"/>
          <p:nvPr/>
        </p:nvSpPr>
        <p:spPr>
          <a:xfrm>
            <a:off x="1710141" y="6163501"/>
            <a:ext cx="9488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Bâtiment conventuel, aujourd'hui Centre européen de l'orgue.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propriété&#10;&#10;Le contenu généré par l’IA peut être incorrect.">
            <a:extLst>
              <a:ext uri="{FF2B5EF4-FFF2-40B4-BE49-F238E27FC236}">
                <a16:creationId xmlns:a16="http://schemas.microsoft.com/office/drawing/2014/main" id="{DDFCD810-8333-A47A-5EE1-A2B8387F73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C8BBE1-2ED6-24FF-4A0C-14F436EC0666}"/>
              </a:ext>
            </a:extLst>
          </p:cNvPr>
          <p:cNvSpPr txBox="1"/>
          <p:nvPr/>
        </p:nvSpPr>
        <p:spPr>
          <a:xfrm>
            <a:off x="1484416" y="6348167"/>
            <a:ext cx="11400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bibliothèque conventuelle (XVIIIe), actuellement maison.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EBC9D2AB-04A8-170E-6B88-80E5EE58E3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15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ABFD0E-06BD-0EFF-0160-8812086C5BD0}"/>
              </a:ext>
            </a:extLst>
          </p:cNvPr>
          <p:cNvSpPr txBox="1"/>
          <p:nvPr/>
        </p:nvSpPr>
        <p:spPr>
          <a:xfrm>
            <a:off x="340332" y="2808790"/>
            <a:ext cx="27866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Alsace, Bas-Rhin, Marmoutier, Maison de Fresney, 25 rue de l'Hôpital : Porte-cochère menant à la cour.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B473C59D-DA03-3AF5-4BEF-6ACE6CBC6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927" y="279000"/>
            <a:ext cx="77819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D3E5AA-F9AF-AE8B-5E97-E39EF8F556ED}"/>
              </a:ext>
            </a:extLst>
          </p:cNvPr>
          <p:cNvSpPr txBox="1"/>
          <p:nvPr/>
        </p:nvSpPr>
        <p:spPr>
          <a:xfrm>
            <a:off x="383968" y="6317672"/>
            <a:ext cx="11808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Alsace, Bas-Rhin, Marmoutier, Maison (XVIe-XVIIe), 11 place du Général-de-Gaulle.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9F221B4A-CC76-34FF-D16B-9214BE848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923" y="279000"/>
            <a:ext cx="830482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CA39C-4D74-8A04-E9C8-3B45DD1ED73D}"/>
              </a:ext>
            </a:extLst>
          </p:cNvPr>
          <p:cNvSpPr txBox="1"/>
          <p:nvPr/>
        </p:nvSpPr>
        <p:spPr>
          <a:xfrm>
            <a:off x="8728373" y="3906982"/>
            <a:ext cx="309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(XVIe-XVIIe et XVIIIe).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ture, bâtiment&#10;&#10;Le contenu généré par l’IA peut être incorrect.">
            <a:extLst>
              <a:ext uri="{FF2B5EF4-FFF2-40B4-BE49-F238E27FC236}">
                <a16:creationId xmlns:a16="http://schemas.microsoft.com/office/drawing/2014/main" id="{92E6BCF1-B665-153A-A40B-27BF4DF647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51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589DC-DD50-5278-360A-4C166A46781C}"/>
              </a:ext>
            </a:extLst>
          </p:cNvPr>
          <p:cNvSpPr txBox="1"/>
          <p:nvPr/>
        </p:nvSpPr>
        <p:spPr>
          <a:xfrm>
            <a:off x="811481" y="2363397"/>
            <a:ext cx="23236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Alsace, Bas-Rhin, Marmoutier, Ancien bâtiment conventuel (XVIIIe), 10 rue du Couvent.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F1EEF1EA-399E-5E7C-89D4-B2431F0077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C64206-E50A-8D24-884C-1C8ED7DB62FF}"/>
              </a:ext>
            </a:extLst>
          </p:cNvPr>
          <p:cNvSpPr txBox="1"/>
          <p:nvPr/>
        </p:nvSpPr>
        <p:spPr>
          <a:xfrm>
            <a:off x="2280062" y="6348167"/>
            <a:ext cx="8709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Abbey church at the town of Marmoutier in Alsace (France)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114EB81C-2586-9ECB-0023-48FA6A13C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F36A16-C9F6-93CF-07A8-2194CC18B9AD}"/>
              </a:ext>
            </a:extLst>
          </p:cNvPr>
          <p:cNvSpPr txBox="1"/>
          <p:nvPr/>
        </p:nvSpPr>
        <p:spPr>
          <a:xfrm>
            <a:off x="9524010" y="5225143"/>
            <a:ext cx="2667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portail de la crosse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calcaire, grotte, bâtiment&#10;&#10;Le contenu généré par l’IA peut être incorrect.">
            <a:extLst>
              <a:ext uri="{FF2B5EF4-FFF2-40B4-BE49-F238E27FC236}">
                <a16:creationId xmlns:a16="http://schemas.microsoft.com/office/drawing/2014/main" id="{D29D352F-15B9-0E34-19D3-8AFF5FBFA0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6A569A-6A91-A214-A884-334AA81E0F22}"/>
              </a:ext>
            </a:extLst>
          </p:cNvPr>
          <p:cNvSpPr txBox="1"/>
          <p:nvPr/>
        </p:nvSpPr>
        <p:spPr>
          <a:xfrm>
            <a:off x="4239491" y="6348167"/>
            <a:ext cx="8075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 antérieur à l'abbaye.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arbre&#10;&#10;Le contenu généré par l’IA peut être incorrect.">
            <a:extLst>
              <a:ext uri="{FF2B5EF4-FFF2-40B4-BE49-F238E27FC236}">
                <a16:creationId xmlns:a16="http://schemas.microsoft.com/office/drawing/2014/main" id="{89398334-6130-D2CA-411F-71FAD8215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500" y="279000"/>
            <a:ext cx="917406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7975FB-C2FA-469C-172A-075B4687F6AF}"/>
              </a:ext>
            </a:extLst>
          </p:cNvPr>
          <p:cNvSpPr txBox="1"/>
          <p:nvPr/>
        </p:nvSpPr>
        <p:spPr>
          <a:xfrm>
            <a:off x="213755" y="3966358"/>
            <a:ext cx="2814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Anciennes grottes des ermites.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94E91-CE13-D864-533B-3C18DB8FB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fleur&#10;&#10;Le contenu généré par l’IA peut être incorrect.">
            <a:extLst>
              <a:ext uri="{FF2B5EF4-FFF2-40B4-BE49-F238E27FC236}">
                <a16:creationId xmlns:a16="http://schemas.microsoft.com/office/drawing/2014/main" id="{723BECD1-A173-6699-70EF-8C95F37CD4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77" y="1407868"/>
            <a:ext cx="5004000" cy="3753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0BBE162-32C9-70D8-13EE-FBB125501D89}"/>
              </a:ext>
            </a:extLst>
          </p:cNvPr>
          <p:cNvSpPr txBox="1"/>
          <p:nvPr/>
        </p:nvSpPr>
        <p:spPr>
          <a:xfrm>
            <a:off x="201880" y="687296"/>
            <a:ext cx="758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Marmoutier ( Bas – Rhin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82DE6F2-5BFB-4A60-E7D0-0EBC8612DCAD}"/>
              </a:ext>
            </a:extLst>
          </p:cNvPr>
          <p:cNvSpPr txBox="1"/>
          <p:nvPr/>
        </p:nvSpPr>
        <p:spPr>
          <a:xfrm>
            <a:off x="6096000" y="2529444"/>
            <a:ext cx="57436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39141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395</Words>
  <Application>Microsoft Office PowerPoint</Application>
  <PresentationFormat>Grand écran</PresentationFormat>
  <Paragraphs>40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2025-04-17T09:25:06Z</dcterms:modified>
</cp:coreProperties>
</file>