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3" r:id="rId4"/>
    <p:sldId id="262" r:id="rId5"/>
    <p:sldId id="261" r:id="rId6"/>
    <p:sldId id="260" r:id="rId7"/>
    <p:sldId id="259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64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524520-9AA9-0601-44DE-89294A90A8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744760"/>
            <a:ext cx="11376000" cy="2899281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AE9D40-F80C-D25D-5253-A7741F7D2A65}"/>
              </a:ext>
            </a:extLst>
          </p:cNvPr>
          <p:cNvSpPr txBox="1"/>
          <p:nvPr/>
        </p:nvSpPr>
        <p:spPr>
          <a:xfrm>
            <a:off x="3966358" y="1199688"/>
            <a:ext cx="8098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Vila Nova de Gaia -Portugal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  <p:sndAc>
          <p:stSnd loop="1">
            <p:snd r:embed="rId2" name="Danse traditionnelle portugaise.wav"/>
          </p:stSnd>
        </p:sndAc>
      </p:transition>
    </mc:Choice>
    <mc:Fallback>
      <p:transition spd="slow" advClick="0" advTm="9000">
        <p:fade/>
        <p:sndAc>
          <p:stSnd loop="1">
            <p:snd r:embed="rId2" name="Danse traditionnelle portugai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A04E5C-2890-67B0-52F0-0AEDF43D27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000" y="1116193"/>
            <a:ext cx="10476000" cy="3377431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764051-3EBD-0DCB-AC64-1EC53A80F04C}"/>
              </a:ext>
            </a:extLst>
          </p:cNvPr>
          <p:cNvSpPr txBox="1"/>
          <p:nvPr/>
        </p:nvSpPr>
        <p:spPr>
          <a:xfrm>
            <a:off x="858000" y="4713537"/>
            <a:ext cx="108510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Vila Nova de Gaia est une ville du Portugal du District de Porto (Région Nord et sous-région du Grand Porto) qui se trouve face à la grande ville de Porto séparée par le Douro à laquelle elle reliée grâce au Pont Dom-</a:t>
            </a:r>
            <a:r>
              <a:rPr lang="fr-FR" sz="2400" b="1" dirty="0" err="1">
                <a:solidFill>
                  <a:srgbClr val="FFFF00"/>
                </a:solidFill>
              </a:rPr>
              <a:t>Luís</a:t>
            </a:r>
            <a:r>
              <a:rPr lang="fr-FR" sz="2400" b="1" dirty="0">
                <a:solidFill>
                  <a:srgbClr val="FFFF00"/>
                </a:solidFill>
              </a:rPr>
              <a:t> (pont métallique de type « Eiffel »). Son ancien nom de « Gale » ou « Cale » aurait donné celui du comté puis du royaume de Portugal.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5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F58DC3-96A3-1E62-539D-058B500193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9049" y="279000"/>
            <a:ext cx="4632354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953361-3C0F-F199-E654-1DB60FEC7A5C}"/>
              </a:ext>
            </a:extLst>
          </p:cNvPr>
          <p:cNvSpPr txBox="1"/>
          <p:nvPr/>
        </p:nvSpPr>
        <p:spPr>
          <a:xfrm>
            <a:off x="8419604" y="4061223"/>
            <a:ext cx="3681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Vila Nova de Gaia - Portugal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FDCDC9-1DDB-6879-2A42-B16B8F6F63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4930" y="279000"/>
            <a:ext cx="4623853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0D827D-E1CF-ABE8-92B5-B488CE9A2B41}"/>
              </a:ext>
            </a:extLst>
          </p:cNvPr>
          <p:cNvSpPr txBox="1"/>
          <p:nvPr/>
        </p:nvSpPr>
        <p:spPr>
          <a:xfrm>
            <a:off x="275549" y="3515096"/>
            <a:ext cx="3230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Façade principale du monastère de São Salvador de Grijó, Portuga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AF2170-75C7-2EB1-A6A7-43973EAF59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970" y="279000"/>
            <a:ext cx="4599365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A44D47-8E08-2B7F-A46A-C9F748E6CCF8}"/>
              </a:ext>
            </a:extLst>
          </p:cNvPr>
          <p:cNvSpPr txBox="1"/>
          <p:nvPr/>
        </p:nvSpPr>
        <p:spPr>
          <a:xfrm>
            <a:off x="7936035" y="3429000"/>
            <a:ext cx="4255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route vers le pont. Rua do General Torres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908D7E-61BC-6A58-F735-182459B535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7298" y="279000"/>
            <a:ext cx="9453706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58B0C15-990D-AB50-188B-795734504D49}"/>
              </a:ext>
            </a:extLst>
          </p:cNvPr>
          <p:cNvSpPr txBox="1"/>
          <p:nvPr/>
        </p:nvSpPr>
        <p:spPr>
          <a:xfrm>
            <a:off x="430996" y="3728851"/>
            <a:ext cx="2307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Sandeman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A969B8-8CE1-2F3A-BA0D-C7A989460C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97" y="279000"/>
            <a:ext cx="9453707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2A446A-5A65-3B2D-5564-B94EBFD0843A}"/>
              </a:ext>
            </a:extLst>
          </p:cNvPr>
          <p:cNvSpPr txBox="1"/>
          <p:nvPr/>
        </p:nvSpPr>
        <p:spPr>
          <a:xfrm>
            <a:off x="9868395" y="3552504"/>
            <a:ext cx="2323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-Porto-Monastère de Serra do Pilar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D8D0E8-C437-FFDE-DCFE-29D82D694C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731" y="279000"/>
            <a:ext cx="1063853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194C51-EAE4-6553-2E36-250E0048F159}"/>
              </a:ext>
            </a:extLst>
          </p:cNvPr>
          <p:cNvSpPr txBox="1"/>
          <p:nvPr/>
        </p:nvSpPr>
        <p:spPr>
          <a:xfrm>
            <a:off x="776731" y="279000"/>
            <a:ext cx="11044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 Monastère de Serra do Pilar à Vila Nova de Gaia , district de Porto, Portugal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ACAC7E-4029-0086-00F4-996880CD6A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37" y="279000"/>
            <a:ext cx="9453726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F9C563-9E4F-7E09-F918-6EFD28A70095}"/>
              </a:ext>
            </a:extLst>
          </p:cNvPr>
          <p:cNvSpPr txBox="1"/>
          <p:nvPr/>
        </p:nvSpPr>
        <p:spPr>
          <a:xfrm>
            <a:off x="3942608" y="6222670"/>
            <a:ext cx="4928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Caves à vin de Porto Calem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AFFBC8-18B8-2B9D-B30F-17FE63DA24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384" y="279000"/>
            <a:ext cx="8729624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936831-1ADC-B1BB-5E23-0BB74A6E4C11}"/>
              </a:ext>
            </a:extLst>
          </p:cNvPr>
          <p:cNvSpPr txBox="1"/>
          <p:nvPr/>
        </p:nvSpPr>
        <p:spPr>
          <a:xfrm>
            <a:off x="855024" y="3844498"/>
            <a:ext cx="2636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Mairie de Vila Nova de Gaia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FB7182-2413-2CCF-7490-E4EC32DA0E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06" y="279000"/>
            <a:ext cx="9487083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314DF5-92FC-714A-D6CA-66CDF6A19E1D}"/>
              </a:ext>
            </a:extLst>
          </p:cNvPr>
          <p:cNvSpPr txBox="1"/>
          <p:nvPr/>
        </p:nvSpPr>
        <p:spPr>
          <a:xfrm>
            <a:off x="10022774" y="3716977"/>
            <a:ext cx="21692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biologique de Gaia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6071A2-4D3F-223E-D85F-F43C37B3D9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8160" y="279000"/>
            <a:ext cx="971568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3B158-3437-8FE5-AF4B-302DC0ADDE57}"/>
              </a:ext>
            </a:extLst>
          </p:cNvPr>
          <p:cNvSpPr txBox="1"/>
          <p:nvPr/>
        </p:nvSpPr>
        <p:spPr>
          <a:xfrm>
            <a:off x="4702630" y="5994225"/>
            <a:ext cx="4548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Jardin du Moro</a:t>
            </a: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9F08F8-1DBF-287C-967D-56D967B6E0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35417D-B4F5-417D-D2FD-AF56E7A345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6" y="279000"/>
            <a:ext cx="948704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3C10D8-8866-D9BE-9AAE-DB59117B53AF}"/>
              </a:ext>
            </a:extLst>
          </p:cNvPr>
          <p:cNvSpPr txBox="1"/>
          <p:nvPr/>
        </p:nvSpPr>
        <p:spPr>
          <a:xfrm>
            <a:off x="1352476" y="279000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 de la Granja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7FB3ED-B758-381B-FB7C-6350CFA3F1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299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5EACED-828C-6760-21B3-42424F7E5585}"/>
              </a:ext>
            </a:extLst>
          </p:cNvPr>
          <p:cNvSpPr txBox="1"/>
          <p:nvPr/>
        </p:nvSpPr>
        <p:spPr>
          <a:xfrm>
            <a:off x="360219" y="3800104"/>
            <a:ext cx="2945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Maison-Musée de Teixeira Lopes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645CAB-BC95-C492-BF87-C3E33819F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57" y="441000"/>
            <a:ext cx="10938085" cy="5976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46BD38-3269-071A-A4D0-7689AD14B101}"/>
              </a:ext>
            </a:extLst>
          </p:cNvPr>
          <p:cNvSpPr txBox="1"/>
          <p:nvPr/>
        </p:nvSpPr>
        <p:spPr>
          <a:xfrm>
            <a:off x="3548742" y="5997039"/>
            <a:ext cx="5094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section historique sur la rivière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A99897-2A61-85DE-4AC7-8EE8B390E0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3627" y="279000"/>
            <a:ext cx="4725000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F92FCC-2DCA-71BE-F532-5CB81419585C}"/>
              </a:ext>
            </a:extLst>
          </p:cNvPr>
          <p:cNvSpPr txBox="1"/>
          <p:nvPr/>
        </p:nvSpPr>
        <p:spPr>
          <a:xfrm>
            <a:off x="8443356" y="3253839"/>
            <a:ext cx="3503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Immeubles d'habitation dans la paroisse de Mafamude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611090-7BEF-D383-AB84-857CEBA1AA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664" y="279000"/>
            <a:ext cx="11056672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FC3E90-4208-8BE5-CA15-0C38A544A0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3141" y="279000"/>
            <a:ext cx="8725114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5CE873-8AEF-1E4F-70ED-DB1620EAF392}"/>
              </a:ext>
            </a:extLst>
          </p:cNvPr>
          <p:cNvSpPr txBox="1"/>
          <p:nvPr/>
        </p:nvSpPr>
        <p:spPr>
          <a:xfrm>
            <a:off x="353745" y="3966358"/>
            <a:ext cx="2956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Métro à côté d’El Corte Inglés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E3C1F0-B5BB-F950-336E-2FBD58D8E4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833" y="279000"/>
            <a:ext cx="9459249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B55877-7B1A-B62F-08E5-B41A8E91F028}"/>
              </a:ext>
            </a:extLst>
          </p:cNvPr>
          <p:cNvSpPr txBox="1"/>
          <p:nvPr/>
        </p:nvSpPr>
        <p:spPr>
          <a:xfrm>
            <a:off x="9987148" y="3669474"/>
            <a:ext cx="2204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Soares dos Reis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CBB2AE-EF67-1FED-A856-660567849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106" y="279000"/>
            <a:ext cx="9487118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A81DF9-2C8A-EBF8-6CE9-A63340B48B42}"/>
              </a:ext>
            </a:extLst>
          </p:cNvPr>
          <p:cNvSpPr txBox="1"/>
          <p:nvPr/>
        </p:nvSpPr>
        <p:spPr>
          <a:xfrm>
            <a:off x="95003" y="3610099"/>
            <a:ext cx="2006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Gaïa la nuit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7DD1D6-23B8-269A-C0D6-8848E3A036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641" y="279000"/>
            <a:ext cx="4214353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5D546C-9AF2-019A-374D-D3DE5BCE2938}"/>
              </a:ext>
            </a:extLst>
          </p:cNvPr>
          <p:cNvSpPr txBox="1"/>
          <p:nvPr/>
        </p:nvSpPr>
        <p:spPr>
          <a:xfrm>
            <a:off x="8134597" y="3859481"/>
            <a:ext cx="3479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route vers le pont. Rua do General Torres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883413-AC0E-D678-F0FF-061AE730E0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1275" y="279000"/>
            <a:ext cx="9445413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492053-C118-6AC1-E3C8-A0EA48F6EAFA}"/>
              </a:ext>
            </a:extLst>
          </p:cNvPr>
          <p:cNvSpPr txBox="1"/>
          <p:nvPr/>
        </p:nvSpPr>
        <p:spPr>
          <a:xfrm>
            <a:off x="1923004" y="6117335"/>
            <a:ext cx="9445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Place et jardin "Soares dos Reis" à Vila Nova de Gaia, Portugal.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5988D0-A10F-AF47-AE4A-0C1833A1CF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8888" y="279000"/>
            <a:ext cx="4727955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19B243-9DEE-20C2-0037-DE28A728DCFB}"/>
              </a:ext>
            </a:extLst>
          </p:cNvPr>
          <p:cNvSpPr txBox="1"/>
          <p:nvPr/>
        </p:nvSpPr>
        <p:spPr>
          <a:xfrm>
            <a:off x="712519" y="4049486"/>
            <a:ext cx="26244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Plaza Regino, Gaia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34AC1E-623C-1832-B585-70EE0FF851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98" y="403761"/>
            <a:ext cx="8400000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72C012-08DD-30D0-2616-4346DA095D32}"/>
              </a:ext>
            </a:extLst>
          </p:cNvPr>
          <p:cNvSpPr txBox="1"/>
          <p:nvPr/>
        </p:nvSpPr>
        <p:spPr>
          <a:xfrm>
            <a:off x="9203377" y="3429000"/>
            <a:ext cx="2988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Vila Nova de Gaia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327E55-CEFC-2657-1B4D-A509C1CDDD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0055" y="279000"/>
            <a:ext cx="4723524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312D9E-1A6B-7B5F-A9C7-6796C67B70E1}"/>
              </a:ext>
            </a:extLst>
          </p:cNvPr>
          <p:cNvSpPr txBox="1"/>
          <p:nvPr/>
        </p:nvSpPr>
        <p:spPr>
          <a:xfrm>
            <a:off x="914400" y="3883230"/>
            <a:ext cx="2826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Centre-ville de Gaia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DE2AC-F940-2D62-5917-4A4E014442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224" y="279000"/>
            <a:ext cx="9453709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CBBC1A-30FB-1870-5DF8-61E1465C729B}"/>
              </a:ext>
            </a:extLst>
          </p:cNvPr>
          <p:cNvSpPr txBox="1"/>
          <p:nvPr/>
        </p:nvSpPr>
        <p:spPr>
          <a:xfrm>
            <a:off x="10070275" y="3429000"/>
            <a:ext cx="1959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Vila Nova de Gaia depuis Ponte Luís 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9BFDF9-B25F-529B-8F85-9140FE29E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9143" y="279000"/>
            <a:ext cx="9030294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AFE47F-4FA3-616A-2CA2-83F723BB5E7B}"/>
              </a:ext>
            </a:extLst>
          </p:cNvPr>
          <p:cNvSpPr txBox="1"/>
          <p:nvPr/>
        </p:nvSpPr>
        <p:spPr>
          <a:xfrm>
            <a:off x="522515" y="3776353"/>
            <a:ext cx="2517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de télévision de Vila Nova de Gaia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8A08E4-3ADF-0926-11A4-6AD530F779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934" y="279000"/>
            <a:ext cx="8339203" cy="630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01051F-5C8A-6ACF-FE72-6B503FF93A4C}"/>
              </a:ext>
            </a:extLst>
          </p:cNvPr>
          <p:cNvSpPr txBox="1"/>
          <p:nvPr/>
        </p:nvSpPr>
        <p:spPr>
          <a:xfrm>
            <a:off x="8918368" y="3859480"/>
            <a:ext cx="3273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Station littorale d'Aguda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BEB318-5F1E-F668-9965-4A8E3095F2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4891" y="279869"/>
            <a:ext cx="9396000" cy="6298262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B57166-D307-8034-3172-225CB2A0BB55}"/>
              </a:ext>
            </a:extLst>
          </p:cNvPr>
          <p:cNvSpPr txBox="1"/>
          <p:nvPr/>
        </p:nvSpPr>
        <p:spPr>
          <a:xfrm>
            <a:off x="264606" y="2802577"/>
            <a:ext cx="21256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:Couchers de soleil à Cais de GaiaVoiliers au coucher du soleil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83FB1D-36E8-C8D6-FCBF-E13091C470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96" y="297000"/>
            <a:ext cx="8352000" cy="6264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339F59-A61F-875C-0E28-9CB5B5AA1A85}"/>
              </a:ext>
            </a:extLst>
          </p:cNvPr>
          <p:cNvSpPr txBox="1"/>
          <p:nvPr/>
        </p:nvSpPr>
        <p:spPr>
          <a:xfrm>
            <a:off x="8902223" y="3429000"/>
            <a:ext cx="34200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 </a:t>
            </a:r>
            <a:r>
              <a:rPr lang="pt-BR" sz="2800" b="1" dirty="0">
                <a:solidFill>
                  <a:schemeClr val="bg1"/>
                </a:solidFill>
              </a:rPr>
              <a:t>Monte do Castelo (área do Castelo de Gaia)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055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088F2D-A531-AF57-BC88-8FD3B66391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10" y="357525"/>
            <a:ext cx="6228000" cy="65004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2E97E9-BEBE-5ABB-6E5C-F7AB5D833746}"/>
              </a:ext>
            </a:extLst>
          </p:cNvPr>
          <p:cNvSpPr txBox="1"/>
          <p:nvPr/>
        </p:nvSpPr>
        <p:spPr>
          <a:xfrm>
            <a:off x="70196" y="6396335"/>
            <a:ext cx="6531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	Armoiries de Vila Nova de Gaia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427A770-0F05-A7BD-D165-8BC3786D6AED}"/>
              </a:ext>
            </a:extLst>
          </p:cNvPr>
          <p:cNvSpPr txBox="1"/>
          <p:nvPr/>
        </p:nvSpPr>
        <p:spPr>
          <a:xfrm>
            <a:off x="7267288" y="972829"/>
            <a:ext cx="5759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Proposé Par Lorient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9363D42-9D01-9F49-8C82-FB012E1D28C1}"/>
              </a:ext>
            </a:extLst>
          </p:cNvPr>
          <p:cNvSpPr txBox="1"/>
          <p:nvPr/>
        </p:nvSpPr>
        <p:spPr>
          <a:xfrm>
            <a:off x="6601624" y="2174775"/>
            <a:ext cx="5007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451D8CA-274C-C235-823E-D5252015EDBE}"/>
              </a:ext>
            </a:extLst>
          </p:cNvPr>
          <p:cNvSpPr txBox="1"/>
          <p:nvPr/>
        </p:nvSpPr>
        <p:spPr>
          <a:xfrm>
            <a:off x="7932188" y="3130708"/>
            <a:ext cx="4834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               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Bonne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CFA7694-E0DA-D801-DC78-F05691A3E103}"/>
              </a:ext>
            </a:extLst>
          </p:cNvPr>
          <p:cNvSpPr txBox="1"/>
          <p:nvPr/>
        </p:nvSpPr>
        <p:spPr>
          <a:xfrm>
            <a:off x="8372631" y="4616051"/>
            <a:ext cx="4476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Daniel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286</Words>
  <Application>Microsoft Office PowerPoint</Application>
  <PresentationFormat>Grand écran</PresentationFormat>
  <Paragraphs>35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2025-04-25T07:13:53Z</dcterms:modified>
</cp:coreProperties>
</file>