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60" r:id="rId4"/>
    <p:sldId id="262" r:id="rId5"/>
    <p:sldId id="317" r:id="rId6"/>
    <p:sldId id="263" r:id="rId7"/>
    <p:sldId id="264" r:id="rId8"/>
    <p:sldId id="265" r:id="rId9"/>
    <p:sldId id="266" r:id="rId10"/>
    <p:sldId id="267" r:id="rId11"/>
    <p:sldId id="339" r:id="rId12"/>
    <p:sldId id="271" r:id="rId13"/>
    <p:sldId id="272" r:id="rId14"/>
    <p:sldId id="274" r:id="rId15"/>
    <p:sldId id="275" r:id="rId16"/>
    <p:sldId id="322" r:id="rId17"/>
    <p:sldId id="320" r:id="rId18"/>
    <p:sldId id="328" r:id="rId19"/>
    <p:sldId id="323" r:id="rId20"/>
    <p:sldId id="276" r:id="rId21"/>
    <p:sldId id="342" r:id="rId22"/>
    <p:sldId id="343" r:id="rId23"/>
    <p:sldId id="340" r:id="rId24"/>
    <p:sldId id="307" r:id="rId25"/>
    <p:sldId id="319" r:id="rId26"/>
    <p:sldId id="277" r:id="rId27"/>
    <p:sldId id="278" r:id="rId28"/>
    <p:sldId id="279" r:id="rId29"/>
    <p:sldId id="280" r:id="rId30"/>
    <p:sldId id="282" r:id="rId31"/>
    <p:sldId id="294" r:id="rId32"/>
    <p:sldId id="283" r:id="rId33"/>
    <p:sldId id="284" r:id="rId34"/>
    <p:sldId id="285" r:id="rId35"/>
    <p:sldId id="286" r:id="rId36"/>
    <p:sldId id="288" r:id="rId37"/>
    <p:sldId id="313" r:id="rId38"/>
    <p:sldId id="289" r:id="rId39"/>
    <p:sldId id="314" r:id="rId40"/>
    <p:sldId id="324" r:id="rId41"/>
    <p:sldId id="345" r:id="rId42"/>
    <p:sldId id="325" r:id="rId43"/>
    <p:sldId id="332" r:id="rId44"/>
    <p:sldId id="349" r:id="rId45"/>
    <p:sldId id="334" r:id="rId46"/>
    <p:sldId id="327" r:id="rId47"/>
    <p:sldId id="347" r:id="rId48"/>
    <p:sldId id="330" r:id="rId49"/>
    <p:sldId id="331" r:id="rId50"/>
    <p:sldId id="344" r:id="rId51"/>
    <p:sldId id="333" r:id="rId52"/>
    <p:sldId id="336" r:id="rId53"/>
    <p:sldId id="337" r:id="rId54"/>
    <p:sldId id="315" r:id="rId55"/>
    <p:sldId id="350" r:id="rId56"/>
    <p:sldId id="348" r:id="rId57"/>
    <p:sldId id="338" r:id="rId58"/>
    <p:sldId id="316" r:id="rId59"/>
    <p:sldId id="312" r:id="rId60"/>
    <p:sldId id="290" r:id="rId61"/>
    <p:sldId id="306" r:id="rId62"/>
    <p:sldId id="311" r:id="rId63"/>
    <p:sldId id="310" r:id="rId64"/>
    <p:sldId id="299" r:id="rId65"/>
    <p:sldId id="300" r:id="rId66"/>
    <p:sldId id="301" r:id="rId67"/>
    <p:sldId id="302" r:id="rId68"/>
    <p:sldId id="303" r:id="rId69"/>
    <p:sldId id="304" r:id="rId70"/>
    <p:sldId id="305" r:id="rId71"/>
    <p:sldId id="308" r:id="rId72"/>
    <p:sldId id="296" r:id="rId7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137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EBF7E-BFA5-4721-B722-DB9BFBE7BF45}" type="datetimeFigureOut">
              <a:rPr lang="fr-FR" smtClean="0"/>
              <a:t>05/05/2025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23E0D-A0A6-4986-8A69-1F9E90B404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4043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EBF7E-BFA5-4721-B722-DB9BFBE7BF45}" type="datetimeFigureOut">
              <a:rPr lang="fr-FR" smtClean="0"/>
              <a:t>05/05/2025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23E0D-A0A6-4986-8A69-1F9E90B404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71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EBF7E-BFA5-4721-B722-DB9BFBE7BF45}" type="datetimeFigureOut">
              <a:rPr lang="fr-FR" smtClean="0"/>
              <a:t>05/05/2025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23E0D-A0A6-4986-8A69-1F9E90B404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93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EBF7E-BFA5-4721-B722-DB9BFBE7BF45}" type="datetimeFigureOut">
              <a:rPr lang="fr-FR" smtClean="0"/>
              <a:t>05/05/2025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23E0D-A0A6-4986-8A69-1F9E90B404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0809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EBF7E-BFA5-4721-B722-DB9BFBE7BF45}" type="datetimeFigureOut">
              <a:rPr lang="fr-FR" smtClean="0"/>
              <a:t>05/05/2025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23E0D-A0A6-4986-8A69-1F9E90B404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807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EBF7E-BFA5-4721-B722-DB9BFBE7BF45}" type="datetimeFigureOut">
              <a:rPr lang="fr-FR" smtClean="0"/>
              <a:t>05/05/2025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23E0D-A0A6-4986-8A69-1F9E90B404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194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EBF7E-BFA5-4721-B722-DB9BFBE7BF45}" type="datetimeFigureOut">
              <a:rPr lang="fr-FR" smtClean="0"/>
              <a:t>05/05/2025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23E0D-A0A6-4986-8A69-1F9E90B404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0101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EBF7E-BFA5-4721-B722-DB9BFBE7BF45}" type="datetimeFigureOut">
              <a:rPr lang="fr-FR" smtClean="0"/>
              <a:t>05/05/2025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23E0D-A0A6-4986-8A69-1F9E90B404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241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EBF7E-BFA5-4721-B722-DB9BFBE7BF45}" type="datetimeFigureOut">
              <a:rPr lang="fr-FR" smtClean="0"/>
              <a:t>05/05/2025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23E0D-A0A6-4986-8A69-1F9E90B404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7497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EBF7E-BFA5-4721-B722-DB9BFBE7BF45}" type="datetimeFigureOut">
              <a:rPr lang="fr-FR" smtClean="0"/>
              <a:t>05/05/2025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23E0D-A0A6-4986-8A69-1F9E90B404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5551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EBF7E-BFA5-4721-B722-DB9BFBE7BF45}" type="datetimeFigureOut">
              <a:rPr lang="fr-FR" smtClean="0"/>
              <a:t>05/05/2025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23E0D-A0A6-4986-8A69-1F9E90B404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7940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9EBF7E-BFA5-4721-B722-DB9BFBE7BF45}" type="datetimeFigureOut">
              <a:rPr lang="fr-FR" smtClean="0"/>
              <a:t>05/05/2025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023E0D-A0A6-4986-8A69-1F9E90B404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6505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570470" y="932476"/>
            <a:ext cx="56734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située dans le département de l’Yonne,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région Bourgogne-Franche-Comté. </a:t>
            </a:r>
          </a:p>
        </p:txBody>
      </p:sp>
      <p:sp>
        <p:nvSpPr>
          <p:cNvPr id="4" name="Rectangle 3"/>
          <p:cNvSpPr/>
          <p:nvPr/>
        </p:nvSpPr>
        <p:spPr>
          <a:xfrm>
            <a:off x="3405151" y="224590"/>
            <a:ext cx="200407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Avallon </a:t>
            </a:r>
            <a:endParaRPr lang="fr-FR" sz="4000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62607" y="5604402"/>
            <a:ext cx="899852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commune incluse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dans le parc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régional du Morvan. Les habitants, appelés les Avallonnais,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environ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6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350 habitants .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8837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>
        <p:sndAc>
          <p:stSnd loop="1">
            <p:snd r:embed="rId2" name="en-lan-2001-pierre-bachelet.wav"/>
          </p:stSnd>
        </p:sndAc>
      </p:transition>
    </mc:Choice>
    <mc:Fallback xmlns="">
      <p:transition spd="slow" advTm="12000">
        <p:sndAc>
          <p:stSnd loop="1">
            <p:snd r:embed="rId4" name="en-lan-2001-pierre-bachelet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26027" y="5343575"/>
            <a:ext cx="862445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Tour 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l’Horloge, vous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découvrez une cité ancienne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perchée sur son promontoire granitique.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Suivez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petites grenouilles et découvrez les trésors de la cité médiévale…</a:t>
            </a:r>
          </a:p>
        </p:txBody>
      </p:sp>
    </p:spTree>
    <p:extLst>
      <p:ext uri="{BB962C8B-B14F-4D97-AF65-F5344CB8AC3E}">
        <p14:creationId xmlns:p14="http://schemas.microsoft.com/office/powerpoint/2010/main" val="3317047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29936" y="5641218"/>
            <a:ext cx="787631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ville fortifiée se dévoile au fil de promenades-découvertes de l’Avallon historique. </a:t>
            </a:r>
            <a:endParaRPr lang="fr-FR" sz="2800" dirty="0"/>
          </a:p>
        </p:txBody>
      </p:sp>
      <p:sp>
        <p:nvSpPr>
          <p:cNvPr id="3" name="Bulle ronde 2"/>
          <p:cNvSpPr/>
          <p:nvPr/>
        </p:nvSpPr>
        <p:spPr>
          <a:xfrm>
            <a:off x="3865418" y="3709555"/>
            <a:ext cx="1891146" cy="675409"/>
          </a:xfrm>
          <a:prstGeom prst="wedgeEllipseCallout">
            <a:avLst>
              <a:gd name="adj1" fmla="val -126877"/>
              <a:gd name="adj2" fmla="val 28654"/>
            </a:avLst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latin typeface="Harlow Solid Italic" panose="04030604020F02020D02" pitchFamily="82" charset="0"/>
              </a:rPr>
              <a:t>Les Remparts</a:t>
            </a:r>
            <a:endParaRPr lang="fr-FR" sz="2000" dirty="0"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8250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8" cy="685800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320752" y="5845644"/>
            <a:ext cx="30989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Porte d'Avallon</a:t>
            </a:r>
          </a:p>
        </p:txBody>
      </p:sp>
    </p:spTree>
    <p:extLst>
      <p:ext uri="{BB962C8B-B14F-4D97-AF65-F5344CB8AC3E}">
        <p14:creationId xmlns:p14="http://schemas.microsoft.com/office/powerpoint/2010/main" val="760878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" r="560"/>
          <a:stretch/>
        </p:blipFill>
        <p:spPr>
          <a:xfrm>
            <a:off x="0" y="0"/>
            <a:ext cx="9216737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87687" y="5669523"/>
            <a:ext cx="621357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Suivez les petites grenouilles et découvrez les trésors de la cité médiévale…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349" y="4908159"/>
            <a:ext cx="2466975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312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04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965" y="0"/>
            <a:ext cx="4295534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12"/>
          <a:stretch/>
        </p:blipFill>
        <p:spPr>
          <a:xfrm>
            <a:off x="4273569" y="0"/>
            <a:ext cx="4870431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409617" y="5696588"/>
            <a:ext cx="333136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Dans les Remparts la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Tour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Gaujard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(1438)</a:t>
            </a:r>
          </a:p>
        </p:txBody>
      </p:sp>
    </p:spTree>
    <p:extLst>
      <p:ext uri="{BB962C8B-B14F-4D97-AF65-F5344CB8AC3E}">
        <p14:creationId xmlns:p14="http://schemas.microsoft.com/office/powerpoint/2010/main" val="1066739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3127" y="5111557"/>
            <a:ext cx="87803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Moyen Âge, à la fin de la Guerre de Cent ans, Avallon dispose d'une vingtaine de tours chargée d'assurer la défense de la ville. </a:t>
            </a:r>
          </a:p>
        </p:txBody>
      </p:sp>
    </p:spTree>
    <p:extLst>
      <p:ext uri="{BB962C8B-B14F-4D97-AF65-F5344CB8AC3E}">
        <p14:creationId xmlns:p14="http://schemas.microsoft.com/office/powerpoint/2010/main" val="3778066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12"/>
          <a:stretch/>
        </p:blipFill>
        <p:spPr>
          <a:xfrm>
            <a:off x="0" y="0"/>
            <a:ext cx="3948545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56" t="4641" r="15685"/>
          <a:stretch/>
        </p:blipFill>
        <p:spPr>
          <a:xfrm>
            <a:off x="3948545" y="0"/>
            <a:ext cx="5195455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3291" y="5395391"/>
            <a:ext cx="82503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L'une des tours de défense ayant survécu à la destruction des remparts au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xviie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siècle est la tour de l'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Escharguet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elle était également pourvue d'une échauguette.</a:t>
            </a:r>
          </a:p>
        </p:txBody>
      </p:sp>
      <p:sp>
        <p:nvSpPr>
          <p:cNvPr id="4" name="Bulle ronde 3"/>
          <p:cNvSpPr/>
          <p:nvPr/>
        </p:nvSpPr>
        <p:spPr>
          <a:xfrm>
            <a:off x="1" y="103909"/>
            <a:ext cx="1766454" cy="519545"/>
          </a:xfrm>
          <a:prstGeom prst="wedgeEllipseCallout">
            <a:avLst>
              <a:gd name="adj1" fmla="val 11213"/>
              <a:gd name="adj2" fmla="val 142932"/>
            </a:avLst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err="1" smtClean="0">
                <a:solidFill>
                  <a:srgbClr val="FFFF00"/>
                </a:solidFill>
              </a:rPr>
              <a:t>Escharguet</a:t>
            </a:r>
            <a:endParaRPr lang="fr-FR" dirty="0">
              <a:solidFill>
                <a:srgbClr val="FFFF00"/>
              </a:solidFill>
            </a:endParaRPr>
          </a:p>
        </p:txBody>
      </p:sp>
      <p:sp>
        <p:nvSpPr>
          <p:cNvPr id="6" name="Bulle ronde 5"/>
          <p:cNvSpPr/>
          <p:nvPr/>
        </p:nvSpPr>
        <p:spPr>
          <a:xfrm>
            <a:off x="2410691" y="1496291"/>
            <a:ext cx="1995055" cy="716973"/>
          </a:xfrm>
          <a:prstGeom prst="wedgeEllipseCallout">
            <a:avLst>
              <a:gd name="adj1" fmla="val 5316"/>
              <a:gd name="adj2" fmla="val 184239"/>
            </a:avLst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rgbClr val="FFFF00"/>
                </a:solidFill>
              </a:rPr>
              <a:t>Echauguette</a:t>
            </a:r>
            <a:endParaRPr lang="fr-F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2658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86177" y="5908706"/>
            <a:ext cx="57716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Ruelle le long des murailles d'Avallon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50623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57555" y="147843"/>
            <a:ext cx="50307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Maison des Sires de </a:t>
            </a:r>
            <a:r>
              <a:rPr lang="fr-FR" sz="32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Domecy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1841" y="5596853"/>
            <a:ext cx="87803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 particularité : une tourelle en encorbellement au-dessus de la porte qui s’ouvre sur le parvis de la Collégiale Saint-Lazare. </a:t>
            </a:r>
          </a:p>
        </p:txBody>
      </p:sp>
    </p:spTree>
    <p:extLst>
      <p:ext uri="{BB962C8B-B14F-4D97-AF65-F5344CB8AC3E}">
        <p14:creationId xmlns:p14="http://schemas.microsoft.com/office/powerpoint/2010/main" val="306859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2391" y="-1"/>
            <a:ext cx="4561609" cy="685800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70"/>
          <a:stretch/>
        </p:blipFill>
        <p:spPr>
          <a:xfrm>
            <a:off x="0" y="-1"/>
            <a:ext cx="4582391" cy="685800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44236" y="5473005"/>
            <a:ext cx="80217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Maison des Sires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Domecy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est une demeure, typiquement bourguignonne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</a:t>
            </a:r>
            <a:r>
              <a:rPr lang="fr-FR" sz="2800" b="1" baseline="30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inscrite en 1925 aux Monuments Historiques</a:t>
            </a:r>
            <a:endParaRPr lang="fr-FR" sz="2800" dirty="0"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871024" y="262143"/>
            <a:ext cx="43220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Maison des Sires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Domecy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13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-83127"/>
            <a:ext cx="9148126" cy="697467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42398" y="5189014"/>
            <a:ext cx="42418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Fontaine Cérès Ou L'été</a:t>
            </a:r>
          </a:p>
        </p:txBody>
      </p:sp>
      <p:sp>
        <p:nvSpPr>
          <p:cNvPr id="4" name="Rectangle 3"/>
          <p:cNvSpPr/>
          <p:nvPr/>
        </p:nvSpPr>
        <p:spPr>
          <a:xfrm>
            <a:off x="623454" y="5824835"/>
            <a:ext cx="825038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jolie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fontaine genre vasque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où l'on admire une belle statue représentant Cérès montée sur un socle au milieu de l'eau.</a:t>
            </a:r>
          </a:p>
        </p:txBody>
      </p:sp>
    </p:spTree>
    <p:extLst>
      <p:ext uri="{BB962C8B-B14F-4D97-AF65-F5344CB8AC3E}">
        <p14:creationId xmlns:p14="http://schemas.microsoft.com/office/powerpoint/2010/main" val="1449111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259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1841" y="5232691"/>
            <a:ext cx="87803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cœur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halle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bâtiment historique inauguré en 1939. Aujourd’hui, cette halle abrite maraîchers, poissonniers, fromagers, bouchers, charcutiers et petits producteurs locaux,</a:t>
            </a:r>
          </a:p>
        </p:txBody>
      </p:sp>
      <p:sp>
        <p:nvSpPr>
          <p:cNvPr id="4" name="Rectangle 3"/>
          <p:cNvSpPr/>
          <p:nvPr/>
        </p:nvSpPr>
        <p:spPr>
          <a:xfrm>
            <a:off x="276200" y="300124"/>
            <a:ext cx="30696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Marché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couvert </a:t>
            </a: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d’Avallon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4707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4577" y="5430119"/>
            <a:ext cx="863484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marché d’Avallon, cœur battant de cette charmante sous-préfecture de l’Yonne, est une escapade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incontournable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7506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80553" y="5024735"/>
            <a:ext cx="864523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chaque mardi, jeudi et samedi matin. Environ 50 exposants envahissent le centre-ville, créant une atmosphère vibrante et conviviale.</a:t>
            </a:r>
          </a:p>
        </p:txBody>
      </p:sp>
    </p:spTree>
    <p:extLst>
      <p:ext uri="{BB962C8B-B14F-4D97-AF65-F5344CB8AC3E}">
        <p14:creationId xmlns:p14="http://schemas.microsoft.com/office/powerpoint/2010/main" val="1834948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99"/>
          <a:stretch/>
        </p:blipFill>
        <p:spPr>
          <a:xfrm>
            <a:off x="0" y="-1"/>
            <a:ext cx="9154862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66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899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31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22118" y="5112327"/>
            <a:ext cx="849976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L’histoire du sel remonte à l’antiquité.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 est resté très longtemps le seul moyen de conserver les aliments. Il était donc un élément essentiel voire stratégique. </a:t>
            </a:r>
            <a:endParaRPr lang="fr-FR" sz="2800" dirty="0">
              <a:solidFill>
                <a:srgbClr val="FFFF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695247" y="279700"/>
            <a:ext cx="48622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Ancien Grenier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Sel d’Avallon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cxnSp>
        <p:nvCxnSpPr>
          <p:cNvPr id="7" name="Connecteur droit avec flèche 6"/>
          <p:cNvCxnSpPr/>
          <p:nvPr/>
        </p:nvCxnSpPr>
        <p:spPr>
          <a:xfrm flipH="1">
            <a:off x="1652155" y="779318"/>
            <a:ext cx="1849581" cy="355369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9642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3126" y="5274117"/>
            <a:ext cx="906087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Saint-Louis, en 1246, en fait une taxe temporaire ,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En 1343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par ordonnance du roi, le sel devient un monopole d’Etat. Il fait alors l’objet de stockage très surveillé dans les greniers royaux</a:t>
            </a:r>
            <a:endParaRPr lang="fr-FR" sz="2800" dirty="0"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7237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66255" y="5163235"/>
            <a:ext cx="858289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Cet impôt sera aboli par l’Assemblée nationale constituante en 1790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Il faudra attendre la loi de finances de 1945 pour qu’il soit définitivement abrogé.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</a:rPr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Bulle ronde 4"/>
          <p:cNvSpPr/>
          <p:nvPr/>
        </p:nvSpPr>
        <p:spPr>
          <a:xfrm>
            <a:off x="5143500" y="654627"/>
            <a:ext cx="1766455" cy="966355"/>
          </a:xfrm>
          <a:prstGeom prst="wedgeEllipseCallout">
            <a:avLst>
              <a:gd name="adj1" fmla="val -96127"/>
              <a:gd name="adj2" fmla="val 210887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Grenier à sel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4684614" y="183508"/>
            <a:ext cx="179061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Grenier à sel</a:t>
            </a:r>
            <a:endParaRPr lang="fr-FR" sz="2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cxnSp>
        <p:nvCxnSpPr>
          <p:cNvPr id="9" name="Connecteur droit avec flèche 8"/>
          <p:cNvCxnSpPr/>
          <p:nvPr/>
        </p:nvCxnSpPr>
        <p:spPr>
          <a:xfrm flipH="1">
            <a:off x="3958936" y="654627"/>
            <a:ext cx="1620987" cy="200544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4729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9382" y="5135617"/>
            <a:ext cx="88946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projet de la statue Vauban à Avallon naît en 1864. Il faudra attendre presque dix ans pour qu'elle trône enfin place des Tréteaux.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Le Maréchal Vauban est un enfant du pays. </a:t>
            </a:r>
          </a:p>
        </p:txBody>
      </p:sp>
    </p:spTree>
    <p:extLst>
      <p:ext uri="{BB962C8B-B14F-4D97-AF65-F5344CB8AC3E}">
        <p14:creationId xmlns:p14="http://schemas.microsoft.com/office/powerpoint/2010/main" val="2055057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67874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8482" y="0"/>
            <a:ext cx="4665519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26245" y="5215326"/>
            <a:ext cx="8499763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Il est né à Saint-Léger-de-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Fourcheret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devenu depuis Saint-Léger-Vauban.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 représente la puissance militaire de la France,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sous le règne de Louis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XIV.</a:t>
            </a:r>
          </a:p>
        </p:txBody>
      </p:sp>
    </p:spTree>
    <p:extLst>
      <p:ext uri="{BB962C8B-B14F-4D97-AF65-F5344CB8AC3E}">
        <p14:creationId xmlns:p14="http://schemas.microsoft.com/office/powerpoint/2010/main" val="884839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0137" y="59027"/>
            <a:ext cx="2441864" cy="1830572"/>
          </a:xfrm>
          <a:prstGeom prst="rect">
            <a:avLst/>
          </a:prstGeom>
        </p:spPr>
      </p:pic>
      <p:cxnSp>
        <p:nvCxnSpPr>
          <p:cNvPr id="5" name="Connecteur droit avec flèche 4"/>
          <p:cNvCxnSpPr/>
          <p:nvPr/>
        </p:nvCxnSpPr>
        <p:spPr>
          <a:xfrm>
            <a:off x="4436918" y="1475509"/>
            <a:ext cx="550718" cy="58189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7524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30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87036" y="255308"/>
            <a:ext cx="845819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Depuis son acquisition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par     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ville en 2006, une curieuse grenouille sculptée 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      pierre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trône sur la place en face de la collégiale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       Saint-Lazare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2712611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406946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8"/>
          <a:stretch/>
        </p:blipFill>
        <p:spPr>
          <a:xfrm>
            <a:off x="4406947" y="0"/>
            <a:ext cx="480979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45473" y="5790383"/>
            <a:ext cx="89050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Petits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grands se sont progressivement épris de cette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sculpture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c'est ainsi qu'elle est devenue 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mascotte d'Avallon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.</a:t>
            </a:r>
          </a:p>
        </p:txBody>
      </p:sp>
      <p:sp>
        <p:nvSpPr>
          <p:cNvPr id="5" name="Rectangle 4"/>
          <p:cNvSpPr/>
          <p:nvPr/>
        </p:nvSpPr>
        <p:spPr>
          <a:xfrm>
            <a:off x="2182090" y="297664"/>
            <a:ext cx="48317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La Grenouille d'Avallon est l'une des curiosités de la ville</a:t>
            </a:r>
          </a:p>
        </p:txBody>
      </p:sp>
    </p:spTree>
    <p:extLst>
      <p:ext uri="{BB962C8B-B14F-4D97-AF65-F5344CB8AC3E}">
        <p14:creationId xmlns:p14="http://schemas.microsoft.com/office/powerpoint/2010/main" val="3257066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40978" y="5644083"/>
            <a:ext cx="799311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Tour de l'Horloge et la rue principale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d'Avallon</a:t>
            </a:r>
            <a:endParaRPr lang="fr-FR" sz="2800" dirty="0"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6272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04774" y="6001481"/>
            <a:ext cx="328487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Maison à pans de bois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4375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91"/>
          <a:stretch/>
        </p:blipFill>
        <p:spPr>
          <a:xfrm>
            <a:off x="0" y="0"/>
            <a:ext cx="4686300" cy="685950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28"/>
          <a:stretch/>
        </p:blipFill>
        <p:spPr>
          <a:xfrm>
            <a:off x="4686300" y="0"/>
            <a:ext cx="4457700" cy="687138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7426" y="5215327"/>
            <a:ext cx="865562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tour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 l'Horloge d'Avallon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érigée au milieu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</a:t>
            </a:r>
            <a:r>
              <a:rPr lang="fr-FR" sz="2800" b="1" baseline="30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siècle au-dessus de la voie publique. </a:t>
            </a:r>
          </a:p>
        </p:txBody>
      </p:sp>
    </p:spTree>
    <p:extLst>
      <p:ext uri="{BB962C8B-B14F-4D97-AF65-F5344CB8AC3E}">
        <p14:creationId xmlns:p14="http://schemas.microsoft.com/office/powerpoint/2010/main" val="1487654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60"/>
          <a:stretch/>
        </p:blipFill>
        <p:spPr>
          <a:xfrm>
            <a:off x="4580253" y="0"/>
            <a:ext cx="4563747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80253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91380" y="5547698"/>
            <a:ext cx="897774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tour de  l'Horloge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Haute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49 m et surmontée d'un campanile, elle est alors équipée d'une cloche de près de 230 kg</a:t>
            </a:r>
            <a:r>
              <a:rPr lang="fr-FR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20452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081049" y="5486428"/>
            <a:ext cx="559675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façade de la Tour de l'Horloge, avec ses clochetons et son horloge</a:t>
            </a:r>
          </a:p>
        </p:txBody>
      </p:sp>
    </p:spTree>
    <p:extLst>
      <p:ext uri="{BB962C8B-B14F-4D97-AF65-F5344CB8AC3E}">
        <p14:creationId xmlns:p14="http://schemas.microsoft.com/office/powerpoint/2010/main" val="2523246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67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80595" y="299573"/>
            <a:ext cx="553369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Cette porte est en fait un des passages pour se rendre aux remparts </a:t>
            </a:r>
          </a:p>
        </p:txBody>
      </p:sp>
    </p:spTree>
    <p:extLst>
      <p:ext uri="{BB962C8B-B14F-4D97-AF65-F5344CB8AC3E}">
        <p14:creationId xmlns:p14="http://schemas.microsoft.com/office/powerpoint/2010/main" val="1208999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4694868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44" r="15161"/>
          <a:stretch/>
        </p:blipFill>
        <p:spPr>
          <a:xfrm>
            <a:off x="4530436" y="0"/>
            <a:ext cx="4613564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66255" y="5903893"/>
            <a:ext cx="436418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Clochetons de la Tour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l'Horloge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633434" y="5811302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blason d'Avallon sur le beffroi de la Porte principale </a:t>
            </a:r>
          </a:p>
        </p:txBody>
      </p:sp>
    </p:spTree>
    <p:extLst>
      <p:ext uri="{BB962C8B-B14F-4D97-AF65-F5344CB8AC3E}">
        <p14:creationId xmlns:p14="http://schemas.microsoft.com/office/powerpoint/2010/main" val="732879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428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60860" y="895988"/>
            <a:ext cx="34868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Eglise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 Lazare </a:t>
            </a:r>
            <a:endParaRPr lang="fr-FR" sz="3200" dirty="0"/>
          </a:p>
        </p:txBody>
      </p:sp>
      <p:sp>
        <p:nvSpPr>
          <p:cNvPr id="5" name="Rectangle 4"/>
          <p:cNvSpPr/>
          <p:nvPr/>
        </p:nvSpPr>
        <p:spPr>
          <a:xfrm>
            <a:off x="4258080" y="1480763"/>
            <a:ext cx="3892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devenue collégiale en 1161.</a:t>
            </a:r>
          </a:p>
        </p:txBody>
      </p:sp>
    </p:spTree>
    <p:extLst>
      <p:ext uri="{BB962C8B-B14F-4D97-AF65-F5344CB8AC3E}">
        <p14:creationId xmlns:p14="http://schemas.microsoft.com/office/powerpoint/2010/main" val="173394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0668" y="5286793"/>
            <a:ext cx="88426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Au début du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</a:rPr>
              <a:t> XI</a:t>
            </a:r>
            <a:r>
              <a:rPr lang="fr-FR" sz="3200" b="1" baseline="30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</a:rPr>
              <a:t>e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</a:rPr>
              <a:t>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siècle, des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reliques de saint Lazare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étaient parvenues jusqu'à Avallon. C'est à ce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 que fut dédiée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collégiale 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7617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668641" y="203849"/>
            <a:ext cx="5657318" cy="1384995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Vue du portail central et du portail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sud</a:t>
            </a:r>
          </a:p>
          <a:p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Richesse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ornementale du portail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2936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8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09796" y="170058"/>
            <a:ext cx="49630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petit portail de l'église St-Lazare</a:t>
            </a:r>
          </a:p>
        </p:txBody>
      </p:sp>
    </p:spTree>
    <p:extLst>
      <p:ext uri="{BB962C8B-B14F-4D97-AF65-F5344CB8AC3E}">
        <p14:creationId xmlns:p14="http://schemas.microsoft.com/office/powerpoint/2010/main" val="3543203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6809" y="5142591"/>
            <a:ext cx="82503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L’intérieur de l’église présente une architecture romane typiquement bourguignonne. La nef, construite vers 1150, est élevée sur deux étages voûtés d’arêtes.</a:t>
            </a:r>
          </a:p>
        </p:txBody>
      </p:sp>
    </p:spTree>
    <p:extLst>
      <p:ext uri="{BB962C8B-B14F-4D97-AF65-F5344CB8AC3E}">
        <p14:creationId xmlns:p14="http://schemas.microsoft.com/office/powerpoint/2010/main" val="596753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948232" y="806026"/>
            <a:ext cx="366318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Vitraux autour de l’autel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49373" y="282806"/>
            <a:ext cx="58609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nef le chœur et l’autel de la collégiale</a:t>
            </a:r>
          </a:p>
        </p:txBody>
      </p:sp>
    </p:spTree>
    <p:extLst>
      <p:ext uri="{BB962C8B-B14F-4D97-AF65-F5344CB8AC3E}">
        <p14:creationId xmlns:p14="http://schemas.microsoft.com/office/powerpoint/2010/main" val="2454045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48232" y="806026"/>
            <a:ext cx="366318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Vitraux autour de l’autel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0192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31" b="5082"/>
          <a:stretch/>
        </p:blipFill>
        <p:spPr>
          <a:xfrm>
            <a:off x="0" y="-1"/>
            <a:ext cx="4779819" cy="6871438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9819" y="-1"/>
            <a:ext cx="4364182" cy="685800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70474" y="636215"/>
            <a:ext cx="38388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statue de Saint-Pierre </a:t>
            </a:r>
          </a:p>
        </p:txBody>
      </p:sp>
      <p:sp>
        <p:nvSpPr>
          <p:cNvPr id="6" name="Rectangle 5"/>
          <p:cNvSpPr/>
          <p:nvPr/>
        </p:nvSpPr>
        <p:spPr>
          <a:xfrm>
            <a:off x="5107877" y="420771"/>
            <a:ext cx="3708066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peintures 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trompe-l'œil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De saint Lazard.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5514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48245" y="300290"/>
            <a:ext cx="65462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Notre-Dame la Collégiale Saint-Lazare. Calvaire 16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siècle. Jésus sur la croix</a:t>
            </a:r>
          </a:p>
        </p:txBody>
      </p:sp>
    </p:spTree>
    <p:extLst>
      <p:ext uri="{BB962C8B-B14F-4D97-AF65-F5344CB8AC3E}">
        <p14:creationId xmlns:p14="http://schemas.microsoft.com/office/powerpoint/2010/main" val="2886060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49137" y="6115781"/>
            <a:ext cx="339387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Chapelle du sacré cœur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2613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585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879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924791" y="5598220"/>
            <a:ext cx="77620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statues de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l'Ange et la Vierge de l'Annonciation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séparées par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St Michel terrassant le dragon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2524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122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444083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4083" y="0"/>
            <a:ext cx="48246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245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452395" y="6066362"/>
            <a:ext cx="62392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chapelle et les peintures en trompe-l'œil.</a:t>
            </a:r>
          </a:p>
        </p:txBody>
      </p:sp>
    </p:spTree>
    <p:extLst>
      <p:ext uri="{BB962C8B-B14F-4D97-AF65-F5344CB8AC3E}">
        <p14:creationId xmlns:p14="http://schemas.microsoft.com/office/powerpoint/2010/main" val="4131628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7" t="1191" r="7850" b="303"/>
          <a:stretch/>
        </p:blipFill>
        <p:spPr>
          <a:xfrm>
            <a:off x="0" y="1"/>
            <a:ext cx="4353791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42"/>
          <a:stretch/>
        </p:blipFill>
        <p:spPr>
          <a:xfrm>
            <a:off x="4353791" y="0"/>
            <a:ext cx="4790209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925120" y="6039488"/>
            <a:ext cx="50161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L'entrée avec la tribune et l'orgue.</a:t>
            </a:r>
          </a:p>
        </p:txBody>
      </p:sp>
      <p:sp>
        <p:nvSpPr>
          <p:cNvPr id="5" name="Rectangle 4"/>
          <p:cNvSpPr/>
          <p:nvPr/>
        </p:nvSpPr>
        <p:spPr>
          <a:xfrm>
            <a:off x="1198258" y="224135"/>
            <a:ext cx="213391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Saint Lazard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cxnSp>
        <p:nvCxnSpPr>
          <p:cNvPr id="7" name="Connecteur droit avec flèche 6"/>
          <p:cNvCxnSpPr/>
          <p:nvPr/>
        </p:nvCxnSpPr>
        <p:spPr>
          <a:xfrm flipH="1">
            <a:off x="2628900" y="800100"/>
            <a:ext cx="259773" cy="716973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5793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53821" y="203353"/>
            <a:ext cx="352731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L’orgue de la collégiale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405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105395" y="6261253"/>
            <a:ext cx="451758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Détail des sculptures du milieu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5125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58486" y="5062883"/>
            <a:ext cx="842702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baptême est le premier sacrement reçu, qui nous fait entrer dans la communauté des croyants. C’est pourquoi les fonts baptismaux, sont toujours bien visibles dans une église.</a:t>
            </a:r>
          </a:p>
        </p:txBody>
      </p:sp>
    </p:spTree>
    <p:extLst>
      <p:ext uri="{BB962C8B-B14F-4D97-AF65-F5344CB8AC3E}">
        <p14:creationId xmlns:p14="http://schemas.microsoft.com/office/powerpoint/2010/main" val="2506919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53475" y="6126172"/>
            <a:ext cx="365516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L’arrière de la collégiale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082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36028" y="5581022"/>
            <a:ext cx="47927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Ancienne porte dans un reste de muraille d'Avallon.</a:t>
            </a:r>
          </a:p>
        </p:txBody>
      </p:sp>
    </p:spTree>
    <p:extLst>
      <p:ext uri="{BB962C8B-B14F-4D97-AF65-F5344CB8AC3E}">
        <p14:creationId xmlns:p14="http://schemas.microsoft.com/office/powerpoint/2010/main" val="3100164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901536" y="414589"/>
            <a:ext cx="57877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musée du costume d'Avallon </a:t>
            </a:r>
          </a:p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l'œuvre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s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œurs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Carton</a:t>
            </a:r>
          </a:p>
        </p:txBody>
      </p:sp>
      <p:sp>
        <p:nvSpPr>
          <p:cNvPr id="8" name="Rectangle 7"/>
          <p:cNvSpPr/>
          <p:nvPr/>
        </p:nvSpPr>
        <p:spPr>
          <a:xfrm>
            <a:off x="623455" y="5353827"/>
            <a:ext cx="852054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existe depuis une trentaine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d'années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créé par deux sœurs, Agnès et Sylvie Carton, qui ont acheté un hôtel particulier des 17ème /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18ème siècles,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1965337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7704" y="5569526"/>
            <a:ext cx="846859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pour y présenter chaque année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d’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avril à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novembre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une nouvelle exposition de costumes d'époque. </a:t>
            </a:r>
          </a:p>
        </p:txBody>
      </p:sp>
      <p:sp>
        <p:nvSpPr>
          <p:cNvPr id="4" name="Rectangle 3"/>
          <p:cNvSpPr/>
          <p:nvPr/>
        </p:nvSpPr>
        <p:spPr>
          <a:xfrm>
            <a:off x="2088573" y="175599"/>
            <a:ext cx="496685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musée du costume d'Avallon </a:t>
            </a: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l‘œuvre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sœurs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Carton</a:t>
            </a:r>
          </a:p>
        </p:txBody>
      </p:sp>
    </p:spTree>
    <p:extLst>
      <p:ext uri="{BB962C8B-B14F-4D97-AF65-F5344CB8AC3E}">
        <p14:creationId xmlns:p14="http://schemas.microsoft.com/office/powerpoint/2010/main" val="837066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573687" y="5680823"/>
            <a:ext cx="55233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sœurs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Carton</a:t>
            </a:r>
            <a:r>
              <a:rPr lang="fr-FR" sz="2800" dirty="0" smtClean="0"/>
              <a:t> </a:t>
            </a:r>
            <a:r>
              <a:rPr lang="fr-FR" sz="3200" dirty="0">
                <a:solidFill>
                  <a:srgbClr val="FF0000"/>
                </a:solidFill>
                <a:latin typeface="Harlow Solid Italic" panose="04030604020F02020D02" pitchFamily="82" charset="0"/>
              </a:rPr>
              <a:t>Agnès et </a:t>
            </a:r>
            <a:r>
              <a:rPr lang="fr-FR" sz="3200" dirty="0" smtClean="0">
                <a:solidFill>
                  <a:srgbClr val="FF0000"/>
                </a:solidFill>
                <a:latin typeface="Harlow Solid Italic" panose="04030604020F02020D02" pitchFamily="82" charset="0"/>
              </a:rPr>
              <a:t>Sylvie</a:t>
            </a:r>
            <a:r>
              <a:rPr lang="fr-FR" sz="2800" dirty="0" smtClean="0"/>
              <a:t>,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font visiter,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leur nouvelle exposition. </a:t>
            </a:r>
          </a:p>
        </p:txBody>
      </p:sp>
    </p:spTree>
    <p:extLst>
      <p:ext uri="{BB962C8B-B14F-4D97-AF65-F5344CB8AC3E}">
        <p14:creationId xmlns:p14="http://schemas.microsoft.com/office/powerpoint/2010/main" val="1855683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73"/>
          <a:stretch/>
        </p:blipFill>
        <p:spPr>
          <a:xfrm>
            <a:off x="-1" y="0"/>
            <a:ext cx="9227128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41316" y="5260447"/>
            <a:ext cx="885305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Elles n’étaient ni dentellières, ni couturières, ni costumières mais possèdent l’un des plus beaux musées du costume de France et l’un des plus grands. </a:t>
            </a:r>
          </a:p>
        </p:txBody>
      </p:sp>
    </p:spTree>
    <p:extLst>
      <p:ext uri="{BB962C8B-B14F-4D97-AF65-F5344CB8AC3E}">
        <p14:creationId xmlns:p14="http://schemas.microsoft.com/office/powerpoint/2010/main" val="3697910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29886" y="5473005"/>
            <a:ext cx="888422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Marthe la maman et les deux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Agnès et Sylvie Carton font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visiter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leur nouvelle exposition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,entre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boutons, agrafes et fermetures à glissière.</a:t>
            </a:r>
          </a:p>
        </p:txBody>
      </p:sp>
    </p:spTree>
    <p:extLst>
      <p:ext uri="{BB962C8B-B14F-4D97-AF65-F5344CB8AC3E}">
        <p14:creationId xmlns:p14="http://schemas.microsoft.com/office/powerpoint/2010/main" val="240375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69553" y="5700144"/>
            <a:ext cx="5976315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Quelques photos pour avoir une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dée de ce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magnifique musée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31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170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187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764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865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87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6368" y="5764998"/>
            <a:ext cx="90712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Douze salles retracent l'histoire des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costumes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de soirée portés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aux grandes occasions 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plus de 3000 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costumes d’une autre époque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83243" y="1772381"/>
            <a:ext cx="550984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Derrière cette façade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stère se cache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949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1307" y="3707920"/>
            <a:ext cx="89413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Ville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plus au sud du département de l’Yonne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premiers signes d’existence remontent à la période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gallo-romaine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cette jolie cité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ancienne fortifiée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perchée sur son promontoire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granitique 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l’Avallon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historique est à découvrir.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Suivez les petites grenouilles et découvrez les trésors de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cité médiévale…</a:t>
            </a:r>
          </a:p>
          <a:p>
            <a:r>
              <a:rPr lang="fr-FR" sz="28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,,,,,,,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elle vaut le détour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67923" y="407616"/>
            <a:ext cx="40081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</a:rPr>
              <a:t>Avallon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</a:rPr>
              <a:t>porte du Morvan</a:t>
            </a:r>
          </a:p>
        </p:txBody>
      </p:sp>
      <p:sp>
        <p:nvSpPr>
          <p:cNvPr id="6" name="Rectangle 5"/>
          <p:cNvSpPr/>
          <p:nvPr/>
        </p:nvSpPr>
        <p:spPr>
          <a:xfrm>
            <a:off x="3187969" y="6390182"/>
            <a:ext cx="544892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/>
                <a:latin typeface="Harlow Solid Italic" panose="04030604020F02020D02" pitchFamily="82" charset="0"/>
              </a:rPr>
              <a:t>Photos du net création </a:t>
            </a:r>
            <a:r>
              <a:rPr lang="fr-FR" sz="24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/>
                <a:latin typeface="Harlow Solid Italic" panose="04030604020F02020D02" pitchFamily="82" charset="0"/>
              </a:rPr>
              <a:t>PapyRi</a:t>
            </a:r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/>
                <a:latin typeface="Harlow Solid Italic" panose="04030604020F02020D02" pitchFamily="82" charset="0"/>
              </a:rPr>
              <a:t> : Mai 2025</a:t>
            </a:r>
            <a:endParaRPr lang="fr-FR" sz="2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7332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/>
    </mc:Choice>
    <mc:Fallback xmlns="">
      <p:transition spd="slow" advTm="20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608</TotalTime>
  <Words>1073</Words>
  <Application>Microsoft Office PowerPoint</Application>
  <PresentationFormat>Affichage à l'écran (4:3)</PresentationFormat>
  <Paragraphs>87</Paragraphs>
  <Slides>72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72</vt:i4>
      </vt:variant>
    </vt:vector>
  </HeadingPairs>
  <TitlesOfParts>
    <vt:vector size="77" baseType="lpstr">
      <vt:lpstr>Arial</vt:lpstr>
      <vt:lpstr>Calibri</vt:lpstr>
      <vt:lpstr>Calibri Light</vt:lpstr>
      <vt:lpstr>Harlow Solid Italic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jatocha.richard@sfr.fr</dc:creator>
  <cp:lastModifiedBy>jatocha.richard@sfr.fr</cp:lastModifiedBy>
  <cp:revision>80</cp:revision>
  <dcterms:created xsi:type="dcterms:W3CDTF">2025-04-26T17:09:38Z</dcterms:created>
  <dcterms:modified xsi:type="dcterms:W3CDTF">2025-05-05T16:54:14Z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