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63" r:id="rId4"/>
    <p:sldId id="262" r:id="rId5"/>
    <p:sldId id="261" r:id="rId6"/>
    <p:sldId id="260" r:id="rId7"/>
    <p:sldId id="259" r:id="rId8"/>
    <p:sldId id="264" r:id="rId9"/>
    <p:sldId id="258" r:id="rId10"/>
    <p:sldId id="265" r:id="rId11"/>
    <p:sldId id="257" r:id="rId12"/>
    <p:sldId id="266" r:id="rId13"/>
    <p:sldId id="267" r:id="rId14"/>
    <p:sldId id="268" r:id="rId15"/>
    <p:sldId id="269" r:id="rId16"/>
    <p:sldId id="271" r:id="rId17"/>
    <p:sldId id="272" r:id="rId18"/>
    <p:sldId id="270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545" autoAdjust="0"/>
    <p:restoredTop sz="94660"/>
  </p:normalViewPr>
  <p:slideViewPr>
    <p:cSldViewPr snapToGrid="0">
      <p:cViewPr varScale="1">
        <p:scale>
          <a:sx n="81" d="100"/>
          <a:sy n="81" d="100"/>
        </p:scale>
        <p:origin x="456" y="2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24DD13-2AD8-70CC-0E15-6DACD76BDC9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1CCAC20E-5AE8-85BE-DCFF-FF4B56F3737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1CE5528-DFC6-6433-B0DD-DB0C7A448F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5C0E682-CF5E-05AB-7DAE-D767BBEC34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CE0EED3-9958-D099-87B8-551684E669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302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8B0A91-6972-2CA8-49FE-16B0A63B58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336AA80-C5D9-BB15-81AA-1C9B3E6A9C9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4D70584-C5A1-82AA-7B2E-69D2801BB2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B40EF3-0C80-4EE5-28E2-1FE4CC563A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09D798F-9B8C-423E-AB43-DF6654F76B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7625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FE776D-A95A-513B-587D-2CA3F24F85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B1B4AD8-2F8F-D32A-7526-44D83AE40D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166AA33-4329-DB45-89C4-CCAAB6188F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4746F15-321F-3CD2-01BF-72DC3F3335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682E56A-23C1-616D-0F6D-342696B2B5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9156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6922A3-95A0-BC4D-1B90-80C0213837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5FFAC6-606B-95A4-5E5D-A076399722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3621463-ADFA-F5F2-F867-15CBDAF7EE8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64E109C-E330-D012-EB00-250465E8C1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1FEE6E2-C933-230C-07A9-9B08BDDBA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C570AC-B63A-B3E0-988B-1BC518C823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1120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045E6F-BE83-9DEF-E432-F256323DB7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A96C4061-ED77-02AD-8725-08F936E94C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4230DA7D-72D9-B0D6-AEF7-18D69B36E1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524D2032-ED9F-79A3-B52B-F6BC6EA6ED8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8B95CDDE-59DC-67D7-1A9C-A54931D3007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B137A4B0-9583-3592-6728-3838E6AAE8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C70FCEF-5339-716F-2034-AE6B42C4C5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B95C7C8-73A6-A314-A734-C6EB51D30A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3400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D89549E-4388-0D57-EFA8-DA80A5E005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0556EA85-5CD3-CF6C-21E0-5CC338A9A8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F25723A9-809E-AEF9-E03F-1EA8B84362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8B03502-EFAE-17CB-7CA2-4AA674B98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987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6E4D8DC-96F7-F16A-28AC-A7071E3312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17E044D1-8EFD-487F-E4FB-9E758AEA51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7D8EED37-5978-078D-AA7E-8707C97CE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2135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5384B58-3BC4-121C-2609-9A0D26B847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05529FD-9AFA-4F1D-CB2B-C2D8231AD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0AA5C9-71AD-7CCB-08D1-F750CB3523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9BBDD6-E194-6150-41F6-FC053E9F77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75F2436-6429-A8E2-C3A1-22EB6BBF4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29CE105-F70E-5859-BEE3-853EDD86FB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836195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1FFAF5-F6F3-E8EC-48A0-15987F8106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7DC4E610-475D-F06B-236F-3ED914F216D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4947403-911E-D438-92CD-1B14976315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72867FA-688C-58A2-3F53-37781ABCBD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987EF39-2EA6-8272-96FB-3A8DA45AA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0C16753-7761-4EEA-31B9-5CD26355E3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775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EA4094F-F05A-3B89-F69A-7A6268961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5BCF75F4-5CAF-6D11-9F51-49FF7561A4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8D0C0F39-5750-7B2C-BA8F-432945F98F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D5FC473-CEC1-45D7-8CA8-FB91DD843F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7E794F4-E6C3-55E1-4526-7A2C1941F2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233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5B30029B-3391-3C9A-407E-5A9A6E6DBF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43D9507-E1E0-7DA1-33E7-7C8AD06D915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A2ABC23-28FD-1377-A6AA-17A5E766F0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CC306ED-A017-1801-4FCE-861E3D276A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550C5518-F3E6-56CA-3484-AF3E9917F2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85002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7AB49A27-866F-D847-FD3E-98B45D1C44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F5345DE-6B0A-D8B6-B479-E48AADCBEF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BC8A393-7581-6EBF-C494-FC694B202FB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86C22D8-9856-42D8-AEDF-6388B68D7A68}" type="datetimeFigureOut">
              <a:rPr lang="fr-FR" smtClean="0"/>
              <a:t>21/04/2025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049EAED-03A7-A1D7-4F01-E6090F8AF61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B4315F8-7F0B-6598-D1E7-F7E9BE7B704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272074-B7B2-461A-8E01-276C24AE7AC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3914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Reliefs côtiers et océaniques&#10;&#10;Le contenu généré par l’IA peut être incorrect.">
            <a:extLst>
              <a:ext uri="{FF2B5EF4-FFF2-40B4-BE49-F238E27FC236}">
                <a16:creationId xmlns:a16="http://schemas.microsoft.com/office/drawing/2014/main" id="{60786F07-A17F-4B7B-8492-F3549F92A20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0223" y="71252"/>
            <a:ext cx="8400000" cy="6300000"/>
          </a:xfrm>
          <a:prstGeom prst="ellipse">
            <a:avLst/>
          </a:prstGeom>
          <a:ln w="63500" cap="rnd">
            <a:solidFill>
              <a:srgbClr val="00B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9B9328-2AB5-02A7-7A66-58856A7064D0}"/>
              </a:ext>
            </a:extLst>
          </p:cNvPr>
          <p:cNvSpPr txBox="1"/>
          <p:nvPr/>
        </p:nvSpPr>
        <p:spPr>
          <a:xfrm>
            <a:off x="2972604" y="831273"/>
            <a:ext cx="54982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00" b="1" dirty="0"/>
              <a:t>Le Monténégro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D6904BB-9AF0-84A6-9754-A37055C8A87B}"/>
              </a:ext>
            </a:extLst>
          </p:cNvPr>
          <p:cNvSpPr txBox="1"/>
          <p:nvPr/>
        </p:nvSpPr>
        <p:spPr>
          <a:xfrm>
            <a:off x="8245248" y="5011387"/>
            <a:ext cx="37169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L'île de Sveti Stefan près de </a:t>
            </a:r>
            <a:r>
              <a:rPr lang="fr-FR" sz="2400" b="1" dirty="0" err="1">
                <a:solidFill>
                  <a:schemeClr val="bg1"/>
                </a:solidFill>
              </a:rPr>
              <a:t>Budva</a:t>
            </a:r>
            <a:r>
              <a:rPr lang="fr-FR" sz="2400" b="1" dirty="0">
                <a:solidFill>
                  <a:schemeClr val="bg1"/>
                </a:solidFill>
              </a:rPr>
              <a:t>, sur le littoral adriatique.</a:t>
            </a:r>
          </a:p>
        </p:txBody>
      </p:sp>
    </p:spTree>
    <p:extLst>
      <p:ext uri="{BB962C8B-B14F-4D97-AF65-F5344CB8AC3E}">
        <p14:creationId xmlns:p14="http://schemas.microsoft.com/office/powerpoint/2010/main" val="3246301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  <p:sndAc>
          <p:stSnd loop="1">
            <p:snd r:embed="rId2" name="James Last &amp; Richard Clayderman - Sacrifice.wav"/>
          </p:stSnd>
        </p:sndAc>
      </p:transition>
    </mc:Choice>
    <mc:Fallback>
      <p:transition spd="slow" advClick="0" advTm="12000">
        <p:cut/>
        <p:sndAc>
          <p:stSnd loop="1">
            <p:snd r:embed="rId2" name="James Last &amp; Richard Clayderman - Sacrific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827701-DA4E-B8DE-FC23-3D12610730E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eau, plein air, paysage, coucher de soleil&#10;&#10;Le contenu généré par l’IA peut être incorrect.">
            <a:extLst>
              <a:ext uri="{FF2B5EF4-FFF2-40B4-BE49-F238E27FC236}">
                <a16:creationId xmlns:a16="http://schemas.microsoft.com/office/drawing/2014/main" id="{7B45187A-7D29-B407-76A5-102E8600DC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5463" y="769602"/>
            <a:ext cx="7405711" cy="4860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219B172-C852-4875-7964-DC01F84D459E}"/>
              </a:ext>
            </a:extLst>
          </p:cNvPr>
          <p:cNvSpPr txBox="1"/>
          <p:nvPr/>
        </p:nvSpPr>
        <p:spPr>
          <a:xfrm>
            <a:off x="8083682" y="1228397"/>
            <a:ext cx="3978234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>
                <a:solidFill>
                  <a:schemeClr val="bg1"/>
                </a:solidFill>
              </a:rPr>
              <a:t>Le Monténégro (en monténégrin : Crna Gora, en cyrillique : </a:t>
            </a:r>
            <a:r>
              <a:rPr lang="fr-FR" sz="2000" b="1" dirty="0" err="1">
                <a:solidFill>
                  <a:schemeClr val="bg1"/>
                </a:solidFill>
              </a:rPr>
              <a:t>Црна</a:t>
            </a:r>
            <a:r>
              <a:rPr lang="fr-FR" sz="2000" b="1" dirty="0">
                <a:solidFill>
                  <a:schemeClr val="bg1"/>
                </a:solidFill>
              </a:rPr>
              <a:t> </a:t>
            </a:r>
            <a:r>
              <a:rPr lang="fr-FR" sz="2000" b="1" dirty="0" err="1">
                <a:solidFill>
                  <a:schemeClr val="bg1"/>
                </a:solidFill>
              </a:rPr>
              <a:t>Гора</a:t>
            </a:r>
            <a:r>
              <a:rPr lang="fr-FR" sz="2000" b="1" dirty="0">
                <a:solidFill>
                  <a:schemeClr val="bg1"/>
                </a:solidFill>
              </a:rPr>
              <a:t>, prononcé /ˈ</a:t>
            </a:r>
            <a:r>
              <a:rPr lang="fr-FR" sz="2000" b="1" dirty="0" err="1">
                <a:solidFill>
                  <a:schemeClr val="bg1"/>
                </a:solidFill>
              </a:rPr>
              <a:t>t͡sr</a:t>
            </a:r>
            <a:r>
              <a:rPr lang="fr-FR" sz="2000" b="1" dirty="0">
                <a:solidFill>
                  <a:schemeClr val="bg1"/>
                </a:solidFill>
              </a:rPr>
              <a:t>̩̂ːnaː ˈ</a:t>
            </a:r>
            <a:r>
              <a:rPr lang="fr-FR" sz="2000" b="1" dirty="0" err="1">
                <a:solidFill>
                  <a:schemeClr val="bg1"/>
                </a:solidFill>
              </a:rPr>
              <a:t>ɡɔ̌ra</a:t>
            </a:r>
            <a:r>
              <a:rPr lang="fr-FR" sz="2000" b="1" dirty="0">
                <a:solidFill>
                  <a:schemeClr val="bg1"/>
                </a:solidFill>
              </a:rPr>
              <a:t>/ Écouterⓘ) est un pays d'Europe du Sud et, plus précisément, des Balkans occidentaux.</a:t>
            </a:r>
          </a:p>
          <a:p>
            <a:endParaRPr lang="fr-FR" sz="2000" b="1" dirty="0">
              <a:solidFill>
                <a:schemeClr val="bg1"/>
              </a:solidFill>
            </a:endParaRPr>
          </a:p>
          <a:p>
            <a:r>
              <a:rPr lang="fr-FR" sz="2000" b="1" dirty="0">
                <a:solidFill>
                  <a:schemeClr val="bg1"/>
                </a:solidFill>
              </a:rPr>
              <a:t>Bordé par la mer Adriatique, le pays est frontalier de la Croatie, de la Bosnie-Herzégovine, de la Serbie, du Kosovo[9] et de l'Albanie. Sa capitale, Podgorica, est aussi sa plus grande ville (186 000 habitants en 2011</a:t>
            </a:r>
          </a:p>
        </p:txBody>
      </p:sp>
    </p:spTree>
    <p:extLst>
      <p:ext uri="{BB962C8B-B14F-4D97-AF65-F5344CB8AC3E}">
        <p14:creationId xmlns:p14="http://schemas.microsoft.com/office/powerpoint/2010/main" val="1720683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F28EDEB-6AB8-5553-54FA-76250A18E21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maison, fenêtre&#10;&#10;Le contenu généré par l’IA peut être incorrect.">
            <a:extLst>
              <a:ext uri="{FF2B5EF4-FFF2-40B4-BE49-F238E27FC236}">
                <a16:creationId xmlns:a16="http://schemas.microsoft.com/office/drawing/2014/main" id="{9D2A46E6-F17A-989E-1086-7E3EB3B05E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26675" y="279000"/>
            <a:ext cx="7875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FD7AA9-FBF7-2CB1-B7CC-631EF766FB9F}"/>
              </a:ext>
            </a:extLst>
          </p:cNvPr>
          <p:cNvSpPr txBox="1"/>
          <p:nvPr/>
        </p:nvSpPr>
        <p:spPr>
          <a:xfrm>
            <a:off x="142503" y="3429000"/>
            <a:ext cx="33607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Façade principale du palais des princes puis des rois de Monténégro à Cetinje.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4321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D0A642-EC15-BA18-1BD0-760B1DBABE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route, grotte, montagne&#10;&#10;Le contenu généré par l’IA peut être incorrect.">
            <a:extLst>
              <a:ext uri="{FF2B5EF4-FFF2-40B4-BE49-F238E27FC236}">
                <a16:creationId xmlns:a16="http://schemas.microsoft.com/office/drawing/2014/main" id="{850E1A29-012F-45F9-ACBA-57D4C9EB977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66882" y="189000"/>
            <a:ext cx="3645568" cy="648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chemeClr val="accent3">
                <a:lumMod val="60000"/>
                <a:lumOff val="40000"/>
              </a:schemeClr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0C88629-E225-5C28-4684-C04D89B6A7B6}"/>
              </a:ext>
            </a:extLst>
          </p:cNvPr>
          <p:cNvSpPr txBox="1"/>
          <p:nvPr/>
        </p:nvSpPr>
        <p:spPr>
          <a:xfrm>
            <a:off x="7980218" y="3429000"/>
            <a:ext cx="364556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 tunnel près du monastère d'Ostrog.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159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8F8D20-03C7-BF1C-72DB-2C62857E45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rive&#10;&#10;Le contenu généré par l’IA peut être incorrect.">
            <a:extLst>
              <a:ext uri="{FF2B5EF4-FFF2-40B4-BE49-F238E27FC236}">
                <a16:creationId xmlns:a16="http://schemas.microsoft.com/office/drawing/2014/main" id="{AEA7E9A6-DC81-05DC-4968-C3C8ABEE8F0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73537" y="279000"/>
            <a:ext cx="84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E8AA8A-36DC-93A9-6C41-A545D53D9550}"/>
              </a:ext>
            </a:extLst>
          </p:cNvPr>
          <p:cNvSpPr txBox="1"/>
          <p:nvPr/>
        </p:nvSpPr>
        <p:spPr>
          <a:xfrm>
            <a:off x="166255" y="3429000"/>
            <a:ext cx="319446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L'île de Sveti Stefan dans la municipalité de Budva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2034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8393E28-9DB7-1A74-65DB-BEFA0D4A10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uage, paysage&#10;&#10;Le contenu généré par l’IA peut être incorrect.">
            <a:extLst>
              <a:ext uri="{FF2B5EF4-FFF2-40B4-BE49-F238E27FC236}">
                <a16:creationId xmlns:a16="http://schemas.microsoft.com/office/drawing/2014/main" id="{B704DC85-F269-34F7-35C1-46A7BD517EE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6915" y="279000"/>
            <a:ext cx="9464806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278E11C-EB63-9334-2F4B-FC6CAD0CAD6A}"/>
              </a:ext>
            </a:extLst>
          </p:cNvPr>
          <p:cNvSpPr txBox="1"/>
          <p:nvPr/>
        </p:nvSpPr>
        <p:spPr>
          <a:xfrm>
            <a:off x="9839223" y="3999015"/>
            <a:ext cx="19713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Kotor et sa baie.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051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6AB4CF-6BF0-328F-0D76-D4307410EA1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bateau, eau, ciel&#10;&#10;Le contenu généré par l’IA peut être incorrect.">
            <a:extLst>
              <a:ext uri="{FF2B5EF4-FFF2-40B4-BE49-F238E27FC236}">
                <a16:creationId xmlns:a16="http://schemas.microsoft.com/office/drawing/2014/main" id="{B15DE887-1140-A166-4538-C2223D4B0B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35146" y="279000"/>
            <a:ext cx="9344154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2A0C7D3-8EC1-C02A-EC08-DFC1A34B8EEB}"/>
              </a:ext>
            </a:extLst>
          </p:cNvPr>
          <p:cNvSpPr txBox="1"/>
          <p:nvPr/>
        </p:nvSpPr>
        <p:spPr>
          <a:xfrm>
            <a:off x="0" y="3705101"/>
            <a:ext cx="23275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Perast dans les bouches de Kotor.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524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41183D-77F1-D117-94DD-20F492505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arbre, eau, paysage&#10;&#10;Le contenu généré par l’IA peut être incorrect.">
            <a:extLst>
              <a:ext uri="{FF2B5EF4-FFF2-40B4-BE49-F238E27FC236}">
                <a16:creationId xmlns:a16="http://schemas.microsoft.com/office/drawing/2014/main" id="{66C78669-9F8D-0973-CB01-580B53683C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871" y="465593"/>
            <a:ext cx="4321829" cy="3528000"/>
          </a:xfrm>
          <a:prstGeom prst="rect">
            <a:avLst/>
          </a:prstGeom>
          <a:ln w="2286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FD27CEE-3FC7-4C33-6A31-9A375CB49A32}"/>
              </a:ext>
            </a:extLst>
          </p:cNvPr>
          <p:cNvSpPr txBox="1"/>
          <p:nvPr/>
        </p:nvSpPr>
        <p:spPr>
          <a:xfrm>
            <a:off x="480871" y="4180115"/>
            <a:ext cx="523701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de Biograd dans le parc national de Biogradska gora.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8" name="Image 7" descr="Une image contenant plein air, nature, ciel, arbre&#10;&#10;Le contenu généré par l’IA peut être incorrect.">
            <a:extLst>
              <a:ext uri="{FF2B5EF4-FFF2-40B4-BE49-F238E27FC236}">
                <a16:creationId xmlns:a16="http://schemas.microsoft.com/office/drawing/2014/main" id="{DDD6FE3B-B4D5-1860-C91C-22267F30C0D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47129" y="3129147"/>
            <a:ext cx="4464000" cy="3348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C10CA50B-BFAB-A1BA-5EA7-FD9C37750C6C}"/>
              </a:ext>
            </a:extLst>
          </p:cNvPr>
          <p:cNvSpPr txBox="1"/>
          <p:nvPr/>
        </p:nvSpPr>
        <p:spPr>
          <a:xfrm>
            <a:off x="7247129" y="2113808"/>
            <a:ext cx="522514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lac Noir dans le massif du Durmitor, au nord du pays.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4475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8363A55-9570-9D70-6D32-565D64F8E7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eau, ciel&#10;&#10;Le contenu généré par l’IA peut être incorrect.">
            <a:extLst>
              <a:ext uri="{FF2B5EF4-FFF2-40B4-BE49-F238E27FC236}">
                <a16:creationId xmlns:a16="http://schemas.microsoft.com/office/drawing/2014/main" id="{B17456F1-154A-D57A-ED2B-7C5E687AF4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3535" y="3429000"/>
            <a:ext cx="4447447" cy="2952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D2B1BF1-E562-C802-6F59-FE6083011EE4}"/>
              </a:ext>
            </a:extLst>
          </p:cNvPr>
          <p:cNvSpPr txBox="1"/>
          <p:nvPr/>
        </p:nvSpPr>
        <p:spPr>
          <a:xfrm>
            <a:off x="629392" y="2766203"/>
            <a:ext cx="45244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Plage Miriste, Herceg Novi.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Forêt primaire, forêt, Forêts de conifères tropicales et subtropicales&#10;&#10;Le contenu généré par l’IA peut être incorrect.">
            <a:extLst>
              <a:ext uri="{FF2B5EF4-FFF2-40B4-BE49-F238E27FC236}">
                <a16:creationId xmlns:a16="http://schemas.microsoft.com/office/drawing/2014/main" id="{2E70D836-6E48-B7C7-1834-1F70ADFA10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84465" y="451620"/>
            <a:ext cx="4284000" cy="297738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B2C2978-D605-4740-BFB9-FED461C1494D}"/>
              </a:ext>
            </a:extLst>
          </p:cNvPr>
          <p:cNvSpPr txBox="1"/>
          <p:nvPr/>
        </p:nvSpPr>
        <p:spPr>
          <a:xfrm>
            <a:off x="8182099" y="3621974"/>
            <a:ext cx="511826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Forêt du parc national de Biogradska gora.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508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0838F0-8157-A05F-C32C-4D8D771658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nature, ravin&#10;&#10;Le contenu généré par l’IA peut être incorrect.">
            <a:extLst>
              <a:ext uri="{FF2B5EF4-FFF2-40B4-BE49-F238E27FC236}">
                <a16:creationId xmlns:a16="http://schemas.microsoft.com/office/drawing/2014/main" id="{4AAA49EE-0A85-B908-5DA6-DCA5CAFF131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392" y="403783"/>
            <a:ext cx="3024000" cy="4586108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A0508B0-A647-54F2-2ED8-A5AF2050C563}"/>
              </a:ext>
            </a:extLst>
          </p:cNvPr>
          <p:cNvSpPr txBox="1"/>
          <p:nvPr/>
        </p:nvSpPr>
        <p:spPr>
          <a:xfrm>
            <a:off x="185052" y="5189517"/>
            <a:ext cx="46957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Canyon de la rivière Tara.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nature, plein air, ciel, eau&#10;&#10;Le contenu généré par l’IA peut être incorrect.">
            <a:extLst>
              <a:ext uri="{FF2B5EF4-FFF2-40B4-BE49-F238E27FC236}">
                <a16:creationId xmlns:a16="http://schemas.microsoft.com/office/drawing/2014/main" id="{14EE8B69-D869-7650-58CF-B8C54CFC6B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57608" y="1603169"/>
            <a:ext cx="6372000" cy="4779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B4D61C6A-E26E-C9A5-5799-3F33EAB88CA6}"/>
              </a:ext>
            </a:extLst>
          </p:cNvPr>
          <p:cNvSpPr txBox="1"/>
          <p:nvPr/>
        </p:nvSpPr>
        <p:spPr>
          <a:xfrm>
            <a:off x="5357608" y="223996"/>
            <a:ext cx="6528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z-Cyrl-AZ" sz="2400" b="1" dirty="0">
                <a:solidFill>
                  <a:schemeClr val="bg1"/>
                </a:solidFill>
              </a:rPr>
              <a:t>	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Route régionale R-1 (Monténégro) - vue depuis le belvédère de la baie de Koto</a:t>
            </a:r>
          </a:p>
        </p:txBody>
      </p:sp>
    </p:spTree>
    <p:extLst>
      <p:ext uri="{BB962C8B-B14F-4D97-AF65-F5344CB8AC3E}">
        <p14:creationId xmlns:p14="http://schemas.microsoft.com/office/powerpoint/2010/main" val="3240291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4FB7F01-1ACC-252A-00B2-50D44648CA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maison, ciel&#10;&#10;Le contenu généré par l’IA peut être incorrect.">
            <a:extLst>
              <a:ext uri="{FF2B5EF4-FFF2-40B4-BE49-F238E27FC236}">
                <a16:creationId xmlns:a16="http://schemas.microsoft.com/office/drawing/2014/main" id="{552AE7BE-F425-1887-99BC-D2C1B59442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219" y="279000"/>
            <a:ext cx="84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9A463D-4043-CB14-E761-C430231E2582}"/>
              </a:ext>
            </a:extLst>
          </p:cNvPr>
          <p:cNvSpPr txBox="1"/>
          <p:nvPr/>
        </p:nvSpPr>
        <p:spPr>
          <a:xfrm>
            <a:off x="9060873" y="3742510"/>
            <a:ext cx="31311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Titograd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957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3982DBF-E92A-4410-D238-0942D9F1795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uage, paysage, montagne&#10;&#10;Le contenu généré par l’IA peut être incorrect.">
            <a:extLst>
              <a:ext uri="{FF2B5EF4-FFF2-40B4-BE49-F238E27FC236}">
                <a16:creationId xmlns:a16="http://schemas.microsoft.com/office/drawing/2014/main" id="{92404D6C-690D-A3FC-FB62-98D02B4A628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7403" y="279000"/>
            <a:ext cx="9453709" cy="6300000"/>
          </a:xfrm>
          <a:prstGeom prst="rect">
            <a:avLst/>
          </a:prstGeom>
          <a:ln w="889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A3C48D5-59A8-EAC1-719B-92586C8B95D6}"/>
              </a:ext>
            </a:extLst>
          </p:cNvPr>
          <p:cNvSpPr txBox="1"/>
          <p:nvPr/>
        </p:nvSpPr>
        <p:spPr>
          <a:xfrm>
            <a:off x="106879" y="3598224"/>
            <a:ext cx="212568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de Kotor, baie de Kotor, Monténégro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642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0B243B-93EC-7F63-FB81-A888941584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Objet de collection, Billet de banque, Produit en papier&#10;&#10;Le contenu généré par l’IA peut être incorrect.">
            <a:extLst>
              <a:ext uri="{FF2B5EF4-FFF2-40B4-BE49-F238E27FC236}">
                <a16:creationId xmlns:a16="http://schemas.microsoft.com/office/drawing/2014/main" id="{6F078DAD-8973-CA9B-BCCB-69535F4E37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283" y="279000"/>
            <a:ext cx="8187725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CB349E5-89A1-2DCC-8FCE-F464EA5D4501}"/>
              </a:ext>
            </a:extLst>
          </p:cNvPr>
          <p:cNvSpPr txBox="1"/>
          <p:nvPr/>
        </p:nvSpPr>
        <p:spPr>
          <a:xfrm>
            <a:off x="8775865" y="3429000"/>
            <a:ext cx="33250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Billets en Euro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06378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9EAAE2-BC33-A7E4-ADA1-ECBD1ABA89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ontagne, bâtiment, maison&#10;&#10;Le contenu généré par l’IA peut être incorrect.">
            <a:extLst>
              <a:ext uri="{FF2B5EF4-FFF2-40B4-BE49-F238E27FC236}">
                <a16:creationId xmlns:a16="http://schemas.microsoft.com/office/drawing/2014/main" id="{7C2F33FB-F58E-1260-32BE-D117029B271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5250" y="279000"/>
            <a:ext cx="4104235" cy="6300000"/>
          </a:xfrm>
          <a:prstGeom prst="rect">
            <a:avLst/>
          </a:prstGeom>
          <a:ln w="88900" cap="sq" cmpd="thickThin">
            <a:solidFill>
              <a:srgbClr val="00B05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E35D17-1E7C-09D2-AFAE-9205AA6CC77F}"/>
              </a:ext>
            </a:extLst>
          </p:cNvPr>
          <p:cNvSpPr txBox="1"/>
          <p:nvPr/>
        </p:nvSpPr>
        <p:spPr>
          <a:xfrm>
            <a:off x="688769" y="3774881"/>
            <a:ext cx="33607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Monastère d'Ostrog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8647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D29B7-8D88-90C8-490E-5FAD4B76A37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légume, personne, Plat&#10;&#10;Le contenu généré par l’IA peut être incorrect.">
            <a:extLst>
              <a:ext uri="{FF2B5EF4-FFF2-40B4-BE49-F238E27FC236}">
                <a16:creationId xmlns:a16="http://schemas.microsoft.com/office/drawing/2014/main" id="{45362167-33AC-89D0-B1CA-6B82BAA8CE5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4598" y="279000"/>
            <a:ext cx="8400000" cy="6300000"/>
          </a:xfrm>
          <a:prstGeom prst="rect">
            <a:avLst/>
          </a:prstGeom>
          <a:ln w="889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FF4DDAD-0CA7-C90F-7B93-5040AAAE6749}"/>
              </a:ext>
            </a:extLst>
          </p:cNvPr>
          <p:cNvSpPr txBox="1"/>
          <p:nvPr/>
        </p:nvSpPr>
        <p:spPr>
          <a:xfrm>
            <a:off x="9048997" y="3847605"/>
            <a:ext cx="29332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Njeguški Pršut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4088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B451BE-ABA2-652D-0000-C937862DE0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nature, région sauvage&#10;&#10;Le contenu généré par l’IA peut être incorrect.">
            <a:extLst>
              <a:ext uri="{FF2B5EF4-FFF2-40B4-BE49-F238E27FC236}">
                <a16:creationId xmlns:a16="http://schemas.microsoft.com/office/drawing/2014/main" id="{DEC18B97-7FD5-9521-5EDC-A83160F2EE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9263" y="441000"/>
            <a:ext cx="6095520" cy="2988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1DAB27-BD77-C7D6-2A95-D39149FB4D3D}"/>
              </a:ext>
            </a:extLst>
          </p:cNvPr>
          <p:cNvSpPr txBox="1"/>
          <p:nvPr/>
        </p:nvSpPr>
        <p:spPr>
          <a:xfrm>
            <a:off x="2140913" y="3894428"/>
            <a:ext cx="439387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L'essentiel du Monténégro, road trip entre mer et montagnes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L'essentiel du Monténégro</a:t>
            </a:r>
          </a:p>
        </p:txBody>
      </p:sp>
      <p:pic>
        <p:nvPicPr>
          <p:cNvPr id="6" name="Image 5" descr="Une image contenant plein air, montagne, bâtiment, maison&#10;&#10;Le contenu généré par l’IA peut être incorrect.">
            <a:extLst>
              <a:ext uri="{FF2B5EF4-FFF2-40B4-BE49-F238E27FC236}">
                <a16:creationId xmlns:a16="http://schemas.microsoft.com/office/drawing/2014/main" id="{C8E58F63-69BA-FEEB-201C-A09E776FB5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88530" y="3429000"/>
            <a:ext cx="4464000" cy="297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22483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AEF1A97-C35F-AF2A-0A1A-EA8434FDD1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bateau, Photographie aérienne&#10;&#10;Le contenu généré par l’IA peut être incorrect.">
            <a:extLst>
              <a:ext uri="{FF2B5EF4-FFF2-40B4-BE49-F238E27FC236}">
                <a16:creationId xmlns:a16="http://schemas.microsoft.com/office/drawing/2014/main" id="{636E64A9-0463-F6EC-8819-78CB26D0178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429" y="3429000"/>
            <a:ext cx="4623113" cy="3024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74C96A-4007-9409-0649-1C7E086C4B3A}"/>
              </a:ext>
            </a:extLst>
          </p:cNvPr>
          <p:cNvSpPr txBox="1"/>
          <p:nvPr/>
        </p:nvSpPr>
        <p:spPr>
          <a:xfrm>
            <a:off x="1312381" y="2825945"/>
            <a:ext cx="54982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Porto Monténégro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montagne, nature, paysage&#10;&#10;Le contenu généré par l’IA peut être incorrect.">
            <a:extLst>
              <a:ext uri="{FF2B5EF4-FFF2-40B4-BE49-F238E27FC236}">
                <a16:creationId xmlns:a16="http://schemas.microsoft.com/office/drawing/2014/main" id="{39648991-184C-5D18-9F6A-E2A3FF9FED7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66213" y="474391"/>
            <a:ext cx="5504000" cy="3096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60404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9D9F60D-2A70-DF6A-75D3-CAFFB96C27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montagne&#10;&#10;Le contenu généré par l’IA peut être incorrect.">
            <a:extLst>
              <a:ext uri="{FF2B5EF4-FFF2-40B4-BE49-F238E27FC236}">
                <a16:creationId xmlns:a16="http://schemas.microsoft.com/office/drawing/2014/main" id="{F93D0853-6162-32AC-8C42-2718D6B545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307" y="464003"/>
            <a:ext cx="4607199" cy="3060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F6477E-B350-7226-8DB9-E6089E2C8C01}"/>
              </a:ext>
            </a:extLst>
          </p:cNvPr>
          <p:cNvSpPr txBox="1"/>
          <p:nvPr/>
        </p:nvSpPr>
        <p:spPr>
          <a:xfrm>
            <a:off x="1294410" y="3735525"/>
            <a:ext cx="50707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MONTÉNÉGRO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eau, plein air, coucher de soleil, paysage&#10;&#10;Le contenu généré par l’IA peut être incorrect.">
            <a:extLst>
              <a:ext uri="{FF2B5EF4-FFF2-40B4-BE49-F238E27FC236}">
                <a16:creationId xmlns:a16="http://schemas.microsoft.com/office/drawing/2014/main" id="{E4BFE075-4897-B353-A6D2-8314BED3136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07901" y="3429000"/>
            <a:ext cx="4752000" cy="2968547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668302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83A421-6502-AEB4-636D-F8E7AF210F2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maison, ciel, nuage&#10;&#10;Le contenu généré par l’IA peut être incorrect.">
            <a:extLst>
              <a:ext uri="{FF2B5EF4-FFF2-40B4-BE49-F238E27FC236}">
                <a16:creationId xmlns:a16="http://schemas.microsoft.com/office/drawing/2014/main" id="{46CC276B-1A7D-F6C7-CCDB-344C9D6CBE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0542" y="3336967"/>
            <a:ext cx="4657631" cy="3096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F546940-38F4-432D-B5C5-AE2C8BC9A23C}"/>
              </a:ext>
            </a:extLst>
          </p:cNvPr>
          <p:cNvSpPr txBox="1"/>
          <p:nvPr/>
        </p:nvSpPr>
        <p:spPr>
          <a:xfrm>
            <a:off x="1401289" y="2729852"/>
            <a:ext cx="51420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Cetinje ©Gelia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herbe, arbre, ciel&#10;&#10;Le contenu généré par l’IA peut être incorrect.">
            <a:extLst>
              <a:ext uri="{FF2B5EF4-FFF2-40B4-BE49-F238E27FC236}">
                <a16:creationId xmlns:a16="http://schemas.microsoft.com/office/drawing/2014/main" id="{B264641F-4717-BE64-DA5F-4595AD4A17C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3829" y="463629"/>
            <a:ext cx="4644000" cy="3096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0F0E91A-7CFB-DE94-A314-5AA3AFFCE3E3}"/>
              </a:ext>
            </a:extLst>
          </p:cNvPr>
          <p:cNvSpPr txBox="1"/>
          <p:nvPr/>
        </p:nvSpPr>
        <p:spPr>
          <a:xfrm>
            <a:off x="9059485" y="3723650"/>
            <a:ext cx="48271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Zabljak ©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3680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32667C7-6DB5-D1A4-314D-F62642E3506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arbre, ciel&#10;&#10;Le contenu généré par l’IA peut être incorrect.">
            <a:extLst>
              <a:ext uri="{FF2B5EF4-FFF2-40B4-BE49-F238E27FC236}">
                <a16:creationId xmlns:a16="http://schemas.microsoft.com/office/drawing/2014/main" id="{FA6266D6-39BF-8C1A-3FCE-FAB1E7D16D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2126" y="504008"/>
            <a:ext cx="4608000" cy="2924992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204B76-3489-7C87-E405-9D482DE801FF}"/>
              </a:ext>
            </a:extLst>
          </p:cNvPr>
          <p:cNvSpPr txBox="1"/>
          <p:nvPr/>
        </p:nvSpPr>
        <p:spPr>
          <a:xfrm>
            <a:off x="1983180" y="3545520"/>
            <a:ext cx="511826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Podgorica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plein air, eau, paysage, nature&#10;&#10;Le contenu généré par l’IA peut être incorrect.">
            <a:extLst>
              <a:ext uri="{FF2B5EF4-FFF2-40B4-BE49-F238E27FC236}">
                <a16:creationId xmlns:a16="http://schemas.microsoft.com/office/drawing/2014/main" id="{AA91E213-62B9-DEAC-8679-F1F934F57F7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7874" y="3429000"/>
            <a:ext cx="4392000" cy="292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D4E5B35-F7EC-8A49-00AF-11CE1201AA74}"/>
              </a:ext>
            </a:extLst>
          </p:cNvPr>
          <p:cNvSpPr txBox="1"/>
          <p:nvPr/>
        </p:nvSpPr>
        <p:spPr>
          <a:xfrm>
            <a:off x="8858993" y="2795511"/>
            <a:ext cx="5023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Budva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77981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3DA563-38ED-BABC-7EB8-3BC7E83631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eau, montagne&#10;&#10;Le contenu généré par l’IA peut être incorrect.">
            <a:extLst>
              <a:ext uri="{FF2B5EF4-FFF2-40B4-BE49-F238E27FC236}">
                <a16:creationId xmlns:a16="http://schemas.microsoft.com/office/drawing/2014/main" id="{BE9B38E8-D685-4938-CAF6-1DBDCA954C6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40620" y="3429000"/>
            <a:ext cx="4478786" cy="298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061250E-3258-1C91-2C34-145323189631}"/>
              </a:ext>
            </a:extLst>
          </p:cNvPr>
          <p:cNvSpPr txBox="1"/>
          <p:nvPr/>
        </p:nvSpPr>
        <p:spPr>
          <a:xfrm>
            <a:off x="5351194" y="5937911"/>
            <a:ext cx="53557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Dubrovnik, « perle de l'Adriatique »</a:t>
            </a:r>
          </a:p>
        </p:txBody>
      </p:sp>
      <p:pic>
        <p:nvPicPr>
          <p:cNvPr id="6" name="Image 5" descr="Une image contenant plein air, nature, Chaîne de montagnes, région montagneuse&#10;&#10;Le contenu généré par l’IA peut être incorrect.">
            <a:extLst>
              <a:ext uri="{FF2B5EF4-FFF2-40B4-BE49-F238E27FC236}">
                <a16:creationId xmlns:a16="http://schemas.microsoft.com/office/drawing/2014/main" id="{966293BA-3A13-B980-0B35-EAAF3F31331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9199" y="441000"/>
            <a:ext cx="7596000" cy="277254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70646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B47896F-FE41-6CCF-D808-4C9CDA65C20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herbe, ciel&#10;&#10;Le contenu généré par l’IA peut être incorrect.">
            <a:extLst>
              <a:ext uri="{FF2B5EF4-FFF2-40B4-BE49-F238E27FC236}">
                <a16:creationId xmlns:a16="http://schemas.microsoft.com/office/drawing/2014/main" id="{0C8F1224-D950-FC7D-CBD9-10E0F94A9F6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70251" y="459000"/>
            <a:ext cx="4234574" cy="5940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8BE43FE-C966-20F1-4BED-6DCCE34E369A}"/>
              </a:ext>
            </a:extLst>
          </p:cNvPr>
          <p:cNvSpPr txBox="1"/>
          <p:nvPr/>
        </p:nvSpPr>
        <p:spPr>
          <a:xfrm>
            <a:off x="8241476" y="4085112"/>
            <a:ext cx="31944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Ses parcs nationaux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0867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3C3867-28D2-76E9-5446-81716A4BC0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paysage&#10;&#10;Le contenu généré par l’IA peut être incorrect.">
            <a:extLst>
              <a:ext uri="{FF2B5EF4-FFF2-40B4-BE49-F238E27FC236}">
                <a16:creationId xmlns:a16="http://schemas.microsoft.com/office/drawing/2014/main" id="{6D40587C-DB5F-5AB8-5DB5-7041EE8672F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090" y="405000"/>
            <a:ext cx="5032131" cy="6048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533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92616C-4CD1-2E7C-BE61-3AB4176795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montagne, eau&#10;&#10;Le contenu généré par l’IA peut être incorrect.">
            <a:extLst>
              <a:ext uri="{FF2B5EF4-FFF2-40B4-BE49-F238E27FC236}">
                <a16:creationId xmlns:a16="http://schemas.microsoft.com/office/drawing/2014/main" id="{013B8CE8-4526-AD57-2DC1-0DA28E77E89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3464" y="464622"/>
            <a:ext cx="4320000" cy="2880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habits, ciel, personne&#10;&#10;Le contenu généré par l’IA peut être incorrect.">
            <a:extLst>
              <a:ext uri="{FF2B5EF4-FFF2-40B4-BE49-F238E27FC236}">
                <a16:creationId xmlns:a16="http://schemas.microsoft.com/office/drawing/2014/main" id="{24181C64-EBFF-3958-5F15-9DB3010B52B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86721" y="3542832"/>
            <a:ext cx="6119978" cy="288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07110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75D6BCA-331B-A8E6-87A6-7431AB3B841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ciel, eau&#10;&#10;Le contenu généré par l’IA peut être incorrect.">
            <a:extLst>
              <a:ext uri="{FF2B5EF4-FFF2-40B4-BE49-F238E27FC236}">
                <a16:creationId xmlns:a16="http://schemas.microsoft.com/office/drawing/2014/main" id="{6C3E0DA2-1A8B-370E-EFAE-B0D08BA2B0F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070" y="3583379"/>
            <a:ext cx="6750000" cy="288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nature, nuage&#10;&#10;Le contenu généré par l’IA peut être incorrect.">
            <a:extLst>
              <a:ext uri="{FF2B5EF4-FFF2-40B4-BE49-F238E27FC236}">
                <a16:creationId xmlns:a16="http://schemas.microsoft.com/office/drawing/2014/main" id="{6A4B7355-B5F6-B226-27BD-4B8DF3C804F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30018" y="394621"/>
            <a:ext cx="5128006" cy="2880000"/>
          </a:xfrm>
          <a:prstGeom prst="rect">
            <a:avLst/>
          </a:prstGeom>
          <a:ln w="2286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02836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BAED58-0B72-276D-92C8-43836C7DCE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arbre&#10;&#10;Le contenu généré par l’IA peut être incorrect.">
            <a:extLst>
              <a:ext uri="{FF2B5EF4-FFF2-40B4-BE49-F238E27FC236}">
                <a16:creationId xmlns:a16="http://schemas.microsoft.com/office/drawing/2014/main" id="{0A445C9F-C15D-6138-FB35-2811279F0A0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39496" y="327230"/>
            <a:ext cx="4428000" cy="2949048"/>
          </a:xfrm>
          <a:prstGeom prst="ellipse">
            <a:avLst/>
          </a:prstGeom>
          <a:ln w="63500" cap="rnd">
            <a:solidFill>
              <a:schemeClr val="accent3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Image 4" descr="Une image contenant plein air, Photographie aérienne, Vue plongeante, aérien&#10;&#10;Le contenu généré par l’IA peut être incorrect.">
            <a:extLst>
              <a:ext uri="{FF2B5EF4-FFF2-40B4-BE49-F238E27FC236}">
                <a16:creationId xmlns:a16="http://schemas.microsoft.com/office/drawing/2014/main" id="{4AE4F4B7-B27F-14DA-6E40-0E1B60B9890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03028" y="3429000"/>
            <a:ext cx="4356000" cy="289674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7" name="Image 6" descr="Une image contenant paysage, plein air, montagne, nature&#10;&#10;Le contenu généré par l’IA peut être incorrect.">
            <a:extLst>
              <a:ext uri="{FF2B5EF4-FFF2-40B4-BE49-F238E27FC236}">
                <a16:creationId xmlns:a16="http://schemas.microsoft.com/office/drawing/2014/main" id="{B802B660-3F4D-E008-15A2-C2C5D5F5E39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2972" y="3562597"/>
            <a:ext cx="3852000" cy="2889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2">
                <a:lumMod val="60000"/>
                <a:lumOff val="4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678784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2051BA-8D60-6600-7310-3254C5EC6D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ourriture, repas, Restauration rapide, Groupe d’aliments&#10;&#10;Le contenu généré par l’IA peut être incorrect.">
            <a:extLst>
              <a:ext uri="{FF2B5EF4-FFF2-40B4-BE49-F238E27FC236}">
                <a16:creationId xmlns:a16="http://schemas.microsoft.com/office/drawing/2014/main" id="{47BF20AD-8FF7-51FC-A7DB-E708086883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7953" y="3322123"/>
            <a:ext cx="4476405" cy="2988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9E4EA2D-DC28-9E07-23BA-E6C165BC5C79}"/>
              </a:ext>
            </a:extLst>
          </p:cNvPr>
          <p:cNvSpPr txBox="1"/>
          <p:nvPr/>
        </p:nvSpPr>
        <p:spPr>
          <a:xfrm>
            <a:off x="159521" y="2594010"/>
            <a:ext cx="5213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: le jambon et le fromage de Njeguši,</a:t>
            </a:r>
            <a:endParaRPr lang="fr-FR" sz="2400" b="1" dirty="0">
              <a:solidFill>
                <a:schemeClr val="bg1"/>
              </a:solidFill>
            </a:endParaRPr>
          </a:p>
        </p:txBody>
      </p:sp>
      <p:pic>
        <p:nvPicPr>
          <p:cNvPr id="6" name="Image 5" descr="Une image contenant nature, paysage, nuage, plein air&#10;&#10;Le contenu généré par l’IA peut être incorrect.">
            <a:extLst>
              <a:ext uri="{FF2B5EF4-FFF2-40B4-BE49-F238E27FC236}">
                <a16:creationId xmlns:a16="http://schemas.microsoft.com/office/drawing/2014/main" id="{13C23798-2A68-498C-B486-13F8F6E32FF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44047" y="522515"/>
            <a:ext cx="4320000" cy="3240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93374984-9A66-473D-2739-E30D90821F50}"/>
              </a:ext>
            </a:extLst>
          </p:cNvPr>
          <p:cNvSpPr txBox="1"/>
          <p:nvPr/>
        </p:nvSpPr>
        <p:spPr>
          <a:xfrm>
            <a:off x="7011537" y="3997001"/>
            <a:ext cx="58692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Panorama sur les Bouches de Kotor. </a:t>
            </a:r>
          </a:p>
        </p:txBody>
      </p:sp>
    </p:spTree>
    <p:extLst>
      <p:ext uri="{BB962C8B-B14F-4D97-AF65-F5344CB8AC3E}">
        <p14:creationId xmlns:p14="http://schemas.microsoft.com/office/powerpoint/2010/main" val="3117102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B67013D-3B65-3849-BD01-9E5CA057B2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lante&#10;&#10;Le contenu généré par l’IA peut être incorrect.">
            <a:extLst>
              <a:ext uri="{FF2B5EF4-FFF2-40B4-BE49-F238E27FC236}">
                <a16:creationId xmlns:a16="http://schemas.microsoft.com/office/drawing/2014/main" id="{6E109DB3-CE22-58B2-A381-4858428E957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8348" y="523753"/>
            <a:ext cx="4032000" cy="3024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519A38-6783-6A65-AAEC-5A5EC849B32D}"/>
              </a:ext>
            </a:extLst>
          </p:cNvPr>
          <p:cNvSpPr txBox="1"/>
          <p:nvPr/>
        </p:nvSpPr>
        <p:spPr>
          <a:xfrm>
            <a:off x="285008" y="3718759"/>
            <a:ext cx="47738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La séduisante ville d'</a:t>
            </a:r>
            <a:r>
              <a:rPr lang="fr-FR" sz="2400" b="1" dirty="0" err="1">
                <a:solidFill>
                  <a:schemeClr val="bg1"/>
                </a:solidFill>
              </a:rPr>
              <a:t>Herceg</a:t>
            </a:r>
            <a:r>
              <a:rPr lang="fr-FR" sz="2400" b="1" dirty="0">
                <a:solidFill>
                  <a:schemeClr val="bg1"/>
                </a:solidFill>
              </a:rPr>
              <a:t> </a:t>
            </a:r>
            <a:r>
              <a:rPr lang="fr-FR" sz="2400" b="1" dirty="0" err="1">
                <a:solidFill>
                  <a:schemeClr val="bg1"/>
                </a:solidFill>
              </a:rPr>
              <a:t>Novi</a:t>
            </a:r>
            <a:r>
              <a:rPr lang="fr-FR" sz="2400" b="1" dirty="0">
                <a:solidFill>
                  <a:schemeClr val="bg1"/>
                </a:solidFill>
              </a:rPr>
              <a:t> est la grande oubliée des touristes</a:t>
            </a:r>
          </a:p>
        </p:txBody>
      </p:sp>
      <p:pic>
        <p:nvPicPr>
          <p:cNvPr id="6" name="Image 5" descr="Une image contenant plein air, nature, eau, rive&#10;&#10;Le contenu généré par l’IA peut être incorrect.">
            <a:extLst>
              <a:ext uri="{FF2B5EF4-FFF2-40B4-BE49-F238E27FC236}">
                <a16:creationId xmlns:a16="http://schemas.microsoft.com/office/drawing/2014/main" id="{A9697C56-0684-C396-620A-0A8394BEBE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56019" y="3265714"/>
            <a:ext cx="4597633" cy="3060000"/>
          </a:xfrm>
          <a:prstGeom prst="rect">
            <a:avLst/>
          </a:prstGeom>
          <a:ln w="228600" cap="sq" cmpd="thickThin">
            <a:solidFill>
              <a:schemeClr val="accent1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CC1A504C-B3C4-58B4-EC0B-009FBBAF13EA}"/>
              </a:ext>
            </a:extLst>
          </p:cNvPr>
          <p:cNvSpPr txBox="1"/>
          <p:nvPr/>
        </p:nvSpPr>
        <p:spPr>
          <a:xfrm>
            <a:off x="6931232" y="2228671"/>
            <a:ext cx="55061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Vieille ville de </a:t>
            </a:r>
            <a:r>
              <a:rPr lang="fr-FR" sz="2400" b="1" dirty="0" err="1">
                <a:solidFill>
                  <a:schemeClr val="bg1"/>
                </a:solidFill>
              </a:rPr>
              <a:t>Budva</a:t>
            </a:r>
            <a:r>
              <a:rPr lang="fr-FR" sz="2400" b="1" dirty="0">
                <a:solidFill>
                  <a:schemeClr val="bg1"/>
                </a:solidFill>
              </a:rPr>
              <a:t> sur la Riviera Monténégrine -</a:t>
            </a:r>
          </a:p>
        </p:txBody>
      </p:sp>
    </p:spTree>
    <p:extLst>
      <p:ext uri="{BB962C8B-B14F-4D97-AF65-F5344CB8AC3E}">
        <p14:creationId xmlns:p14="http://schemas.microsoft.com/office/powerpoint/2010/main" val="2568668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FEDA22-C2D6-77CF-CFA3-F5EB45EE5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arbre, ciel&#10;&#10;Le contenu généré par l’IA peut être incorrect.">
            <a:extLst>
              <a:ext uri="{FF2B5EF4-FFF2-40B4-BE49-F238E27FC236}">
                <a16:creationId xmlns:a16="http://schemas.microsoft.com/office/drawing/2014/main" id="{B1FE8FD3-3EF5-68B1-73E4-5B7E5C4F6C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0847" y="3429000"/>
            <a:ext cx="4080000" cy="3060000"/>
          </a:xfrm>
          <a:prstGeom prst="rect">
            <a:avLst/>
          </a:prstGeom>
          <a:ln w="228600" cap="sq" cmpd="thickThin">
            <a:solidFill>
              <a:schemeClr val="tx2">
                <a:lumMod val="50000"/>
                <a:lumOff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Image 4" descr="Une image contenant plein air, eau, ciel, fleur&#10;&#10;Le contenu généré par l’IA peut être incorrect.">
            <a:extLst>
              <a:ext uri="{FF2B5EF4-FFF2-40B4-BE49-F238E27FC236}">
                <a16:creationId xmlns:a16="http://schemas.microsoft.com/office/drawing/2014/main" id="{1185E2C3-A5C6-6C56-ED28-761A59F161CB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89153" y="423000"/>
            <a:ext cx="6012000" cy="3006000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976677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4B14E40-3E32-8D91-56C1-82B6EB6E1B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montagne&#10;&#10;Le contenu généré par l’IA peut être incorrect.">
            <a:extLst>
              <a:ext uri="{FF2B5EF4-FFF2-40B4-BE49-F238E27FC236}">
                <a16:creationId xmlns:a16="http://schemas.microsoft.com/office/drawing/2014/main" id="{14F104D3-80BD-8ACB-E76C-C7102C05A10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5008" y="1287001"/>
            <a:ext cx="9504000" cy="3856095"/>
          </a:xfrm>
          <a:prstGeom prst="rect">
            <a:avLst/>
          </a:prstGeom>
          <a:ln w="228600" cap="sq" cmpd="thickThin">
            <a:solidFill>
              <a:schemeClr val="accent3">
                <a:lumMod val="60000"/>
                <a:lumOff val="4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115A040-45D0-E5B1-4073-8269938C9961}"/>
              </a:ext>
            </a:extLst>
          </p:cNvPr>
          <p:cNvSpPr txBox="1"/>
          <p:nvPr/>
        </p:nvSpPr>
        <p:spPr>
          <a:xfrm>
            <a:off x="2196935" y="118753"/>
            <a:ext cx="856210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Lorient Vous A Présenté Le Monténégro 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ACE6231-18B3-C7CC-0C85-EF3F429F4002}"/>
              </a:ext>
            </a:extLst>
          </p:cNvPr>
          <p:cNvSpPr txBox="1"/>
          <p:nvPr/>
        </p:nvSpPr>
        <p:spPr>
          <a:xfrm>
            <a:off x="2782566" y="532158"/>
            <a:ext cx="70064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Sur  La suggestion De </a:t>
            </a:r>
            <a:r>
              <a:rPr lang="fr-FR" sz="2400" b="1" dirty="0" err="1">
                <a:solidFill>
                  <a:schemeClr val="bg1"/>
                </a:solidFill>
              </a:rPr>
              <a:t>JackDidier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ECC0A68-1524-6636-CE93-A628BA853D9B}"/>
              </a:ext>
            </a:extLst>
          </p:cNvPr>
          <p:cNvSpPr txBox="1"/>
          <p:nvPr/>
        </p:nvSpPr>
        <p:spPr>
          <a:xfrm>
            <a:off x="2196935" y="5436274"/>
            <a:ext cx="94111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Les Images Et Le Son Du Net    - Daniel</a:t>
            </a:r>
          </a:p>
        </p:txBody>
      </p:sp>
    </p:spTree>
    <p:extLst>
      <p:ext uri="{BB962C8B-B14F-4D97-AF65-F5344CB8AC3E}">
        <p14:creationId xmlns:p14="http://schemas.microsoft.com/office/powerpoint/2010/main" val="90098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2000">
        <p:cut/>
      </p:transition>
    </mc:Choice>
    <mc:Fallback>
      <p:transition spd="slow" advClick="0" advTm="12000">
        <p:cut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</TotalTime>
  <Words>322</Words>
  <Application>Microsoft Office PowerPoint</Application>
  <PresentationFormat>Grand écran</PresentationFormat>
  <Paragraphs>39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3</cp:revision>
  <dcterms:created xsi:type="dcterms:W3CDTF">2025-03-13T09:27:59Z</dcterms:created>
  <dcterms:modified xsi:type="dcterms:W3CDTF">2025-04-21T08:43:58Z</dcterms:modified>
</cp:coreProperties>
</file>