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86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64" autoAdjust="0"/>
    <p:restoredTop sz="94660"/>
  </p:normalViewPr>
  <p:slideViewPr>
    <p:cSldViewPr snapToGrid="0">
      <p:cViewPr varScale="1">
        <p:scale>
          <a:sx n="81" d="100"/>
          <a:sy n="81" d="100"/>
        </p:scale>
        <p:origin x="21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texte, Graphique, logo&#10;&#10;Le contenu généré par l’IA peut être incorrect.">
            <a:extLst>
              <a:ext uri="{FF2B5EF4-FFF2-40B4-BE49-F238E27FC236}">
                <a16:creationId xmlns:a16="http://schemas.microsoft.com/office/drawing/2014/main" id="{70D8D460-5FA2-7AC4-12DC-E572B253C3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00" y="1406652"/>
            <a:ext cx="11772000" cy="381363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02F1AD7-71E9-F4A5-FA9C-7D2F6268556B}"/>
              </a:ext>
            </a:extLst>
          </p:cNvPr>
          <p:cNvSpPr txBox="1"/>
          <p:nvPr/>
        </p:nvSpPr>
        <p:spPr>
          <a:xfrm>
            <a:off x="3063834" y="5451348"/>
            <a:ext cx="8728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  <p:sndAc>
          <p:stSnd loop="1">
            <p:snd r:embed="rId2" name="Mon village du bout du monde.wav"/>
          </p:stSnd>
        </p:sndAc>
      </p:transition>
    </mc:Choice>
    <mc:Fallback>
      <p:transition spd="slow">
        <p:cut/>
        <p:sndAc>
          <p:stSnd loop="1">
            <p:snd r:embed="rId2" name="Mon village du bout du mon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atlas, Police&#10;&#10;Le contenu généré par l’IA peut être incorrect.">
            <a:extLst>
              <a:ext uri="{FF2B5EF4-FFF2-40B4-BE49-F238E27FC236}">
                <a16:creationId xmlns:a16="http://schemas.microsoft.com/office/drawing/2014/main" id="{6D1C988B-6F37-079E-DEF8-B63C87234C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413" y="352290"/>
            <a:ext cx="8388000" cy="63434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595501-87CC-6CD6-DE28-75BF85B0FD35}"/>
              </a:ext>
            </a:extLst>
          </p:cNvPr>
          <p:cNvSpPr txBox="1"/>
          <p:nvPr/>
        </p:nvSpPr>
        <p:spPr>
          <a:xfrm>
            <a:off x="5209309" y="0"/>
            <a:ext cx="69826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Carte de la future région Alsace-Champagne-Ardenne avec ses départements et les provinces qui existaient sur son territoire au XVIIIème siècle.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FE8D41C0-3336-4BC5-5445-E2992746E5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156" y="279000"/>
            <a:ext cx="945368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E08AA8-05C4-97C3-D804-D652DE798ABC}"/>
              </a:ext>
            </a:extLst>
          </p:cNvPr>
          <p:cNvSpPr txBox="1"/>
          <p:nvPr/>
        </p:nvSpPr>
        <p:spPr>
          <a:xfrm>
            <a:off x="2948207" y="6228537"/>
            <a:ext cx="6010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Notre-Dame de Strasbourg.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779BA9-ABE3-240C-899D-16677D80A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herbe, Animal terrestre&#10;&#10;Le contenu généré par l’IA peut être incorrect.">
            <a:extLst>
              <a:ext uri="{FF2B5EF4-FFF2-40B4-BE49-F238E27FC236}">
                <a16:creationId xmlns:a16="http://schemas.microsoft.com/office/drawing/2014/main" id="{A9EFAA3F-0BB3-8327-D6FF-295C1CA2E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1792" y="1017000"/>
            <a:ext cx="7264387" cy="48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628CC0-81AA-F47C-861B-C8F7A721AB13}"/>
              </a:ext>
            </a:extLst>
          </p:cNvPr>
          <p:cNvSpPr txBox="1"/>
          <p:nvPr/>
        </p:nvSpPr>
        <p:spPr>
          <a:xfrm>
            <a:off x="4927613" y="5896835"/>
            <a:ext cx="7264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chamois près du sommet du Ballon d'Alsace.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86E9EDF-F53B-791F-DAEF-6CD3B9F32996}"/>
              </a:ext>
            </a:extLst>
          </p:cNvPr>
          <p:cNvSpPr txBox="1"/>
          <p:nvPr/>
        </p:nvSpPr>
        <p:spPr>
          <a:xfrm>
            <a:off x="178130" y="766732"/>
            <a:ext cx="404948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Grand Est[1] </a:t>
            </a:r>
            <a:r>
              <a:rPr lang="fr-FR" sz="2000" b="1" dirty="0" err="1">
                <a:solidFill>
                  <a:schemeClr val="bg1"/>
                </a:solidFill>
              </a:rPr>
              <a:t>françaiseest</a:t>
            </a:r>
            <a:r>
              <a:rPr lang="fr-FR" sz="2000" b="1" dirty="0">
                <a:solidFill>
                  <a:schemeClr val="bg1"/>
                </a:solidFill>
              </a:rPr>
              <a:t> une région administrative  résultant de la fusion le 1er janvier 2016 des anciennes régions administratives Alsace, Champagne-Ardenne[N 1] et Lorraine. Elle compte 5 550 389 habitants[2] en 2020 et réunit, sur 57 441 km2, des territoires de l'Europe rhénane (l'Alsace, la Meurthe-et-Moselle, la Moselle et l'Est des Vosges) à l'est et des territoires du bassin parisien (les Ardennes et la Marne) à l'ouest, séparés par la diagonale du vide (qui inclut majoritairement des territoires de la Haute-Marne, de l'Aube et de la Meuse).</a:t>
            </a:r>
          </a:p>
        </p:txBody>
      </p:sp>
    </p:spTree>
    <p:extLst>
      <p:ext uri="{BB962C8B-B14F-4D97-AF65-F5344CB8AC3E}">
        <p14:creationId xmlns:p14="http://schemas.microsoft.com/office/powerpoint/2010/main" val="29028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77BE7CF7-D8BE-ADCB-2BEC-4A380D4CAB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840386-1D34-5B95-B33D-DBB1FC731E93}"/>
              </a:ext>
            </a:extLst>
          </p:cNvPr>
          <p:cNvSpPr txBox="1"/>
          <p:nvPr/>
        </p:nvSpPr>
        <p:spPr>
          <a:xfrm>
            <a:off x="1971304" y="6152397"/>
            <a:ext cx="94537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Maisons alsaciennes dans le quartier de la Petite France.</a:t>
            </a: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ël, bâtiment, Lumières de Noël, éclairage&#10;&#10;Le contenu généré par l’IA peut être incorrect.">
            <a:extLst>
              <a:ext uri="{FF2B5EF4-FFF2-40B4-BE49-F238E27FC236}">
                <a16:creationId xmlns:a16="http://schemas.microsoft.com/office/drawing/2014/main" id="{CFB3FD3C-DA80-ABC9-0BA2-18E9F9587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31F8E3-1E18-CB3E-64D0-F991DA9C03F2}"/>
              </a:ext>
            </a:extLst>
          </p:cNvPr>
          <p:cNvSpPr txBox="1"/>
          <p:nvPr/>
        </p:nvSpPr>
        <p:spPr>
          <a:xfrm>
            <a:off x="2909455" y="6115791"/>
            <a:ext cx="7338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Christkindelsmärik sur la place Broglie.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gouvernement, bâtiment, auditorium&#10;&#10;Le contenu généré par l’IA peut être incorrect.">
            <a:extLst>
              <a:ext uri="{FF2B5EF4-FFF2-40B4-BE49-F238E27FC236}">
                <a16:creationId xmlns:a16="http://schemas.microsoft.com/office/drawing/2014/main" id="{9FBFD407-9E13-EB93-04EA-8886C98C82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959" y="279000"/>
            <a:ext cx="945363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EAE69-4DFF-B6AE-7E93-EE402303AE36}"/>
              </a:ext>
            </a:extLst>
          </p:cNvPr>
          <p:cNvSpPr txBox="1"/>
          <p:nvPr/>
        </p:nvSpPr>
        <p:spPr>
          <a:xfrm>
            <a:off x="297657" y="3693226"/>
            <a:ext cx="18763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Hémicycle du Parlement européen.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2EBC654E-6BAB-DF8C-8B32-2D1A503BE8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3578" y="189000"/>
            <a:ext cx="4024844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5DF1B8-5EAB-A650-90FD-26C3AD6754E3}"/>
              </a:ext>
            </a:extLst>
          </p:cNvPr>
          <p:cNvSpPr txBox="1"/>
          <p:nvPr/>
        </p:nvSpPr>
        <p:spPr>
          <a:xfrm>
            <a:off x="8241476" y="4049486"/>
            <a:ext cx="3277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Nancy Porte de la Craffe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ais, bâtiment&#10;&#10;Le contenu généré par l’IA peut être incorrect.">
            <a:extLst>
              <a:ext uri="{FF2B5EF4-FFF2-40B4-BE49-F238E27FC236}">
                <a16:creationId xmlns:a16="http://schemas.microsoft.com/office/drawing/2014/main" id="{0B7B3D26-0B10-3B31-A9AE-BEFC942A24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6BCB46-777A-7856-62F1-0D680AB565C2}"/>
              </a:ext>
            </a:extLst>
          </p:cNvPr>
          <p:cNvSpPr txBox="1"/>
          <p:nvPr/>
        </p:nvSpPr>
        <p:spPr>
          <a:xfrm>
            <a:off x="4346368" y="6292917"/>
            <a:ext cx="6602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Nancy, Place Stanislas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9FAB3479-4559-53CD-4916-7128E165E3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7174" y="279000"/>
            <a:ext cx="84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96AA0D-BF71-9160-B35C-3A48EF6AEE3B}"/>
              </a:ext>
            </a:extLst>
          </p:cNvPr>
          <p:cNvSpPr txBox="1"/>
          <p:nvPr/>
        </p:nvSpPr>
        <p:spPr>
          <a:xfrm>
            <a:off x="581892" y="3995310"/>
            <a:ext cx="2897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villa Majorelle.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16CFA6F9-BC4D-C08A-46B0-AF11E5286B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852" y="279000"/>
            <a:ext cx="947600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7264AA-F712-04F5-CC73-8AD320C52003}"/>
              </a:ext>
            </a:extLst>
          </p:cNvPr>
          <p:cNvSpPr txBox="1"/>
          <p:nvPr/>
        </p:nvSpPr>
        <p:spPr>
          <a:xfrm>
            <a:off x="10224655" y="2455223"/>
            <a:ext cx="18406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Angle rue du Sergent </a:t>
            </a:r>
            <a:r>
              <a:rPr lang="fr-FR" sz="2400" b="1" dirty="0" err="1">
                <a:solidFill>
                  <a:schemeClr val="bg1"/>
                </a:solidFill>
              </a:rPr>
              <a:t>Blandan</a:t>
            </a:r>
            <a:r>
              <a:rPr lang="fr-FR" sz="2400" b="1" dirty="0">
                <a:solidFill>
                  <a:schemeClr val="bg1"/>
                </a:solidFill>
              </a:rPr>
              <a:t> et avenue Leclerc, le </a:t>
            </a:r>
            <a:r>
              <a:rPr lang="fr-FR" sz="2400" b="1" dirty="0" err="1">
                <a:solidFill>
                  <a:schemeClr val="bg1"/>
                </a:solidFill>
              </a:rPr>
              <a:t>staue</a:t>
            </a:r>
            <a:r>
              <a:rPr lang="fr-FR" sz="2400" b="1" dirty="0">
                <a:solidFill>
                  <a:schemeClr val="bg1"/>
                </a:solidFill>
              </a:rPr>
              <a:t> et les bâtiments </a:t>
            </a:r>
            <a:r>
              <a:rPr lang="fr-FR" sz="2400" b="1" dirty="0" err="1">
                <a:solidFill>
                  <a:schemeClr val="bg1"/>
                </a:solidFill>
              </a:rPr>
              <a:t>Artem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église&#10;&#10;Le contenu généré par l’IA peut être incorrect.">
            <a:extLst>
              <a:ext uri="{FF2B5EF4-FFF2-40B4-BE49-F238E27FC236}">
                <a16:creationId xmlns:a16="http://schemas.microsoft.com/office/drawing/2014/main" id="{F460F340-CAA1-9710-CC63-C3DE53FB8C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154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F7E9E2-39CC-FA2C-E89F-CD3B0814F648}"/>
              </a:ext>
            </a:extLst>
          </p:cNvPr>
          <p:cNvSpPr txBox="1"/>
          <p:nvPr/>
        </p:nvSpPr>
        <p:spPr>
          <a:xfrm>
            <a:off x="213755" y="4059888"/>
            <a:ext cx="27907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cathédrale Saint-Étienne. Metz 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fontaine&#10;&#10;Le contenu généré par l’IA peut être incorrect.">
            <a:extLst>
              <a:ext uri="{FF2B5EF4-FFF2-40B4-BE49-F238E27FC236}">
                <a16:creationId xmlns:a16="http://schemas.microsoft.com/office/drawing/2014/main" id="{89941E3F-AB71-8182-491A-D62AE20FEA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849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0AD7E8-B5B2-D370-B687-9815703162F2}"/>
              </a:ext>
            </a:extLst>
          </p:cNvPr>
          <p:cNvSpPr txBox="1"/>
          <p:nvPr/>
        </p:nvSpPr>
        <p:spPr>
          <a:xfrm>
            <a:off x="9132125" y="3429000"/>
            <a:ext cx="29094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Façade de l'Opéra-théâtre de Metz parterre floral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tour&#10;&#10;Le contenu généré par l’IA peut être incorrect.">
            <a:extLst>
              <a:ext uri="{FF2B5EF4-FFF2-40B4-BE49-F238E27FC236}">
                <a16:creationId xmlns:a16="http://schemas.microsoft.com/office/drawing/2014/main" id="{28F34C4E-D553-DCB6-9950-5B90DCB062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152" y="279000"/>
            <a:ext cx="6522946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BBF1B6-CE64-0AE0-2547-30A95F4121CF}"/>
              </a:ext>
            </a:extLst>
          </p:cNvPr>
          <p:cNvSpPr txBox="1"/>
          <p:nvPr/>
        </p:nvSpPr>
        <p:spPr>
          <a:xfrm>
            <a:off x="724395" y="3883231"/>
            <a:ext cx="23394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gare de Metz-Ville.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dôme&#10;&#10;Le contenu généré par l’IA peut être incorrect.">
            <a:extLst>
              <a:ext uri="{FF2B5EF4-FFF2-40B4-BE49-F238E27FC236}">
                <a16:creationId xmlns:a16="http://schemas.microsoft.com/office/drawing/2014/main" id="{7B591A51-8795-6BFB-796A-55133B22AE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327" y="279000"/>
            <a:ext cx="995554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5B60C2-1DFE-31BB-939B-FDE4EDCFF800}"/>
              </a:ext>
            </a:extLst>
          </p:cNvPr>
          <p:cNvSpPr txBox="1"/>
          <p:nvPr/>
        </p:nvSpPr>
        <p:spPr>
          <a:xfrm>
            <a:off x="10580914" y="3811979"/>
            <a:ext cx="1611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centre Pompidou-Metz.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ttraction touristique, manège&#10;&#10;Le contenu généré par l’IA peut être incorrect.">
            <a:extLst>
              <a:ext uri="{FF2B5EF4-FFF2-40B4-BE49-F238E27FC236}">
                <a16:creationId xmlns:a16="http://schemas.microsoft.com/office/drawing/2014/main" id="{1ADB2A2E-C244-9E40-CB3D-6CA6106D0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278" y="279000"/>
            <a:ext cx="9453705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E22D25E-90E8-B088-B9AA-26AC5D80DEA7}"/>
              </a:ext>
            </a:extLst>
          </p:cNvPr>
          <p:cNvSpPr txBox="1"/>
          <p:nvPr/>
        </p:nvSpPr>
        <p:spPr>
          <a:xfrm>
            <a:off x="344384" y="4337139"/>
            <a:ext cx="21256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Marché de Noël Mulhouse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art, statue&#10;&#10;Le contenu généré par l’IA peut être incorrect.">
            <a:extLst>
              <a:ext uri="{FF2B5EF4-FFF2-40B4-BE49-F238E27FC236}">
                <a16:creationId xmlns:a16="http://schemas.microsoft.com/office/drawing/2014/main" id="{6C91F51E-58A3-522F-05FA-FD7AE70544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78" y="279000"/>
            <a:ext cx="945945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F02D6A-50B3-D813-0380-868AEC116469}"/>
              </a:ext>
            </a:extLst>
          </p:cNvPr>
          <p:cNvSpPr txBox="1"/>
          <p:nvPr/>
        </p:nvSpPr>
        <p:spPr>
          <a:xfrm>
            <a:off x="10331532" y="2481943"/>
            <a:ext cx="18604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L'hôtel de ville, ancien parlement de la République de Mulhouse.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ièce auto, métal, machine&#10;&#10;Le contenu généré par l’IA peut être incorrect.">
            <a:extLst>
              <a:ext uri="{FF2B5EF4-FFF2-40B4-BE49-F238E27FC236}">
                <a16:creationId xmlns:a16="http://schemas.microsoft.com/office/drawing/2014/main" id="{511C16FC-43D3-B575-B526-3CF9922791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342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BE4240-0C27-2003-1A81-80CCF8E755D0}"/>
              </a:ext>
            </a:extLst>
          </p:cNvPr>
          <p:cNvSpPr txBox="1"/>
          <p:nvPr/>
        </p:nvSpPr>
        <p:spPr>
          <a:xfrm>
            <a:off x="419594" y="3669476"/>
            <a:ext cx="2873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Machine à vapeur en fonctionnement (Electropolis).</a:t>
            </a: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exte&#10;&#10;Le contenu généré par l’IA peut être incorrect.">
            <a:extLst>
              <a:ext uri="{FF2B5EF4-FFF2-40B4-BE49-F238E27FC236}">
                <a16:creationId xmlns:a16="http://schemas.microsoft.com/office/drawing/2014/main" id="{1B5DF128-40E6-3C7A-2EF5-7E706221EA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44" y="462712"/>
            <a:ext cx="10152000" cy="59325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3AC5CD-174E-FAE6-1333-C28FB456F634}"/>
              </a:ext>
            </a:extLst>
          </p:cNvPr>
          <p:cNvSpPr txBox="1"/>
          <p:nvPr/>
        </p:nvSpPr>
        <p:spPr>
          <a:xfrm>
            <a:off x="10557164" y="2493818"/>
            <a:ext cx="15200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Alsace, Haut-Rhin, Mulhouse, Porte Jeune, Tour de l'Europe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bâtiment&#10;&#10;Le contenu généré par l’IA peut être incorrect.">
            <a:extLst>
              <a:ext uri="{FF2B5EF4-FFF2-40B4-BE49-F238E27FC236}">
                <a16:creationId xmlns:a16="http://schemas.microsoft.com/office/drawing/2014/main" id="{9068A4D8-EE9A-9B6D-0C00-05A37FD281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535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358786-CFE8-D40D-97F6-9801CA35C79C}"/>
              </a:ext>
            </a:extLst>
          </p:cNvPr>
          <p:cNvSpPr txBox="1"/>
          <p:nvPr/>
        </p:nvSpPr>
        <p:spPr>
          <a:xfrm>
            <a:off x="340333" y="3918857"/>
            <a:ext cx="28382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Cathédrale Notre-Dame de Reims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noir, immobilier&#10;&#10;Le contenu généré par l’IA peut être incorrect.">
            <a:extLst>
              <a:ext uri="{FF2B5EF4-FFF2-40B4-BE49-F238E27FC236}">
                <a16:creationId xmlns:a16="http://schemas.microsoft.com/office/drawing/2014/main" id="{EE29D70F-2EDA-163E-CDC1-D6ADDCBFA7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2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41FFBC-EEBD-D2BC-6800-8E54F9043CC2}"/>
              </a:ext>
            </a:extLst>
          </p:cNvPr>
          <p:cNvSpPr txBox="1"/>
          <p:nvPr/>
        </p:nvSpPr>
        <p:spPr>
          <a:xfrm>
            <a:off x="9144000" y="3206338"/>
            <a:ext cx="304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Palais du Tau vu des jardins et la Cathédrale Notre-Dame.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ville&#10;&#10;Le contenu généré par l’IA peut être incorrect.">
            <a:extLst>
              <a:ext uri="{FF2B5EF4-FFF2-40B4-BE49-F238E27FC236}">
                <a16:creationId xmlns:a16="http://schemas.microsoft.com/office/drawing/2014/main" id="{734E39AF-496A-9374-B30E-5F56EC0202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9680" y="189000"/>
            <a:ext cx="485848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F0108-E575-8BB0-90B5-00DBC8A2DD6D}"/>
              </a:ext>
            </a:extLst>
          </p:cNvPr>
          <p:cNvSpPr txBox="1"/>
          <p:nvPr/>
        </p:nvSpPr>
        <p:spPr>
          <a:xfrm>
            <a:off x="415637" y="3051959"/>
            <a:ext cx="34913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Fontaine Subé à Reims (Marne, France)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Fontaine Subé à Reims (Marne, France )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cène, plafond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2850B1D6-A617-3B5F-63AC-673934DBE2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85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0988A6-1716-8022-277C-DC0370514EE5}"/>
              </a:ext>
            </a:extLst>
          </p:cNvPr>
          <p:cNvSpPr txBox="1"/>
          <p:nvPr/>
        </p:nvSpPr>
        <p:spPr>
          <a:xfrm>
            <a:off x="9179627" y="3920640"/>
            <a:ext cx="2881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Halles du Boulingrin à Reims (Marne, France)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Usage mixte, Voisinage&#10;&#10;Le contenu généré par l’IA peut être incorrect.">
            <a:extLst>
              <a:ext uri="{FF2B5EF4-FFF2-40B4-BE49-F238E27FC236}">
                <a16:creationId xmlns:a16="http://schemas.microsoft.com/office/drawing/2014/main" id="{A0B58A08-DD3A-93DC-2563-7D69389DD7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67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92287A-FD1E-9182-B237-EAD238FFB5A8}"/>
              </a:ext>
            </a:extLst>
          </p:cNvPr>
          <p:cNvSpPr txBox="1"/>
          <p:nvPr/>
        </p:nvSpPr>
        <p:spPr>
          <a:xfrm>
            <a:off x="522328" y="3883230"/>
            <a:ext cx="2992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centre-ville de Troyes.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enêtre&#10;&#10;Le contenu généré par l’IA peut être incorrect.">
            <a:extLst>
              <a:ext uri="{FF2B5EF4-FFF2-40B4-BE49-F238E27FC236}">
                <a16:creationId xmlns:a16="http://schemas.microsoft.com/office/drawing/2014/main" id="{576C2047-F9A9-1A21-FBF4-D8ADCB5C8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85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3687CD-86A7-2B72-29B1-F11DA48F22D8}"/>
              </a:ext>
            </a:extLst>
          </p:cNvPr>
          <p:cNvSpPr txBox="1"/>
          <p:nvPr/>
        </p:nvSpPr>
        <p:spPr>
          <a:xfrm>
            <a:off x="9167751" y="3633849"/>
            <a:ext cx="3024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L'hôtel de ville de Thionville.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E8CB22EE-1EAD-0C92-8742-BF14E5ECA1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9908" y="279000"/>
            <a:ext cx="937674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5F4354-DBD0-0329-9528-7C22270A6061}"/>
              </a:ext>
            </a:extLst>
          </p:cNvPr>
          <p:cNvSpPr txBox="1"/>
          <p:nvPr/>
        </p:nvSpPr>
        <p:spPr>
          <a:xfrm>
            <a:off x="106878" y="2750600"/>
            <a:ext cx="23699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400" b="1">
                <a:solidFill>
                  <a:schemeClr val="bg1"/>
                </a:solidFill>
              </a:rPr>
              <a:t>La place Ducale à Charleville-Mézières.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87BACDDD-FCC7-4E51-02D2-8E87E72D89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352" y="394192"/>
            <a:ext cx="9108000" cy="60696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E36121-8615-2EF6-A11D-55BE1FC54FE2}"/>
              </a:ext>
            </a:extLst>
          </p:cNvPr>
          <p:cNvSpPr txBox="1"/>
          <p:nvPr/>
        </p:nvSpPr>
        <p:spPr>
          <a:xfrm>
            <a:off x="9595352" y="3699440"/>
            <a:ext cx="2418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Colmar, Petite Venise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3316EF53-F1FB-EABE-1E02-4F146BE00D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026" y="279000"/>
            <a:ext cx="945370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408537-D85F-BF51-E659-0703C1426D0F}"/>
              </a:ext>
            </a:extLst>
          </p:cNvPr>
          <p:cNvSpPr txBox="1"/>
          <p:nvPr/>
        </p:nvSpPr>
        <p:spPr>
          <a:xfrm>
            <a:off x="237969" y="1685353"/>
            <a:ext cx="214943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Château Barrabino de Forbach construit en 1716 pour Henning, baron de Stralenheim, résidence de la comtesse Marianne Camasse de Forbach.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eige&#10;&#10;Le contenu généré par l’IA peut être incorrect.">
            <a:extLst>
              <a:ext uri="{FF2B5EF4-FFF2-40B4-BE49-F238E27FC236}">
                <a16:creationId xmlns:a16="http://schemas.microsoft.com/office/drawing/2014/main" id="{4F5C8AD4-C146-B6C9-053B-9594A64A0B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77" y="261000"/>
            <a:ext cx="844800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F305F7-E08E-0A51-B378-1B18CC7D4EE3}"/>
              </a:ext>
            </a:extLst>
          </p:cNvPr>
          <p:cNvSpPr txBox="1"/>
          <p:nvPr/>
        </p:nvSpPr>
        <p:spPr>
          <a:xfrm>
            <a:off x="9219210" y="4595751"/>
            <a:ext cx="2802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Grand Ballon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norama&#10;&#10;Le contenu généré par l’IA peut être incorrect.">
            <a:extLst>
              <a:ext uri="{FF2B5EF4-FFF2-40B4-BE49-F238E27FC236}">
                <a16:creationId xmlns:a16="http://schemas.microsoft.com/office/drawing/2014/main" id="{86724E9B-DCFE-0427-05B1-25EBAA8087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00" y="1534125"/>
            <a:ext cx="11736000" cy="378975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C86B27-B533-08CE-9F42-F792D7019CB4}"/>
              </a:ext>
            </a:extLst>
          </p:cNvPr>
          <p:cNvSpPr txBox="1"/>
          <p:nvPr/>
        </p:nvSpPr>
        <p:spPr>
          <a:xfrm>
            <a:off x="2719450" y="5362445"/>
            <a:ext cx="8312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Lac du Schiessrothried dans les Hautes-Vosges.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9914509B-7C07-3AFC-738E-07F443A252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580" y="629392"/>
            <a:ext cx="7164000" cy="53673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B99734-A171-4182-D5DD-F15C3C319594}"/>
              </a:ext>
            </a:extLst>
          </p:cNvPr>
          <p:cNvSpPr txBox="1"/>
          <p:nvPr/>
        </p:nvSpPr>
        <p:spPr>
          <a:xfrm>
            <a:off x="7940634" y="3229838"/>
            <a:ext cx="4385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côte de Meuse vue depuis la côte Saint-Germain.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F3EC8-E899-3D59-4333-A2DF1F92F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abits&#10;&#10;Le contenu généré par l’IA peut être incorrect.">
            <a:extLst>
              <a:ext uri="{FF2B5EF4-FFF2-40B4-BE49-F238E27FC236}">
                <a16:creationId xmlns:a16="http://schemas.microsoft.com/office/drawing/2014/main" id="{2CA37767-5106-F201-9663-2348352E27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24" y="451301"/>
            <a:ext cx="7344000" cy="48940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FF8EF5-0855-B1E4-EC20-8FE07A781CC8}"/>
              </a:ext>
            </a:extLst>
          </p:cNvPr>
          <p:cNvSpPr txBox="1"/>
          <p:nvPr/>
        </p:nvSpPr>
        <p:spPr>
          <a:xfrm>
            <a:off x="142505" y="5493342"/>
            <a:ext cx="9761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 de Noël de Mulhouse en Alsace, rebaptisé « les </a:t>
            </a:r>
            <a:r>
              <a:rPr lang="fr-FR" sz="2400" b="1" dirty="0" err="1">
                <a:solidFill>
                  <a:schemeClr val="bg1"/>
                </a:solidFill>
              </a:rPr>
              <a:t>Étofféeries</a:t>
            </a:r>
            <a:r>
              <a:rPr lang="fr-FR" sz="2400" b="1" dirty="0">
                <a:solidFill>
                  <a:schemeClr val="bg1"/>
                </a:solidFill>
              </a:rPr>
              <a:t> », fait la synthèse entre le marché de Noël traditionnel de la ville et la thématique de l'industrie textile.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FA6559A-2665-72AB-7761-50A44EDCA44E}"/>
              </a:ext>
            </a:extLst>
          </p:cNvPr>
          <p:cNvSpPr txBox="1"/>
          <p:nvPr/>
        </p:nvSpPr>
        <p:spPr>
          <a:xfrm>
            <a:off x="7873340" y="1671821"/>
            <a:ext cx="4318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1DADFB6-6DCD-8ED0-6338-C3DCD3E8CB2D}"/>
              </a:ext>
            </a:extLst>
          </p:cNvPr>
          <p:cNvSpPr txBox="1"/>
          <p:nvPr/>
        </p:nvSpPr>
        <p:spPr>
          <a:xfrm>
            <a:off x="8597735" y="2161309"/>
            <a:ext cx="255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Grand - Est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057A743-B43A-3AC4-A36F-B3861A445A37}"/>
              </a:ext>
            </a:extLst>
          </p:cNvPr>
          <p:cNvSpPr txBox="1"/>
          <p:nvPr/>
        </p:nvSpPr>
        <p:spPr>
          <a:xfrm>
            <a:off x="9179626" y="3018124"/>
            <a:ext cx="3712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6928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ut/>
      </p:transition>
    </mc:Choice>
    <mc:Fallback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420</Words>
  <Application>Microsoft Office PowerPoint</Application>
  <PresentationFormat>Grand écran</PresentationFormat>
  <Paragraphs>40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12</cp:revision>
  <dcterms:created xsi:type="dcterms:W3CDTF">2025-03-13T09:27:59Z</dcterms:created>
  <dcterms:modified xsi:type="dcterms:W3CDTF">2025-04-18T08:30:55Z</dcterms:modified>
</cp:coreProperties>
</file>