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5" r:id="rId3"/>
    <p:sldId id="256" r:id="rId4"/>
    <p:sldId id="263" r:id="rId5"/>
    <p:sldId id="262" r:id="rId6"/>
    <p:sldId id="261" r:id="rId7"/>
    <p:sldId id="260" r:id="rId8"/>
    <p:sldId id="259" r:id="rId9"/>
    <p:sldId id="264" r:id="rId10"/>
    <p:sldId id="258" r:id="rId11"/>
    <p:sldId id="265" r:id="rId12"/>
    <p:sldId id="257" r:id="rId13"/>
    <p:sldId id="266" r:id="rId14"/>
    <p:sldId id="267" r:id="rId15"/>
    <p:sldId id="268" r:id="rId16"/>
    <p:sldId id="269" r:id="rId17"/>
    <p:sldId id="271" r:id="rId18"/>
    <p:sldId id="272" r:id="rId19"/>
    <p:sldId id="270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7" autoAdjust="0"/>
    <p:restoredTop sz="94660"/>
  </p:normalViewPr>
  <p:slideViewPr>
    <p:cSldViewPr snapToGrid="0">
      <p:cViewPr varScale="1">
        <p:scale>
          <a:sx n="81" d="100"/>
          <a:sy n="81" d="100"/>
        </p:scale>
        <p:origin x="70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06/04/2025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maison&#10;&#10;Le contenu généré par l’IA peut être incorrect.">
            <a:extLst>
              <a:ext uri="{FF2B5EF4-FFF2-40B4-BE49-F238E27FC236}">
                <a16:creationId xmlns:a16="http://schemas.microsoft.com/office/drawing/2014/main" id="{3C598C6B-A256-E494-0ABF-AD647EFF6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A1FDDA-7960-14E7-E551-94676AE28D65}"/>
              </a:ext>
            </a:extLst>
          </p:cNvPr>
          <p:cNvSpPr txBox="1"/>
          <p:nvPr/>
        </p:nvSpPr>
        <p:spPr>
          <a:xfrm>
            <a:off x="2731325" y="286047"/>
            <a:ext cx="10687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 De Suceava - Fălticeni  Et C’est Environ </a:t>
            </a: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  <p:sndAc>
          <p:stSnd loop="1">
            <p:snd r:embed="rId2" name="Spanish Romance (Romanza - Jeux Interdits - Romance dAmour).wav"/>
          </p:stSnd>
        </p:sndAc>
      </p:transition>
    </mc:Choice>
    <mc:Fallback>
      <p:transition spd="slow">
        <p:wipe/>
        <p:sndAc>
          <p:stSnd loop="1">
            <p:snd r:embed="rId2" name="Spanish Romance (Romanza - Jeux Interdits - Romance dAmou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D12FB68-F185-C12A-14E3-CE4CB03512D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Suceava est une ville du nord-est de la Roumanie, chef-lieu et la plus grande ville du </a:t>
            </a:r>
            <a:r>
              <a:rPr lang="fr-FR" sz="3600" b="1" dirty="0" err="1">
                <a:solidFill>
                  <a:srgbClr val="FFFF00"/>
                </a:solidFill>
              </a:rPr>
              <a:t>județ</a:t>
            </a:r>
            <a:r>
              <a:rPr lang="fr-FR" sz="3600" b="1" dirty="0">
                <a:solidFill>
                  <a:srgbClr val="FFFF00"/>
                </a:solidFill>
              </a:rPr>
              <a:t> de Suceava, dans les régions historiques de Bucovine et Moldavie occidentale. À la fin du Moyen Âge, c'est-à-dire entre 1388 et 1564 (ou de la fin du XIVe à la fin du XVIe siècle), cette ville de taille moyenne était la capitale de la Principauté de Moldavie. La ville est également connue pour sa forteresse médiévale (en roumain : </a:t>
            </a:r>
            <a:r>
              <a:rPr lang="fr-FR" sz="3600" b="1" dirty="0" err="1">
                <a:solidFill>
                  <a:srgbClr val="FFFF00"/>
                </a:solidFill>
              </a:rPr>
              <a:t>Cetatea</a:t>
            </a:r>
            <a:r>
              <a:rPr lang="fr-FR" sz="3600" b="1" dirty="0">
                <a:solidFill>
                  <a:srgbClr val="FFFF00"/>
                </a:solidFill>
              </a:rPr>
              <a:t> de </a:t>
            </a:r>
            <a:r>
              <a:rPr lang="fr-FR" sz="3600" b="1" dirty="0" err="1">
                <a:solidFill>
                  <a:srgbClr val="FFFF00"/>
                </a:solidFill>
              </a:rPr>
              <a:t>Scaun</a:t>
            </a:r>
            <a:r>
              <a:rPr lang="fr-FR" sz="3600" b="1" dirty="0">
                <a:solidFill>
                  <a:srgbClr val="FFFF00"/>
                </a:solidFill>
              </a:rPr>
              <a:t> a </a:t>
            </a:r>
            <a:r>
              <a:rPr lang="fr-FR" sz="3600" b="1" dirty="0" err="1">
                <a:solidFill>
                  <a:srgbClr val="FFFF00"/>
                </a:solidFill>
              </a:rPr>
              <a:t>Sucevei</a:t>
            </a:r>
            <a:r>
              <a:rPr lang="fr-FR" sz="3600" b="1" dirty="0">
                <a:solidFill>
                  <a:srgbClr val="FFFF00"/>
                </a:solidFill>
              </a:rPr>
              <a:t>) qui est une attraction touristique locale et nationale renommée.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En 2022, elle comptait 84 308 habitants.</a:t>
            </a: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728E33A9-C8A5-04BB-CCED-6AA5712A16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6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48BA10-85F6-3BA0-25BB-562891B62C2F}"/>
              </a:ext>
            </a:extLst>
          </p:cNvPr>
          <p:cNvSpPr txBox="1"/>
          <p:nvPr/>
        </p:nvSpPr>
        <p:spPr>
          <a:xfrm>
            <a:off x="9366069" y="2834640"/>
            <a:ext cx="29522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 palais administratif de Suceava, chef-lieu du département de Suceava, en Bucovine, au nord-est de la Roumanie en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arbre&#10;&#10;Le contenu généré par l’IA peut être incorrect.">
            <a:extLst>
              <a:ext uri="{FF2B5EF4-FFF2-40B4-BE49-F238E27FC236}">
                <a16:creationId xmlns:a16="http://schemas.microsoft.com/office/drawing/2014/main" id="{48501F50-3DB6-14C8-BCED-3E230DF960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039" y="279000"/>
            <a:ext cx="843514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93BBE3-11EC-1BE8-5711-17035CB4A064}"/>
              </a:ext>
            </a:extLst>
          </p:cNvPr>
          <p:cNvSpPr txBox="1"/>
          <p:nvPr/>
        </p:nvSpPr>
        <p:spPr>
          <a:xfrm>
            <a:off x="103581" y="3182587"/>
            <a:ext cx="30044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Palais de Justice de Suceava, comté de Suceava, Bucovine, nord-est de la Roumanie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0186E6B8-7D6E-CE04-35DD-1994C901B4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67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8519FA-C9A8-4AAA-3679-E51FB54FF82A}"/>
              </a:ext>
            </a:extLst>
          </p:cNvPr>
          <p:cNvSpPr txBox="1"/>
          <p:nvPr/>
        </p:nvSpPr>
        <p:spPr>
          <a:xfrm>
            <a:off x="8847116" y="3516155"/>
            <a:ext cx="29252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d'histoire de la Bucovine à Suceava, Roumanie.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nuage&#10;&#10;Le contenu généré par l’IA peut être incorrect.">
            <a:extLst>
              <a:ext uri="{FF2B5EF4-FFF2-40B4-BE49-F238E27FC236}">
                <a16:creationId xmlns:a16="http://schemas.microsoft.com/office/drawing/2014/main" id="{0EE316C4-85B2-142D-2D27-B3E6CD0CDE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657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8948C-CA1A-273D-ACE2-6D051A3C3BDA}"/>
              </a:ext>
            </a:extLst>
          </p:cNvPr>
          <p:cNvSpPr txBox="1"/>
          <p:nvPr/>
        </p:nvSpPr>
        <p:spPr>
          <a:xfrm>
            <a:off x="470262" y="3670663"/>
            <a:ext cx="29130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Suceava (Burdujeni) train station.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427714FB-0FB0-6D6A-CC37-9FC0C4E99F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463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59885-AF24-0D93-BC03-A17FE8083A0D}"/>
              </a:ext>
            </a:extLst>
          </p:cNvPr>
          <p:cNvSpPr txBox="1"/>
          <p:nvPr/>
        </p:nvSpPr>
        <p:spPr>
          <a:xfrm>
            <a:off x="9072748" y="3645725"/>
            <a:ext cx="2873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Siège de la forteresse de Suceava – le pont d’accès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Le contenu généré par l’IA peut être incorrect.">
            <a:extLst>
              <a:ext uri="{FF2B5EF4-FFF2-40B4-BE49-F238E27FC236}">
                <a16:creationId xmlns:a16="http://schemas.microsoft.com/office/drawing/2014/main" id="{DC201251-43B6-F8CC-83A8-08850E2F14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71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41D24A-233B-98BE-6A8F-29EA74C57604}"/>
              </a:ext>
            </a:extLst>
          </p:cNvPr>
          <p:cNvSpPr txBox="1"/>
          <p:nvPr/>
        </p:nvSpPr>
        <p:spPr>
          <a:xfrm>
            <a:off x="407719" y="3657600"/>
            <a:ext cx="2814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Université </a:t>
            </a:r>
            <a:r>
              <a:rPr lang="fr-FR" sz="2400" b="1" dirty="0" err="1">
                <a:solidFill>
                  <a:srgbClr val="FFFF00"/>
                </a:solidFill>
              </a:rPr>
              <a:t>Ştefan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cel</a:t>
            </a:r>
            <a:r>
              <a:rPr lang="fr-FR" sz="2400" b="1" dirty="0">
                <a:solidFill>
                  <a:srgbClr val="FFFF00"/>
                </a:solidFill>
              </a:rPr>
              <a:t> Mare à Suceava.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Le contenu généré par l’IA peut être incorrect.">
            <a:extLst>
              <a:ext uri="{FF2B5EF4-FFF2-40B4-BE49-F238E27FC236}">
                <a16:creationId xmlns:a16="http://schemas.microsoft.com/office/drawing/2014/main" id="{4CAD194C-7F0C-0C01-7531-B9EF7DEE02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3" y="189000"/>
            <a:ext cx="4858494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0E582E-8051-1AAC-34B3-0C9DC729A30C}"/>
              </a:ext>
            </a:extLst>
          </p:cNvPr>
          <p:cNvSpPr txBox="1"/>
          <p:nvPr/>
        </p:nvSpPr>
        <p:spPr>
          <a:xfrm>
            <a:off x="8525247" y="4129644"/>
            <a:ext cx="32775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catholique romaine Saint-Jean-Népomucène à Suceava.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62D2611E-412B-5D6F-56F9-B6F8244B79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D9F8399-A542-1AD3-955D-172B21AC1E96}"/>
              </a:ext>
            </a:extLst>
          </p:cNvPr>
          <p:cNvSpPr txBox="1"/>
          <p:nvPr/>
        </p:nvSpPr>
        <p:spPr>
          <a:xfrm>
            <a:off x="534390" y="4239490"/>
            <a:ext cx="4191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Église Saint-Apôtres d'</a:t>
            </a:r>
            <a:r>
              <a:rPr lang="fr-FR" sz="2400" b="1" dirty="0" err="1">
                <a:solidFill>
                  <a:srgbClr val="FFFF00"/>
                </a:solidFill>
              </a:rPr>
              <a:t>Iţcani</a:t>
            </a:r>
            <a:r>
              <a:rPr lang="fr-FR" sz="2400" b="1" dirty="0">
                <a:solidFill>
                  <a:srgbClr val="FFFF00"/>
                </a:solidFill>
              </a:rPr>
              <a:t>, Suceava.</a:t>
            </a: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63F27F71-8D2F-FDF6-E9F0-2F70AC472B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000" y="354253"/>
            <a:ext cx="10152000" cy="58585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225135-5147-0E9D-0EE3-8A8C9BE989D6}"/>
              </a:ext>
            </a:extLst>
          </p:cNvPr>
          <p:cNvSpPr txBox="1"/>
          <p:nvPr/>
        </p:nvSpPr>
        <p:spPr>
          <a:xfrm>
            <a:off x="3776354" y="6272914"/>
            <a:ext cx="8217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forteresse médiévale de Suceava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Le contenu généré par l’IA peut être incorrect.">
            <a:extLst>
              <a:ext uri="{FF2B5EF4-FFF2-40B4-BE49-F238E27FC236}">
                <a16:creationId xmlns:a16="http://schemas.microsoft.com/office/drawing/2014/main" id="{F5B7DB58-9CC5-51B8-04F7-E8F98D74DB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249" y="189000"/>
            <a:ext cx="648000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aysage, arbre&#10;&#10;Le contenu généré par l’IA peut être incorrect.">
            <a:extLst>
              <a:ext uri="{FF2B5EF4-FFF2-40B4-BE49-F238E27FC236}">
                <a16:creationId xmlns:a16="http://schemas.microsoft.com/office/drawing/2014/main" id="{3A65F8C9-7280-0ACA-4AD3-0F256F84C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946" y="279000"/>
            <a:ext cx="889086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586344-B49F-1860-0AE5-8ABA9BBBF96B}"/>
              </a:ext>
            </a:extLst>
          </p:cNvPr>
          <p:cNvSpPr txBox="1"/>
          <p:nvPr/>
        </p:nvSpPr>
        <p:spPr>
          <a:xfrm>
            <a:off x="9607138" y="3429000"/>
            <a:ext cx="2458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générale du monastère de Putna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AC27D53A-91FE-CC59-DC2C-5A7A0B6E33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2230" y="279000"/>
            <a:ext cx="9072365" cy="6300000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04F048-61B3-013F-2D84-B7AFDCDD7822}"/>
              </a:ext>
            </a:extLst>
          </p:cNvPr>
          <p:cNvSpPr txBox="1"/>
          <p:nvPr/>
        </p:nvSpPr>
        <p:spPr>
          <a:xfrm>
            <a:off x="155913" y="3241964"/>
            <a:ext cx="24463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Humour du monastère - Église et tour de guet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15C33220-69BC-B3E8-799E-37B8C409C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091" y="279000"/>
            <a:ext cx="1118981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4F41E4-338C-A603-EA2A-67A3A99C7C89}"/>
              </a:ext>
            </a:extLst>
          </p:cNvPr>
          <p:cNvSpPr txBox="1"/>
          <p:nvPr/>
        </p:nvSpPr>
        <p:spPr>
          <a:xfrm>
            <a:off x="1935676" y="279000"/>
            <a:ext cx="9345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Monastère de l'Intercession de la Théotokos à Dorna-Arini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arbre, maison&#10;&#10;Le contenu généré par l’IA peut être incorrect.">
            <a:extLst>
              <a:ext uri="{FF2B5EF4-FFF2-40B4-BE49-F238E27FC236}">
                <a16:creationId xmlns:a16="http://schemas.microsoft.com/office/drawing/2014/main" id="{17642EC7-2265-3B94-8342-D9FF97CCFD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02" y="456385"/>
            <a:ext cx="5364000" cy="307536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EB25F4-7FBB-012A-F5D6-D23B07B3800C}"/>
              </a:ext>
            </a:extLst>
          </p:cNvPr>
          <p:cNvSpPr txBox="1"/>
          <p:nvPr/>
        </p:nvSpPr>
        <p:spPr>
          <a:xfrm>
            <a:off x="1140032" y="3740727"/>
            <a:ext cx="6424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de Suceava,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6CDB99CF-75B2-F8DA-FFF8-7693CE2755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1498" y="3429000"/>
            <a:ext cx="5312000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F0C7FC-84B5-7D99-CCC7-1DAE1C174145}"/>
              </a:ext>
            </a:extLst>
          </p:cNvPr>
          <p:cNvSpPr txBox="1"/>
          <p:nvPr/>
        </p:nvSpPr>
        <p:spPr>
          <a:xfrm>
            <a:off x="6997763" y="2378172"/>
            <a:ext cx="536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Cour princière de Suceava – Forteresse médiévale,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repère, architecture&#10;&#10;Le contenu généré par l’IA peut être incorrect.">
            <a:extLst>
              <a:ext uri="{FF2B5EF4-FFF2-40B4-BE49-F238E27FC236}">
                <a16:creationId xmlns:a16="http://schemas.microsoft.com/office/drawing/2014/main" id="{7EC166B1-25DE-E864-606C-81BB3DD641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60" y="394743"/>
            <a:ext cx="6984000" cy="303425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5E7833-956A-FF62-C575-0AC9A01097AD}"/>
              </a:ext>
            </a:extLst>
          </p:cNvPr>
          <p:cNvSpPr txBox="1"/>
          <p:nvPr/>
        </p:nvSpPr>
        <p:spPr>
          <a:xfrm>
            <a:off x="1828800" y="3681350"/>
            <a:ext cx="7481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d'histoire de Suceava, </a:t>
            </a:r>
          </a:p>
        </p:txBody>
      </p:sp>
      <p:pic>
        <p:nvPicPr>
          <p:cNvPr id="6" name="Image 5" descr="Une image contenant bâtiment, nuage, ciel, arbre&#10;&#10;Le contenu généré par l’IA peut être incorrect.">
            <a:extLst>
              <a:ext uri="{FF2B5EF4-FFF2-40B4-BE49-F238E27FC236}">
                <a16:creationId xmlns:a16="http://schemas.microsoft.com/office/drawing/2014/main" id="{BD708701-5542-7706-D391-60C01E6BCD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8348" y="3429000"/>
            <a:ext cx="4572000" cy="3048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E2EEABE-EADC-6F2B-5483-027A3FC9B54A}"/>
              </a:ext>
            </a:extLst>
          </p:cNvPr>
          <p:cNvSpPr txBox="1"/>
          <p:nvPr/>
        </p:nvSpPr>
        <p:spPr>
          <a:xfrm>
            <a:off x="7802088" y="2017310"/>
            <a:ext cx="39282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Monastère peint, byzantin, dans la région de Bucovine,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9C3BCF74-DE44-991D-04C5-97AA3CEE7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6" y="3429000"/>
            <a:ext cx="5544000" cy="297066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994B53-73F4-3589-EA66-70E446260B20}"/>
              </a:ext>
            </a:extLst>
          </p:cNvPr>
          <p:cNvSpPr txBox="1"/>
          <p:nvPr/>
        </p:nvSpPr>
        <p:spPr>
          <a:xfrm>
            <a:off x="467096" y="2386940"/>
            <a:ext cx="5375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Ville de Campulung Moldovenesc - Musée de la sculpture sur bois,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ur, intérieur, meubles, en bois&#10;&#10;Le contenu généré par l’IA peut être incorrect.">
            <a:extLst>
              <a:ext uri="{FF2B5EF4-FFF2-40B4-BE49-F238E27FC236}">
                <a16:creationId xmlns:a16="http://schemas.microsoft.com/office/drawing/2014/main" id="{74048273-EA5C-0762-79F5-CCFAE4D59C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0904" y="456720"/>
            <a:ext cx="4464000" cy="297228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B562F51-7989-0F68-DBE4-A9B5D21956A1}"/>
              </a:ext>
            </a:extLst>
          </p:cNvPr>
          <p:cNvSpPr txBox="1"/>
          <p:nvPr/>
        </p:nvSpPr>
        <p:spPr>
          <a:xfrm>
            <a:off x="6990608" y="3645725"/>
            <a:ext cx="5201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Outils de sculpture sur bois - Musée Campulung Moldovenesc,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Le contenu généré par l’IA peut être incorrect.">
            <a:extLst>
              <a:ext uri="{FF2B5EF4-FFF2-40B4-BE49-F238E27FC236}">
                <a16:creationId xmlns:a16="http://schemas.microsoft.com/office/drawing/2014/main" id="{842464E0-EF1B-01F4-7106-E6A9D9675B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12" y="341624"/>
            <a:ext cx="8352000" cy="298287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ature, arbre, herbe&#10;&#10;Le contenu généré par l’IA peut être incorrect.">
            <a:extLst>
              <a:ext uri="{FF2B5EF4-FFF2-40B4-BE49-F238E27FC236}">
                <a16:creationId xmlns:a16="http://schemas.microsoft.com/office/drawing/2014/main" id="{01B8FC23-27F6-153F-CC32-2334DD1A83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846" y="3546360"/>
            <a:ext cx="8316000" cy="2970016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31385FEE-4292-A15E-BC08-4BAE7BEDF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439" y="279000"/>
            <a:ext cx="6855686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maison&#10;&#10;Le contenu généré par l’IA peut être incorrect.">
            <a:extLst>
              <a:ext uri="{FF2B5EF4-FFF2-40B4-BE49-F238E27FC236}">
                <a16:creationId xmlns:a16="http://schemas.microsoft.com/office/drawing/2014/main" id="{B4DBAD5B-B403-8E29-EACE-5FBCE133A3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07" y="279000"/>
            <a:ext cx="595744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C8F1B1-D8E3-B38D-8666-5DB6FDFD910C}"/>
              </a:ext>
            </a:extLst>
          </p:cNvPr>
          <p:cNvSpPr txBox="1"/>
          <p:nvPr/>
        </p:nvSpPr>
        <p:spPr>
          <a:xfrm>
            <a:off x="6602084" y="1971304"/>
            <a:ext cx="543949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ville de Fălticeni est située au Sud-Est du </a:t>
            </a:r>
            <a:r>
              <a:rPr lang="fr-FR" sz="2800" b="1" dirty="0" err="1">
                <a:solidFill>
                  <a:srgbClr val="FFFF00"/>
                </a:solidFill>
              </a:rPr>
              <a:t>Județ</a:t>
            </a:r>
            <a:r>
              <a:rPr lang="fr-FR" sz="2800" b="1" dirty="0">
                <a:solidFill>
                  <a:srgbClr val="FFFF00"/>
                </a:solidFill>
              </a:rPr>
              <a:t> de Suceava, parcourue par la route européenne E85 (DN 2), située à une distance de 25 km de la ville de Suceava, chef-lieu du département portant le même nom.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9AD4BB67-34AF-D5D2-3887-5A971236EF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6649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BE99A3B-444F-6D09-0C80-17E34903F990}"/>
              </a:ext>
            </a:extLst>
          </p:cNvPr>
          <p:cNvSpPr txBox="1"/>
          <p:nvPr/>
        </p:nvSpPr>
        <p:spPr>
          <a:xfrm>
            <a:off x="399710" y="3199801"/>
            <a:ext cx="259178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Grande synagogue fondée en 1795 et reconstruite en 1852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plein air, herbe&#10;&#10;Le contenu généré par l’IA peut être incorrect.">
            <a:extLst>
              <a:ext uri="{FF2B5EF4-FFF2-40B4-BE49-F238E27FC236}">
                <a16:creationId xmlns:a16="http://schemas.microsoft.com/office/drawing/2014/main" id="{91895172-B898-AF82-C873-36BC76B720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801" y="261000"/>
            <a:ext cx="4750516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852F9B-04DF-3504-4847-5C0C4F9D625D}"/>
              </a:ext>
            </a:extLst>
          </p:cNvPr>
          <p:cNvSpPr txBox="1"/>
          <p:nvPr/>
        </p:nvSpPr>
        <p:spPr>
          <a:xfrm>
            <a:off x="8431481" y="3206338"/>
            <a:ext cx="3420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Mémorial pour les martyrs juifs de Falticeni de 1916-20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7BAD97B3-A872-2975-879E-1489BE2515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42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881FA2-8C07-1857-E0CB-BD1820360864}"/>
              </a:ext>
            </a:extLst>
          </p:cNvPr>
          <p:cNvSpPr txBox="1"/>
          <p:nvPr/>
        </p:nvSpPr>
        <p:spPr>
          <a:xfrm>
            <a:off x="605642" y="4358245"/>
            <a:ext cx="3170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de la mairie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B9FC98E0-EB5F-35CD-2160-D087EC33D3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70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9DA7B4-7836-ED73-E30E-DF3F54AA342C}"/>
              </a:ext>
            </a:extLst>
          </p:cNvPr>
          <p:cNvSpPr txBox="1"/>
          <p:nvPr/>
        </p:nvSpPr>
        <p:spPr>
          <a:xfrm>
            <a:off x="9179626" y="3063834"/>
            <a:ext cx="2850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du monde aquatique Mihai Băcescu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plante, herbe&#10;&#10;Le contenu généré par l’IA peut être incorrect.">
            <a:extLst>
              <a:ext uri="{FF2B5EF4-FFF2-40B4-BE49-F238E27FC236}">
                <a16:creationId xmlns:a16="http://schemas.microsoft.com/office/drawing/2014/main" id="{78942FDD-9E1E-132D-9B1C-7B3A2D8D58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030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1A309D-06C6-B0C5-51DF-ECDA1A74E45E}"/>
              </a:ext>
            </a:extLst>
          </p:cNvPr>
          <p:cNvSpPr txBox="1"/>
          <p:nvPr/>
        </p:nvSpPr>
        <p:spPr>
          <a:xfrm>
            <a:off x="617516" y="3918857"/>
            <a:ext cx="2968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du monde aquatique Mihai Băcescu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aison&#10;&#10;Le contenu généré par l’IA peut être incorrect.">
            <a:extLst>
              <a:ext uri="{FF2B5EF4-FFF2-40B4-BE49-F238E27FC236}">
                <a16:creationId xmlns:a16="http://schemas.microsoft.com/office/drawing/2014/main" id="{37FF4922-9754-4339-30D2-DC7D173C5C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0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4ED7BA-67B4-426A-A759-3D16E5CCB9B2}"/>
              </a:ext>
            </a:extLst>
          </p:cNvPr>
          <p:cNvSpPr txBox="1"/>
          <p:nvPr/>
        </p:nvSpPr>
        <p:spPr>
          <a:xfrm>
            <a:off x="9254648" y="3298372"/>
            <a:ext cx="27550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Fălticeni architecture centre ville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rive, eau, arbre&#10;&#10;Le contenu généré par l’IA peut être incorrect.">
            <a:extLst>
              <a:ext uri="{FF2B5EF4-FFF2-40B4-BE49-F238E27FC236}">
                <a16:creationId xmlns:a16="http://schemas.microsoft.com/office/drawing/2014/main" id="{5FB47DBA-C26D-630E-0959-2758D140F5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426" y="1374569"/>
            <a:ext cx="8640000" cy="388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2D24C30-3A04-565F-3372-7D729B3696DD}"/>
              </a:ext>
            </a:extLst>
          </p:cNvPr>
          <p:cNvSpPr txBox="1"/>
          <p:nvPr/>
        </p:nvSpPr>
        <p:spPr>
          <a:xfrm>
            <a:off x="2386940" y="203901"/>
            <a:ext cx="69470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Les Villes De Suceava et </a:t>
            </a:r>
            <a:r>
              <a:rPr lang="fr-FR" sz="3200" b="1" dirty="0" err="1">
                <a:solidFill>
                  <a:srgbClr val="FFFF00"/>
                </a:solidFill>
              </a:rPr>
              <a:t>Falticeni</a:t>
            </a:r>
            <a:r>
              <a:rPr lang="fr-FR" sz="3200" b="1" dirty="0">
                <a:solidFill>
                  <a:srgbClr val="FFFF00"/>
                </a:solidFill>
              </a:rPr>
              <a:t> - Roumanie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2145BC7-D7AA-566F-EA71-F2BCF9B4E380}"/>
              </a:ext>
            </a:extLst>
          </p:cNvPr>
          <p:cNvSpPr txBox="1"/>
          <p:nvPr/>
        </p:nvSpPr>
        <p:spPr>
          <a:xfrm>
            <a:off x="178481" y="3886916"/>
            <a:ext cx="337189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i="1" dirty="0">
                <a:solidFill>
                  <a:srgbClr val="FFFF00"/>
                </a:solidFill>
              </a:rPr>
              <a:t>la-mer-en-Roumanie-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835FD51-590C-4D1B-D3FE-3DDEF7140D47}"/>
              </a:ext>
            </a:extLst>
          </p:cNvPr>
          <p:cNvSpPr txBox="1"/>
          <p:nvPr/>
        </p:nvSpPr>
        <p:spPr>
          <a:xfrm>
            <a:off x="3049692" y="5322193"/>
            <a:ext cx="88114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Les Images Et Le Son Du Net </a:t>
            </a:r>
          </a:p>
          <a:p>
            <a:r>
              <a:rPr lang="fr-FR" sz="3600" b="1" dirty="0">
                <a:solidFill>
                  <a:srgbClr val="FFFF00"/>
                </a:solidFill>
              </a:rPr>
              <a:t>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389</Words>
  <Application>Microsoft Office PowerPoint</Application>
  <PresentationFormat>Grand écran</PresentationFormat>
  <Paragraphs>33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2025-03-13T09:27:59Z</dcterms:created>
  <dcterms:modified xsi:type="dcterms:W3CDTF">2025-04-06T04:36:49Z</dcterms:modified>
</cp:coreProperties>
</file>