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8" r:id="rId4"/>
    <p:sldId id="266" r:id="rId5"/>
    <p:sldId id="310" r:id="rId6"/>
    <p:sldId id="267" r:id="rId7"/>
    <p:sldId id="281" r:id="rId8"/>
    <p:sldId id="284" r:id="rId9"/>
    <p:sldId id="285" r:id="rId10"/>
    <p:sldId id="271" r:id="rId11"/>
    <p:sldId id="279" r:id="rId12"/>
    <p:sldId id="269" r:id="rId13"/>
    <p:sldId id="309" r:id="rId14"/>
    <p:sldId id="265" r:id="rId15"/>
    <p:sldId id="262" r:id="rId16"/>
    <p:sldId id="270" r:id="rId17"/>
    <p:sldId id="307" r:id="rId18"/>
    <p:sldId id="273" r:id="rId19"/>
    <p:sldId id="263" r:id="rId20"/>
    <p:sldId id="283" r:id="rId21"/>
    <p:sldId id="264" r:id="rId22"/>
    <p:sldId id="308" r:id="rId23"/>
    <p:sldId id="272" r:id="rId24"/>
    <p:sldId id="311" r:id="rId25"/>
    <p:sldId id="288" r:id="rId26"/>
    <p:sldId id="275" r:id="rId27"/>
    <p:sldId id="287" r:id="rId28"/>
    <p:sldId id="286" r:id="rId29"/>
    <p:sldId id="259" r:id="rId30"/>
    <p:sldId id="260" r:id="rId31"/>
    <p:sldId id="261" r:id="rId32"/>
    <p:sldId id="312" r:id="rId33"/>
    <p:sldId id="276" r:id="rId34"/>
    <p:sldId id="290" r:id="rId35"/>
    <p:sldId id="277" r:id="rId36"/>
    <p:sldId id="313" r:id="rId37"/>
    <p:sldId id="278" r:id="rId38"/>
    <p:sldId id="289" r:id="rId39"/>
    <p:sldId id="291" r:id="rId40"/>
    <p:sldId id="292" r:id="rId41"/>
    <p:sldId id="293" r:id="rId42"/>
    <p:sldId id="294" r:id="rId43"/>
    <p:sldId id="304" r:id="rId44"/>
    <p:sldId id="295" r:id="rId45"/>
    <p:sldId id="296" r:id="rId46"/>
    <p:sldId id="297" r:id="rId47"/>
    <p:sldId id="298" r:id="rId48"/>
    <p:sldId id="299" r:id="rId49"/>
    <p:sldId id="300" r:id="rId50"/>
    <p:sldId id="303" r:id="rId51"/>
    <p:sldId id="301" r:id="rId5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Mj044/bWgfPpgQOgxFC1w==" hashData="VkDXo8TZ/+xgYlG73LO/b7GQ3b3tEe07rBGyt/qPGW9630u7fvJ91oGgfzYo/Vjfk7WFNnIyy8wp/WtP0oGGl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644818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1895011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506781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D379B34-EB8E-4C2A-BD18-8EB55AC6553E}" type="datetimeFigureOut">
              <a:rPr lang="fr-FR" smtClean="0"/>
              <a:t>04/05/2025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2816309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D379B34-EB8E-4C2A-BD18-8EB55AC6553E}" type="datetimeFigureOut">
              <a:rPr lang="fr-FR" smtClean="0"/>
              <a:t>04/05/2025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30056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D379B34-EB8E-4C2A-BD18-8EB55AC6553E}" type="datetimeFigureOut">
              <a:rPr lang="fr-FR" smtClean="0"/>
              <a:t>04/05/2025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1650547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D379B34-EB8E-4C2A-BD18-8EB55AC6553E}" type="datetimeFigureOut">
              <a:rPr lang="fr-FR" smtClean="0"/>
              <a:t>04/05/2025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3399653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D379B34-EB8E-4C2A-BD18-8EB55AC6553E}" type="datetimeFigureOut">
              <a:rPr lang="fr-FR" smtClean="0"/>
              <a:t>04/05/2025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2757697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D379B34-EB8E-4C2A-BD18-8EB55AC6553E}" type="datetimeFigureOut">
              <a:rPr lang="fr-FR" smtClean="0"/>
              <a:t>04/05/2025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3564466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2956189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AAC9F6-C2FE-4F72-B063-3002339669A3}" type="slidenum">
              <a:rPr lang="fr-FR" smtClean="0"/>
              <a:t>‹N°›</a:t>
            </a:fld>
            <a:endParaRPr lang="fr-FR"/>
          </a:p>
        </p:txBody>
      </p:sp>
    </p:spTree>
    <p:extLst>
      <p:ext uri="{BB962C8B-B14F-4D97-AF65-F5344CB8AC3E}">
        <p14:creationId xmlns:p14="http://schemas.microsoft.com/office/powerpoint/2010/main" val="738253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79B34-EB8E-4C2A-BD18-8EB55AC6553E}" type="datetimeFigureOut">
              <a:rPr lang="fr-FR" smtClean="0"/>
              <a:t>04/05/2025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AC9F6-C2FE-4F72-B063-3002339669A3}" type="slidenum">
              <a:rPr lang="fr-FR" smtClean="0"/>
              <a:t>‹N°›</a:t>
            </a:fld>
            <a:endParaRPr lang="fr-FR"/>
          </a:p>
        </p:txBody>
      </p:sp>
    </p:spTree>
    <p:extLst>
      <p:ext uri="{BB962C8B-B14F-4D97-AF65-F5344CB8AC3E}">
        <p14:creationId xmlns:p14="http://schemas.microsoft.com/office/powerpoint/2010/main" val="339733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Arrondissement_fran%C3%A7ais" TargetMode="External"/><Relationship Id="rId13" Type="http://schemas.openxmlformats.org/officeDocument/2006/relationships/hyperlink" Target="https://fr.wikipedia.org/wiki/Communaut%C3%A9_d%27agglom%C3%A9ration_de_la_Riviera_Fran%C3%A7aise" TargetMode="External"/><Relationship Id="rId18" Type="http://schemas.openxmlformats.org/officeDocument/2006/relationships/hyperlink" Target="https://fr.wikipedia.org/wiki/Code_officiel_g%C3%A9ographique#Code_commune" TargetMode="External"/><Relationship Id="rId3" Type="http://schemas.openxmlformats.org/officeDocument/2006/relationships/hyperlink" Target="https://fr.wikipedia.org/wiki/France" TargetMode="External"/><Relationship Id="rId21" Type="http://schemas.openxmlformats.org/officeDocument/2006/relationships/image" Target="../media/image4.png"/><Relationship Id="rId7" Type="http://schemas.openxmlformats.org/officeDocument/2006/relationships/hyperlink" Target="https://fr.wikipedia.org/wiki/Alpes-Maritimes" TargetMode="External"/><Relationship Id="rId12" Type="http://schemas.openxmlformats.org/officeDocument/2006/relationships/hyperlink" Target="https://fr.wikipedia.org/wiki/Intercommunalit%C3%A9_en_France" TargetMode="External"/><Relationship Id="rId17" Type="http://schemas.openxmlformats.org/officeDocument/2006/relationships/hyperlink" Target="https://fr.wikipedia.org/wiki/Code_postal_en_France" TargetMode="External"/><Relationship Id="rId2" Type="http://schemas.openxmlformats.org/officeDocument/2006/relationships/hyperlink" Target="https://fr.wikipedia.org/wiki/Liste_des_pays_du_monde" TargetMode="External"/><Relationship Id="rId16" Type="http://schemas.openxmlformats.org/officeDocument/2006/relationships/hyperlink" Target="https://fr.wikipedia.org/wiki/%C3%89lections_municipales_de_2014_dans_les_Alpes-Maritimes" TargetMode="External"/><Relationship Id="rId20" Type="http://schemas.openxmlformats.org/officeDocument/2006/relationships/hyperlink" Target="https://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s://fr.wikipedia.org/wiki/D%C3%A9partement_fran%C3%A7ais" TargetMode="External"/><Relationship Id="rId11" Type="http://schemas.openxmlformats.org/officeDocument/2006/relationships/hyperlink" Target="https://fr.wikipedia.org/wiki/Canton_de_Beausoleil" TargetMode="External"/><Relationship Id="rId24" Type="http://schemas.microsoft.com/office/2007/relationships/hdphoto" Target="../media/hdphoto2.wdp"/><Relationship Id="rId5" Type="http://schemas.openxmlformats.org/officeDocument/2006/relationships/hyperlink" Target="https://fr.wikipedia.org/wiki/Provence-Alpes-C%C3%B4te_d%27Azur" TargetMode="External"/><Relationship Id="rId15" Type="http://schemas.openxmlformats.org/officeDocument/2006/relationships/hyperlink" Target="https://fr.wikipedia.org/wiki/Mandat_politique" TargetMode="External"/><Relationship Id="rId23" Type="http://schemas.openxmlformats.org/officeDocument/2006/relationships/image" Target="../media/image6.png"/><Relationship Id="rId10" Type="http://schemas.openxmlformats.org/officeDocument/2006/relationships/hyperlink" Target="https://fr.wikipedia.org/wiki/Canton_fran%C3%A7ais" TargetMode="External"/><Relationship Id="rId19" Type="http://schemas.openxmlformats.org/officeDocument/2006/relationships/hyperlink" Target="https://fr.wikipedia.org/wiki/Gentil%C3%A9" TargetMode="External"/><Relationship Id="rId4" Type="http://schemas.openxmlformats.org/officeDocument/2006/relationships/hyperlink" Target="https://fr.wikipedia.org/wiki/R%C3%A9gion_fran%C3%A7aise" TargetMode="External"/><Relationship Id="rId9" Type="http://schemas.openxmlformats.org/officeDocument/2006/relationships/hyperlink" Target="https://fr.wikipedia.org/wiki/Arrondissement_de_Nice" TargetMode="External"/><Relationship Id="rId14" Type="http://schemas.openxmlformats.org/officeDocument/2006/relationships/hyperlink" Target="https://fr.wikipedia.org/wiki/Maire_(France)" TargetMode="External"/><Relationship Id="rId22"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provenceweb.fr/f/alpmarit/monaco/monaco.htm" TargetMode="External"/><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microsoft.com/office/2007/relationships/hdphoto" Target="../media/hdphoto5.wdp"/></Relationships>
</file>

<file path=ppt/slides/_rels/slide22.xml.rels><?xml version="1.0" encoding="UTF-8" standalone="yes"?>
<Relationships xmlns="http://schemas.openxmlformats.org/package/2006/relationships"><Relationship Id="rId8" Type="http://schemas.openxmlformats.org/officeDocument/2006/relationships/hyperlink" Target="http://fr.wikipedia.org/wiki/S%C3%A9dunes" TargetMode="External"/><Relationship Id="rId3" Type="http://schemas.openxmlformats.org/officeDocument/2006/relationships/hyperlink" Target="http://fr.wikipedia.org/wiki/Troph%C3%A9e_des_Alpes#cite_note-2#cite_note-2" TargetMode="External"/><Relationship Id="rId7" Type="http://schemas.openxmlformats.org/officeDocument/2006/relationships/hyperlink" Target="http://fr.wikipedia.org/wiki/Nantuates" TargetMode="External"/><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hyperlink" Target="http://fr.wikipedia.org/w/index.php?title=Ub%C3%A8res&amp;action=edit&amp;redlink=1" TargetMode="External"/><Relationship Id="rId5" Type="http://schemas.openxmlformats.org/officeDocument/2006/relationships/hyperlink" Target="http://fr.wikipedia.org/wiki/Vend%C3%A9liques" TargetMode="External"/><Relationship Id="rId4" Type="http://schemas.openxmlformats.org/officeDocument/2006/relationships/hyperlink" Target="http://fr.wikipedia.org/wiki/Camunni" TargetMode="External"/><Relationship Id="rId9" Type="http://schemas.openxmlformats.org/officeDocument/2006/relationships/hyperlink" Target="http://fr.wikipedia.org/wiki/V%C3%A9ragre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fr.wikipedia.org/wiki/Troph%C3%A9e_des_Alpes" TargetMode="External"/><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hyperlink" Target="https://fr.wikipedia.org/wiki/Division_de_Nice#Intendants_g%C3%A9n%C3%A9raux_de_la_division_de_Nice"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7.jpeg"/><Relationship Id="rId4" Type="http://schemas.microsoft.com/office/2007/relationships/hdphoto" Target="../media/hdphoto9.wdp"/></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3.jpeg"/><Relationship Id="rId1" Type="http://schemas.openxmlformats.org/officeDocument/2006/relationships/slideLayout" Target="../slideLayouts/slideLayout7.xml"/><Relationship Id="rId4" Type="http://schemas.microsoft.com/office/2007/relationships/hdphoto" Target="../media/hdphoto10.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Ã©sultat de recherche d'images pour &quot;la turbi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76158" y="249187"/>
            <a:ext cx="2792496" cy="923330"/>
          </a:xfrm>
          <a:prstGeom prst="rect">
            <a:avLst/>
          </a:prstGeom>
          <a:noFill/>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1440" tIns="45720" rIns="91440" bIns="45720">
            <a:prstTxWarp prst="textCanDown">
              <a:avLst/>
            </a:prstTxWarp>
            <a:spAutoFit/>
          </a:bodyPr>
          <a:lstStyle/>
          <a:p>
            <a:pPr algn="ctr"/>
            <a:r>
              <a:rPr lang="fr-FR"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La Turbie</a:t>
            </a:r>
            <a:endParaRPr lang="fr-FR"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3" name="Image 2"/>
          <p:cNvPicPr>
            <a:picLocks noChangeAspect="1"/>
          </p:cNvPicPr>
          <p:nvPr/>
        </p:nvPicPr>
        <p:blipFill>
          <a:blip r:embed="rId4" cstate="email">
            <a:biLevel thresh="75000"/>
            <a:extLst>
              <a:ext uri="{BEBA8EAE-BF5A-486C-A8C5-ECC9F3942E4B}">
                <a14:imgProps xmlns:a14="http://schemas.microsoft.com/office/drawing/2010/main">
                  <a14:imgLayer r:embed="rId5">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656933" y="191743"/>
            <a:ext cx="3237257" cy="3237257"/>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10088963" y="481250"/>
            <a:ext cx="1584500" cy="1940532"/>
          </a:xfrm>
          <a:prstGeom prst="rect">
            <a:avLst/>
          </a:prstGeom>
        </p:spPr>
      </p:pic>
    </p:spTree>
    <p:extLst>
      <p:ext uri="{BB962C8B-B14F-4D97-AF65-F5344CB8AC3E}">
        <p14:creationId xmlns:p14="http://schemas.microsoft.com/office/powerpoint/2010/main" val="3329204483"/>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a Turbie (Côte d'Azur) en HD[1].wav"/>
          </p:stSnd>
        </p:sndAc>
      </p:transition>
    </mc:Choice>
    <mc:Fallback xmlns="">
      <p:transition spd="slow">
        <p:sndAc>
          <p:stSnd>
            <p:snd r:embed="rId7" name="La Turbie (Côte d'Azur) en HD[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8329351" y="745157"/>
            <a:ext cx="3665913" cy="2308324"/>
          </a:xfrm>
          <a:prstGeom prst="rect">
            <a:avLst/>
          </a:prstGeom>
        </p:spPr>
        <p:txBody>
          <a:bodyPr wrap="square">
            <a:spAutoFit/>
          </a:bodyPr>
          <a:lstStyle/>
          <a:p>
            <a:r>
              <a:rPr lang="fr-FR" b="0" i="0" dirty="0" smtClean="0">
                <a:solidFill>
                  <a:srgbClr val="222222"/>
                </a:solidFill>
                <a:effectLst/>
                <a:latin typeface="arial" panose="020B0604020202020204" pitchFamily="34" charset="0"/>
              </a:rPr>
              <a:t>La Turbie est une commune française du département des Alpes-Maritimes, en région Provence-Alpes-Côte d'Azur. Elle est surtout connue pour le Trophée d'Auguste qui la domine. Ses habitants sont appelés les </a:t>
            </a:r>
            <a:r>
              <a:rPr lang="fr-FR" b="0" i="0" dirty="0" err="1" smtClean="0">
                <a:solidFill>
                  <a:srgbClr val="222222"/>
                </a:solidFill>
                <a:effectLst/>
                <a:latin typeface="arial" panose="020B0604020202020204" pitchFamily="34" charset="0"/>
              </a:rPr>
              <a:t>Turbiasques</a:t>
            </a:r>
            <a:r>
              <a:rPr lang="fr-FR" b="0" i="0" dirty="0" smtClean="0">
                <a:solidFill>
                  <a:srgbClr val="222222"/>
                </a:solidFill>
                <a:effectLst/>
                <a:latin typeface="arial" panose="020B0604020202020204" pitchFamily="34" charset="0"/>
              </a:rPr>
              <a:t>.</a:t>
            </a:r>
            <a:endParaRPr lang="fr-FR" dirty="0"/>
          </a:p>
        </p:txBody>
      </p:sp>
      <p:graphicFrame>
        <p:nvGraphicFramePr>
          <p:cNvPr id="3" name="Tableau 2"/>
          <p:cNvGraphicFramePr>
            <a:graphicFrameLocks noGrp="1"/>
          </p:cNvGraphicFramePr>
          <p:nvPr>
            <p:extLst>
              <p:ext uri="{D42A27DB-BD31-4B8C-83A1-F6EECF244321}">
                <p14:modId xmlns:p14="http://schemas.microsoft.com/office/powerpoint/2010/main" val="3225214094"/>
              </p:ext>
            </p:extLst>
          </p:nvPr>
        </p:nvGraphicFramePr>
        <p:xfrm>
          <a:off x="2556727" y="71640"/>
          <a:ext cx="5681186" cy="6786359"/>
        </p:xfrm>
        <a:graphic>
          <a:graphicData uri="http://schemas.openxmlformats.org/drawingml/2006/table">
            <a:tbl>
              <a:tblPr/>
              <a:tblGrid>
                <a:gridCol w="2840593">
                  <a:extLst>
                    <a:ext uri="{9D8B030D-6E8A-4147-A177-3AD203B41FA5}">
                      <a16:colId xmlns:a16="http://schemas.microsoft.com/office/drawing/2014/main" val="1300559049"/>
                    </a:ext>
                  </a:extLst>
                </a:gridCol>
                <a:gridCol w="2840593">
                  <a:extLst>
                    <a:ext uri="{9D8B030D-6E8A-4147-A177-3AD203B41FA5}">
                      <a16:colId xmlns:a16="http://schemas.microsoft.com/office/drawing/2014/main" val="3683212834"/>
                    </a:ext>
                  </a:extLst>
                </a:gridCol>
              </a:tblGrid>
              <a:tr h="327711">
                <a:tc>
                  <a:txBody>
                    <a:bodyPr/>
                    <a:lstStyle/>
                    <a:p>
                      <a:pPr algn="l"/>
                      <a:r>
                        <a:rPr lang="fr-FR" sz="1400" u="none" strike="noStrike" baseline="30000">
                          <a:solidFill>
                            <a:srgbClr val="0B0080"/>
                          </a:solidFill>
                          <a:effectLst/>
                          <a:hlinkClick r:id="rId2" tooltip="Liste des pays du monde"/>
                        </a:rPr>
                        <a:t>Pays</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a:t> </a:t>
                      </a:r>
                      <a:r>
                        <a:rPr lang="fr-FR" sz="1400" u="none" strike="noStrike">
                          <a:solidFill>
                            <a:srgbClr val="0B0080"/>
                          </a:solidFill>
                          <a:effectLst/>
                          <a:hlinkClick r:id="rId3" tooltip="France"/>
                        </a:rPr>
                        <a:t>France</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082395463"/>
                  </a:ext>
                </a:extLst>
              </a:tr>
              <a:tr h="819278">
                <a:tc>
                  <a:txBody>
                    <a:bodyPr/>
                    <a:lstStyle/>
                    <a:p>
                      <a:pPr algn="l"/>
                      <a:r>
                        <a:rPr lang="fr-FR" sz="1400" u="none" strike="noStrike" baseline="30000">
                          <a:solidFill>
                            <a:srgbClr val="0B0080"/>
                          </a:solidFill>
                          <a:effectLst/>
                          <a:hlinkClick r:id="rId4" tooltip="Région française"/>
                        </a:rPr>
                        <a:t>Région</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u="none" strike="noStrike">
                          <a:solidFill>
                            <a:srgbClr val="0B0080"/>
                          </a:solidFill>
                          <a:effectLst/>
                          <a:hlinkClick r:id="rId5" tooltip="Provence-Alpes-Côte d'Azur"/>
                        </a:rPr>
                        <a:t>Provence-Alpes-Côte d’Azur</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584527373"/>
                  </a:ext>
                </a:extLst>
              </a:tr>
              <a:tr h="573496">
                <a:tc>
                  <a:txBody>
                    <a:bodyPr/>
                    <a:lstStyle/>
                    <a:p>
                      <a:pPr algn="l"/>
                      <a:r>
                        <a:rPr lang="fr-FR" sz="1400" u="none" strike="noStrike" baseline="30000">
                          <a:solidFill>
                            <a:srgbClr val="0B0080"/>
                          </a:solidFill>
                          <a:effectLst/>
                          <a:hlinkClick r:id="rId6" tooltip="Département français"/>
                        </a:rPr>
                        <a:t>Département</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u="none" strike="noStrike">
                          <a:solidFill>
                            <a:srgbClr val="0B0080"/>
                          </a:solidFill>
                          <a:effectLst/>
                          <a:hlinkClick r:id="rId7" tooltip="Alpes-Maritimes"/>
                        </a:rPr>
                        <a:t>Alpes-Maritimes</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420011406"/>
                  </a:ext>
                </a:extLst>
              </a:tr>
              <a:tr h="573496">
                <a:tc>
                  <a:txBody>
                    <a:bodyPr/>
                    <a:lstStyle/>
                    <a:p>
                      <a:pPr algn="l"/>
                      <a:r>
                        <a:rPr lang="fr-FR" sz="1400" u="sng" baseline="30000">
                          <a:solidFill>
                            <a:srgbClr val="0B0080"/>
                          </a:solidFill>
                          <a:effectLst/>
                          <a:hlinkClick r:id="rId8"/>
                        </a:rPr>
                        <a:t>Arrondissement</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u="none" strike="noStrike">
                          <a:solidFill>
                            <a:srgbClr val="0B0080"/>
                          </a:solidFill>
                          <a:effectLst/>
                          <a:hlinkClick r:id="rId9" tooltip="Arrondissement de Nice"/>
                        </a:rPr>
                        <a:t>Arrondissement de Nice</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191920254"/>
                  </a:ext>
                </a:extLst>
              </a:tr>
              <a:tr h="327711">
                <a:tc>
                  <a:txBody>
                    <a:bodyPr/>
                    <a:lstStyle/>
                    <a:p>
                      <a:pPr algn="l"/>
                      <a:r>
                        <a:rPr lang="fr-FR" sz="1400" u="none" strike="noStrike" baseline="30000">
                          <a:solidFill>
                            <a:srgbClr val="0B0080"/>
                          </a:solidFill>
                          <a:effectLst/>
                          <a:hlinkClick r:id="rId10" tooltip="Canton français"/>
                        </a:rPr>
                        <a:t>Canton</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u="none" strike="noStrike">
                          <a:solidFill>
                            <a:srgbClr val="0B0080"/>
                          </a:solidFill>
                          <a:effectLst/>
                          <a:hlinkClick r:id="rId11" tooltip="Canton de Beausoleil"/>
                        </a:rPr>
                        <a:t>Beausoleil</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966225890"/>
                  </a:ext>
                </a:extLst>
              </a:tr>
              <a:tr h="1556630">
                <a:tc>
                  <a:txBody>
                    <a:bodyPr/>
                    <a:lstStyle/>
                    <a:p>
                      <a:pPr algn="l"/>
                      <a:r>
                        <a:rPr lang="fr-FR" sz="1400" u="none" strike="noStrike" baseline="30000">
                          <a:solidFill>
                            <a:srgbClr val="0B0080"/>
                          </a:solidFill>
                          <a:effectLst/>
                          <a:hlinkClick r:id="rId12" tooltip="Intercommunalité en France"/>
                        </a:rPr>
                        <a:t>Intercommunalité</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u="none" strike="noStrike">
                          <a:solidFill>
                            <a:srgbClr val="0B0080"/>
                          </a:solidFill>
                          <a:effectLst/>
                          <a:hlinkClick r:id="rId13" tooltip="Communauté d'agglomération de la Riviera Française"/>
                        </a:rPr>
                        <a:t>Communauté d'agglomération de la Riviera Française</a:t>
                      </a:r>
                      <a:endParaRPr lang="fr-FR" sz="1400"/>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74539774"/>
                  </a:ext>
                </a:extLst>
              </a:tr>
              <a:tr h="819278">
                <a:tc>
                  <a:txBody>
                    <a:bodyPr/>
                    <a:lstStyle/>
                    <a:p>
                      <a:pPr algn="l"/>
                      <a:r>
                        <a:rPr lang="fr-FR" sz="1400" u="none" strike="noStrike" baseline="30000">
                          <a:solidFill>
                            <a:srgbClr val="0B0080"/>
                          </a:solidFill>
                          <a:effectLst/>
                          <a:hlinkClick r:id="rId14" tooltip="Maire (France)"/>
                        </a:rPr>
                        <a:t>Maire</a:t>
                      </a:r>
                      <a:r>
                        <a:rPr lang="fr-FR" sz="1400" baseline="30000">
                          <a:effectLst/>
                        </a:rPr>
                        <a:t> </a:t>
                      </a:r>
                      <a:br>
                        <a:rPr lang="fr-FR" sz="1400" baseline="30000">
                          <a:effectLst/>
                        </a:rPr>
                      </a:br>
                      <a:r>
                        <a:rPr lang="fr-FR" sz="1400" u="none" strike="noStrike" baseline="30000">
                          <a:solidFill>
                            <a:srgbClr val="0B0080"/>
                          </a:solidFill>
                          <a:effectLst/>
                          <a:hlinkClick r:id="rId15" tooltip="Mandat politique"/>
                        </a:rPr>
                        <a:t>Mandat</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a:t>Jean-Jacques Raffaelle </a:t>
                      </a:r>
                      <a:br>
                        <a:rPr lang="fr-FR" sz="1400"/>
                      </a:br>
                      <a:r>
                        <a:rPr lang="fr-FR" sz="1400" u="none" strike="noStrike">
                          <a:solidFill>
                            <a:srgbClr val="0B0080"/>
                          </a:solidFill>
                          <a:effectLst/>
                          <a:hlinkClick r:id="rId16" tooltip="Élections municipales de 2014 dans les Alpes-Maritimes"/>
                        </a:rPr>
                        <a:t>2014</a:t>
                      </a:r>
                      <a:r>
                        <a:rPr lang="fr-FR" sz="1400"/>
                        <a:t>-2020</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66346222"/>
                  </a:ext>
                </a:extLst>
              </a:tr>
              <a:tr h="327711">
                <a:tc>
                  <a:txBody>
                    <a:bodyPr/>
                    <a:lstStyle/>
                    <a:p>
                      <a:pPr algn="l"/>
                      <a:r>
                        <a:rPr lang="fr-FR" sz="1400" u="none" strike="noStrike" baseline="30000">
                          <a:solidFill>
                            <a:srgbClr val="0B0080"/>
                          </a:solidFill>
                          <a:effectLst/>
                          <a:hlinkClick r:id="rId17" tooltip="Code postal en France"/>
                        </a:rPr>
                        <a:t>Code postal</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a:t>06320</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68988835"/>
                  </a:ext>
                </a:extLst>
              </a:tr>
              <a:tr h="327711">
                <a:tc>
                  <a:txBody>
                    <a:bodyPr/>
                    <a:lstStyle/>
                    <a:p>
                      <a:pPr algn="l"/>
                      <a:r>
                        <a:rPr lang="fr-FR" sz="1400" u="none" strike="noStrike" baseline="30000">
                          <a:solidFill>
                            <a:srgbClr val="0B0080"/>
                          </a:solidFill>
                          <a:effectLst/>
                          <a:hlinkClick r:id="rId18" tooltip="Code officiel géographique"/>
                        </a:rPr>
                        <a:t>Code commune</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a:t>06150</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588691033"/>
                  </a:ext>
                </a:extLst>
              </a:tr>
              <a:tr h="232130">
                <a:tc gridSpan="2">
                  <a:txBody>
                    <a:bodyPr/>
                    <a:lstStyle/>
                    <a:p>
                      <a:pPr algn="ctr"/>
                      <a:r>
                        <a:rPr lang="fr-FR" sz="1400" baseline="30000" dirty="0">
                          <a:solidFill>
                            <a:srgbClr val="000000"/>
                          </a:solidFill>
                          <a:effectLst/>
                        </a:rPr>
                        <a:t>Démographie</a:t>
                      </a:r>
                    </a:p>
                  </a:txBody>
                  <a:tcPr marL="21888" marR="21888" marT="21888" marB="2188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561660231"/>
                  </a:ext>
                </a:extLst>
              </a:tr>
              <a:tr h="327711">
                <a:tc>
                  <a:txBody>
                    <a:bodyPr/>
                    <a:lstStyle/>
                    <a:p>
                      <a:pPr algn="l"/>
                      <a:r>
                        <a:rPr lang="fr-FR" sz="1400" u="none" strike="noStrike" baseline="30000">
                          <a:solidFill>
                            <a:srgbClr val="0B0080"/>
                          </a:solidFill>
                          <a:effectLst/>
                          <a:hlinkClick r:id="rId19" tooltip="Gentilé"/>
                        </a:rPr>
                        <a:t>Gentilé</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a:t>Turbiasques</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389114933"/>
                  </a:ext>
                </a:extLst>
              </a:tr>
              <a:tr h="573496">
                <a:tc>
                  <a:txBody>
                    <a:bodyPr/>
                    <a:lstStyle/>
                    <a:p>
                      <a:pPr algn="l"/>
                      <a:r>
                        <a:rPr lang="fr-FR" sz="1400" u="none" strike="noStrike" baseline="30000">
                          <a:solidFill>
                            <a:srgbClr val="0B0080"/>
                          </a:solidFill>
                          <a:effectLst/>
                          <a:hlinkClick r:id="rId20" tooltip="Chiffres de population de la France"/>
                        </a:rPr>
                        <a:t>Population</a:t>
                      </a:r>
                      <a:br>
                        <a:rPr lang="fr-FR" sz="1400" u="none" strike="noStrike" baseline="30000">
                          <a:solidFill>
                            <a:srgbClr val="0B0080"/>
                          </a:solidFill>
                          <a:effectLst/>
                          <a:hlinkClick r:id="rId20" tooltip="Chiffres de population de la France"/>
                        </a:rPr>
                      </a:br>
                      <a:r>
                        <a:rPr lang="fr-FR" sz="1400" u="none" strike="noStrike" baseline="30000">
                          <a:solidFill>
                            <a:srgbClr val="0B0080"/>
                          </a:solidFill>
                          <a:effectLst/>
                          <a:hlinkClick r:id="rId20" tooltip="Chiffres de population de la France"/>
                        </a:rPr>
                        <a:t>municipale</a:t>
                      </a:r>
                      <a:endParaRPr lang="fr-FR" sz="1400" baseline="30000">
                        <a:effectLst/>
                      </a:endParaRP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400" dirty="0"/>
                        <a:t>3 105 hab. (2016 )</a:t>
                      </a:r>
                    </a:p>
                  </a:txBody>
                  <a:tcPr marL="52531" marR="52531" marT="26266" marB="26266"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21169172"/>
                  </a:ext>
                </a:extLst>
              </a:tr>
            </a:tbl>
          </a:graphicData>
        </a:graphic>
      </p:graphicFrame>
      <p:pic>
        <p:nvPicPr>
          <p:cNvPr id="1029" name="Picture 5" descr="Blason de La Turbie"/>
          <p:cNvPicPr>
            <a:picLocks noChangeAspect="1" noChangeArrowheads="1"/>
          </p:cNvPicPr>
          <p:nvPr/>
        </p:nvPicPr>
        <p:blipFill>
          <a:blip r:embed="rId21" cstate="email">
            <a:extLst>
              <a:ext uri="{28A0092B-C50C-407E-A947-70E740481C1C}">
                <a14:useLocalDpi xmlns:a14="http://schemas.microsoft.com/office/drawing/2010/main" val="0"/>
              </a:ext>
            </a:extLst>
          </a:blip>
          <a:srcRect/>
          <a:stretch>
            <a:fillRect/>
          </a:stretch>
        </p:blipFill>
        <p:spPr bwMode="auto">
          <a:xfrm>
            <a:off x="457201" y="745157"/>
            <a:ext cx="1438101" cy="146304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360" y="2529440"/>
            <a:ext cx="2053012" cy="1200329"/>
          </a:xfrm>
          <a:prstGeom prst="rect">
            <a:avLst/>
          </a:prstGeom>
        </p:spPr>
        <p:txBody>
          <a:bodyPr wrap="square">
            <a:spAutoFit/>
          </a:bodyPr>
          <a:lstStyle/>
          <a:p>
            <a:r>
              <a:rPr lang="fr-FR" b="0" i="1" dirty="0" smtClean="0">
                <a:solidFill>
                  <a:srgbClr val="222222"/>
                </a:solidFill>
                <a:effectLst/>
                <a:latin typeface="Arial" panose="020B0604020202020204" pitchFamily="34" charset="0"/>
              </a:rPr>
              <a:t>D’azur aux ruines du trophée d’auguste d’argent</a:t>
            </a:r>
            <a:endParaRPr lang="fr-FR" dirty="0"/>
          </a:p>
        </p:txBody>
      </p:sp>
      <p:sp>
        <p:nvSpPr>
          <p:cNvPr id="5" name="Rectangle 4"/>
          <p:cNvSpPr/>
          <p:nvPr/>
        </p:nvSpPr>
        <p:spPr>
          <a:xfrm>
            <a:off x="573105" y="239249"/>
            <a:ext cx="1206292" cy="369332"/>
          </a:xfrm>
          <a:prstGeom prst="rect">
            <a:avLst/>
          </a:prstGeom>
        </p:spPr>
        <p:txBody>
          <a:bodyPr wrap="none">
            <a:spAutoFit/>
          </a:bodyPr>
          <a:lstStyle/>
          <a:p>
            <a:r>
              <a:rPr lang="fr-FR" b="1" i="0" dirty="0" smtClean="0">
                <a:solidFill>
                  <a:srgbClr val="000000"/>
                </a:solidFill>
                <a:effectLst/>
                <a:latin typeface="Arial" panose="020B0604020202020204" pitchFamily="34" charset="0"/>
              </a:rPr>
              <a:t>La Turbie</a:t>
            </a:r>
            <a:endParaRPr lang="fr-FR" dirty="0"/>
          </a:p>
        </p:txBody>
      </p:sp>
      <p:pic>
        <p:nvPicPr>
          <p:cNvPr id="1035" name="Picture 11" descr="Image associÃ©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9349231" y="4020187"/>
            <a:ext cx="1905000" cy="2171701"/>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RÃ©sultat de recherche d'images pour &quot;la turbie logo&quot;"/>
          <p:cNvPicPr>
            <a:picLocks noChangeAspect="1" noChangeArrowheads="1"/>
          </p:cNvPicPr>
          <p:nvPr/>
        </p:nvPicPr>
        <p:blipFill>
          <a:blip r:embed="rId23">
            <a:extLst>
              <a:ext uri="{BEBA8EAE-BF5A-486C-A8C5-ECC9F3942E4B}">
                <a14:imgProps xmlns:a14="http://schemas.microsoft.com/office/drawing/2010/main">
                  <a14:imgLayer r:embed="rId2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9752" y="4154511"/>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5103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4634630" y="325677"/>
            <a:ext cx="2167003" cy="369332"/>
          </a:xfrm>
          <a:prstGeom prst="rect">
            <a:avLst/>
          </a:prstGeom>
          <a:noFill/>
        </p:spPr>
        <p:txBody>
          <a:bodyPr wrap="square" rtlCol="0">
            <a:spAutoFit/>
          </a:bodyPr>
          <a:lstStyle/>
          <a:p>
            <a:r>
              <a:rPr lang="fr-FR" dirty="0" smtClean="0"/>
              <a:t>Mairie</a:t>
            </a:r>
            <a:endParaRPr lang="fr-FR" dirty="0"/>
          </a:p>
        </p:txBody>
      </p:sp>
    </p:spTree>
    <p:extLst>
      <p:ext uri="{BB962C8B-B14F-4D97-AF65-F5344CB8AC3E}">
        <p14:creationId xmlns:p14="http://schemas.microsoft.com/office/powerpoint/2010/main" val="5543392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ZoneTexte 2"/>
          <p:cNvSpPr txBox="1"/>
          <p:nvPr/>
        </p:nvSpPr>
        <p:spPr>
          <a:xfrm>
            <a:off x="8617907" y="538619"/>
            <a:ext cx="2705622" cy="369332"/>
          </a:xfrm>
          <a:prstGeom prst="rect">
            <a:avLst/>
          </a:prstGeom>
          <a:noFill/>
        </p:spPr>
        <p:txBody>
          <a:bodyPr wrap="square" rtlCol="0">
            <a:spAutoFit/>
          </a:bodyPr>
          <a:lstStyle/>
          <a:p>
            <a:r>
              <a:rPr lang="fr-FR" dirty="0" smtClean="0"/>
              <a:t>Place Théodore de Banville</a:t>
            </a:r>
            <a:endParaRPr lang="fr-FR" dirty="0"/>
          </a:p>
        </p:txBody>
      </p:sp>
    </p:spTree>
    <p:extLst>
      <p:ext uri="{BB962C8B-B14F-4D97-AF65-F5344CB8AC3E}">
        <p14:creationId xmlns:p14="http://schemas.microsoft.com/office/powerpoint/2010/main" val="152471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20859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5724171" y="538712"/>
            <a:ext cx="5032019" cy="646331"/>
          </a:xfrm>
          <a:prstGeom prst="rect">
            <a:avLst/>
          </a:prstGeom>
        </p:spPr>
        <p:txBody>
          <a:bodyPr wrap="none">
            <a:spAutoFit/>
          </a:bodyPr>
          <a:lstStyle/>
          <a:p>
            <a:pPr fontAlgn="base"/>
            <a:r>
              <a:rPr lang="fr-FR" b="1" dirty="0" smtClean="0">
                <a:solidFill>
                  <a:srgbClr val="FFFFFF"/>
                </a:solidFill>
                <a:latin typeface="Roboto"/>
              </a:rPr>
              <a:t>Bout de Avenue </a:t>
            </a:r>
            <a:r>
              <a:rPr lang="fr-FR" b="1" dirty="0">
                <a:solidFill>
                  <a:srgbClr val="FFFFFF"/>
                </a:solidFill>
                <a:latin typeface="Roboto"/>
              </a:rPr>
              <a:t>Prince Albert Ier de </a:t>
            </a:r>
            <a:r>
              <a:rPr lang="fr-FR" b="1" dirty="0" smtClean="0">
                <a:solidFill>
                  <a:srgbClr val="FFFFFF"/>
                </a:solidFill>
                <a:latin typeface="Roboto"/>
              </a:rPr>
              <a:t>Monaco</a:t>
            </a:r>
          </a:p>
          <a:p>
            <a:pPr fontAlgn="base"/>
            <a:r>
              <a:rPr lang="fr-FR" b="1" dirty="0">
                <a:solidFill>
                  <a:srgbClr val="FFFFFF"/>
                </a:solidFill>
                <a:latin typeface="Roboto"/>
              </a:rPr>
              <a:t> </a:t>
            </a:r>
            <a:r>
              <a:rPr lang="fr-FR" b="1" dirty="0" smtClean="0">
                <a:solidFill>
                  <a:srgbClr val="FFFFFF"/>
                </a:solidFill>
                <a:latin typeface="Roboto"/>
              </a:rPr>
              <a:t> « Centre des monuments  Nationaux »</a:t>
            </a:r>
            <a:endParaRPr lang="fr-FR" b="1" dirty="0">
              <a:solidFill>
                <a:srgbClr val="FFFFFF"/>
              </a:solidFill>
              <a:latin typeface="Roboto"/>
            </a:endParaRPr>
          </a:p>
        </p:txBody>
      </p:sp>
    </p:spTree>
    <p:extLst>
      <p:ext uri="{BB962C8B-B14F-4D97-AF65-F5344CB8AC3E}">
        <p14:creationId xmlns:p14="http://schemas.microsoft.com/office/powerpoint/2010/main" val="2726799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027133" y="610302"/>
            <a:ext cx="10459233" cy="646331"/>
          </a:xfrm>
          <a:prstGeom prst="rect">
            <a:avLst/>
          </a:prstGeom>
        </p:spPr>
        <p:txBody>
          <a:bodyPr wrap="square">
            <a:spAutoFit/>
          </a:bodyPr>
          <a:lstStyle/>
          <a:p>
            <a:r>
              <a:rPr lang="fr-FR" dirty="0">
                <a:solidFill>
                  <a:srgbClr val="000000"/>
                </a:solidFill>
                <a:latin typeface="Verdana" panose="020B0604030504040204" pitchFamily="34" charset="0"/>
              </a:rPr>
              <a:t>Surplombant la Principauté de </a:t>
            </a:r>
            <a:r>
              <a:rPr lang="fr-FR" dirty="0">
                <a:solidFill>
                  <a:srgbClr val="662D91"/>
                </a:solidFill>
                <a:latin typeface="Verdana" panose="020B0604030504040204" pitchFamily="34" charset="0"/>
                <a:hlinkClick r:id="rId3" tooltip="Principauté de Monaco"/>
              </a:rPr>
              <a:t>Monaco</a:t>
            </a:r>
            <a:r>
              <a:rPr lang="fr-FR" dirty="0">
                <a:solidFill>
                  <a:srgbClr val="000000"/>
                </a:solidFill>
                <a:latin typeface="Verdana" panose="020B0604030504040204" pitchFamily="34" charset="0"/>
              </a:rPr>
              <a:t> à 1.150m, comme un balcon suspendu au dessus de la Méditerranée, la petite ville de La Turbie  </a:t>
            </a:r>
            <a:endParaRPr lang="fr-FR" dirty="0"/>
          </a:p>
        </p:txBody>
      </p:sp>
    </p:spTree>
    <p:extLst>
      <p:ext uri="{BB962C8B-B14F-4D97-AF65-F5344CB8AC3E}">
        <p14:creationId xmlns:p14="http://schemas.microsoft.com/office/powerpoint/2010/main" val="31093937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5348614" y="2893512"/>
            <a:ext cx="1540701" cy="369332"/>
          </a:xfrm>
          <a:prstGeom prst="rect">
            <a:avLst/>
          </a:prstGeom>
          <a:noFill/>
        </p:spPr>
        <p:txBody>
          <a:bodyPr wrap="square" rtlCol="0">
            <a:spAutoFit/>
          </a:bodyPr>
          <a:lstStyle/>
          <a:p>
            <a:r>
              <a:rPr lang="fr-FR" dirty="0" smtClean="0"/>
              <a:t>Monaco</a:t>
            </a:r>
            <a:endParaRPr lang="fr-FR" dirty="0"/>
          </a:p>
        </p:txBody>
      </p:sp>
      <p:sp>
        <p:nvSpPr>
          <p:cNvPr id="4" name="ZoneTexte 3"/>
          <p:cNvSpPr txBox="1"/>
          <p:nvPr/>
        </p:nvSpPr>
        <p:spPr>
          <a:xfrm>
            <a:off x="2179529" y="2317315"/>
            <a:ext cx="1352811" cy="369332"/>
          </a:xfrm>
          <a:prstGeom prst="rect">
            <a:avLst/>
          </a:prstGeom>
          <a:noFill/>
        </p:spPr>
        <p:txBody>
          <a:bodyPr wrap="square" rtlCol="0">
            <a:spAutoFit/>
          </a:bodyPr>
          <a:lstStyle/>
          <a:p>
            <a:r>
              <a:rPr lang="fr-FR" dirty="0" smtClean="0"/>
              <a:t>Cap d’Ail</a:t>
            </a:r>
            <a:endParaRPr lang="fr-FR" dirty="0"/>
          </a:p>
        </p:txBody>
      </p:sp>
    </p:spTree>
    <p:extLst>
      <p:ext uri="{BB962C8B-B14F-4D97-AF65-F5344CB8AC3E}">
        <p14:creationId xmlns:p14="http://schemas.microsoft.com/office/powerpoint/2010/main" val="19667398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2676586" y="684014"/>
            <a:ext cx="2218556" cy="307777"/>
          </a:xfrm>
          <a:prstGeom prst="rect">
            <a:avLst/>
          </a:prstGeom>
        </p:spPr>
        <p:txBody>
          <a:bodyPr wrap="none">
            <a:spAutoFit/>
          </a:bodyPr>
          <a:lstStyle/>
          <a:p>
            <a:pPr fontAlgn="base"/>
            <a:r>
              <a:rPr lang="fr-FR" sz="1400" b="1" dirty="0">
                <a:solidFill>
                  <a:srgbClr val="000000"/>
                </a:solidFill>
                <a:latin typeface="Calibri" panose="020F0502020204030204" pitchFamily="34" charset="0"/>
                <a:cs typeface="Calibri" panose="020F0502020204030204" pitchFamily="34" charset="0"/>
              </a:rPr>
              <a:t>Ancienne </a:t>
            </a:r>
            <a:r>
              <a:rPr lang="fr-FR" sz="1400" b="1" dirty="0" err="1">
                <a:solidFill>
                  <a:srgbClr val="000000"/>
                </a:solidFill>
                <a:latin typeface="Calibri" panose="020F0502020204030204" pitchFamily="34" charset="0"/>
                <a:cs typeface="Calibri" panose="020F0502020204030204" pitchFamily="34" charset="0"/>
              </a:rPr>
              <a:t>Carriére</a:t>
            </a:r>
            <a:r>
              <a:rPr lang="fr-FR" sz="1400" b="1" dirty="0">
                <a:solidFill>
                  <a:srgbClr val="000000"/>
                </a:solidFill>
                <a:latin typeface="Calibri" panose="020F0502020204030204" pitchFamily="34" charset="0"/>
                <a:cs typeface="Calibri" panose="020F0502020204030204" pitchFamily="34" charset="0"/>
              </a:rPr>
              <a:t> Romaine</a:t>
            </a:r>
            <a:endParaRPr lang="fr-FR" sz="1400" b="1" i="0" dirty="0">
              <a:solidFill>
                <a:srgbClr val="000000"/>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934367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20670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5619106" y="751655"/>
            <a:ext cx="953787" cy="369332"/>
          </a:xfrm>
          <a:prstGeom prst="rect">
            <a:avLst/>
          </a:prstGeom>
        </p:spPr>
        <p:txBody>
          <a:bodyPr wrap="none">
            <a:spAutoFit/>
          </a:bodyPr>
          <a:lstStyle/>
          <a:p>
            <a:r>
              <a:rPr lang="fr-FR" dirty="0"/>
              <a:t>Monaco</a:t>
            </a:r>
          </a:p>
        </p:txBody>
      </p:sp>
    </p:spTree>
    <p:extLst>
      <p:ext uri="{BB962C8B-B14F-4D97-AF65-F5344CB8AC3E}">
        <p14:creationId xmlns:p14="http://schemas.microsoft.com/office/powerpoint/2010/main" val="32194519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0"/>
            <a:ext cx="12119472" cy="6858000"/>
          </a:xfrm>
          <a:prstGeom prst="rect">
            <a:avLst/>
          </a:prstGeom>
        </p:spPr>
      </p:pic>
      <p:sp>
        <p:nvSpPr>
          <p:cNvPr id="3" name="Rectangle 2"/>
          <p:cNvSpPr/>
          <p:nvPr/>
        </p:nvSpPr>
        <p:spPr>
          <a:xfrm>
            <a:off x="3406855" y="200509"/>
            <a:ext cx="4301049" cy="369332"/>
          </a:xfrm>
          <a:prstGeom prst="rect">
            <a:avLst/>
          </a:prstGeom>
        </p:spPr>
        <p:txBody>
          <a:bodyPr wrap="none">
            <a:spAutoFit/>
          </a:bodyPr>
          <a:lstStyle/>
          <a:p>
            <a:pPr fontAlgn="base"/>
            <a:r>
              <a:rPr lang="fr-FR" b="1" dirty="0" smtClean="0">
                <a:solidFill>
                  <a:srgbClr val="FFFFFF"/>
                </a:solidFill>
                <a:latin typeface="Roboto"/>
              </a:rPr>
              <a:t>3 Avenue Prince Albert Ier de Monaco</a:t>
            </a:r>
            <a:endParaRPr lang="fr-FR" b="1" i="0" dirty="0">
              <a:solidFill>
                <a:srgbClr val="FFFFFF"/>
              </a:solidFill>
              <a:effectLst/>
              <a:latin typeface="Roboto"/>
            </a:endParaRPr>
          </a:p>
        </p:txBody>
      </p:sp>
    </p:spTree>
    <p:extLst>
      <p:ext uri="{BB962C8B-B14F-4D97-AF65-F5344CB8AC3E}">
        <p14:creationId xmlns:p14="http://schemas.microsoft.com/office/powerpoint/2010/main" val="27405866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BEBA8EAE-BF5A-486C-A8C5-ECC9F3942E4B}">
                <a14:imgProps xmlns:a14="http://schemas.microsoft.com/office/drawing/2010/main">
                  <a14:imgLayer r:embed="rId3">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rcRect l="341" r="386"/>
          <a:stretch/>
        </p:blipFill>
        <p:spPr>
          <a:xfrm>
            <a:off x="0" y="0"/>
            <a:ext cx="12192000" cy="6858000"/>
          </a:xfrm>
          <a:prstGeom prst="rect">
            <a:avLst/>
          </a:prstGeom>
        </p:spPr>
      </p:pic>
    </p:spTree>
    <p:extLst>
      <p:ext uri="{BB962C8B-B14F-4D97-AF65-F5344CB8AC3E}">
        <p14:creationId xmlns:p14="http://schemas.microsoft.com/office/powerpoint/2010/main" val="35621043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33693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501008" y="0"/>
            <a:ext cx="5690992" cy="6858000"/>
          </a:xfrm>
          <a:prstGeom prst="rect">
            <a:avLst/>
          </a:prstGeom>
        </p:spPr>
      </p:pic>
    </p:spTree>
    <p:extLst>
      <p:ext uri="{BB962C8B-B14F-4D97-AF65-F5344CB8AC3E}">
        <p14:creationId xmlns:p14="http://schemas.microsoft.com/office/powerpoint/2010/main" val="33693837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16910" y="289679"/>
            <a:ext cx="6096000" cy="3139321"/>
          </a:xfrm>
          <a:prstGeom prst="rect">
            <a:avLst/>
          </a:prstGeom>
        </p:spPr>
        <p:txBody>
          <a:bodyPr>
            <a:spAutoFit/>
          </a:bodyPr>
          <a:lstStyle/>
          <a:p>
            <a:r>
              <a:rPr lang="fr-FR" dirty="0">
                <a:solidFill>
                  <a:srgbClr val="000000"/>
                </a:solidFill>
                <a:latin typeface="Verdana" panose="020B0604030504040204" pitchFamily="34" charset="0"/>
              </a:rPr>
              <a:t>Édifié il y a 2000 ans par les Romains pour glorifier l’Empereur Auguste, vainqueur des dernières tribus ligures, le Trophée d'Auguste mesurait à l'origine 49 mètres et était surmonté de la statue géante de l'Empereur.</a:t>
            </a:r>
            <a:r>
              <a:rPr lang="fr-FR" dirty="0">
                <a:solidFill>
                  <a:srgbClr val="000000"/>
                </a:solidFill>
                <a:latin typeface="Verdana" panose="020B0604030504040204" pitchFamily="34" charset="0"/>
                <a:ea typeface="Verdana" panose="020B0604030504040204" pitchFamily="34" charset="0"/>
              </a:rPr>
              <a:t> </a:t>
            </a:r>
            <a:r>
              <a:rPr lang="fr-FR" dirty="0">
                <a:latin typeface="Verdana" panose="020B0604030504040204" pitchFamily="34" charset="0"/>
                <a:ea typeface="Verdana" panose="020B0604030504040204" pitchFamily="34" charset="0"/>
              </a:rPr>
              <a:t>Le trophée d'Auguste est érigé en l'an 6 avant Jésus-Christ en l'honneur d'Octave, neveu de César et futur empereur Auguste, suite à la soumission des peuples des Alpes. Situé sur la frontière entre la Gaule et l'Italie, il célèbre l'unité et la puissance de l'empire romain.</a:t>
            </a:r>
            <a:r>
              <a:rPr lang="fr-FR" dirty="0"/>
              <a:t> </a:t>
            </a:r>
          </a:p>
        </p:txBody>
      </p:sp>
    </p:spTree>
    <p:extLst>
      <p:ext uri="{BB962C8B-B14F-4D97-AF65-F5344CB8AC3E}">
        <p14:creationId xmlns:p14="http://schemas.microsoft.com/office/powerpoint/2010/main" val="37875221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1999" cy="6858000"/>
          </a:xfrm>
          <a:prstGeom prst="rect">
            <a:avLst/>
          </a:prstGeom>
        </p:spPr>
      </p:pic>
    </p:spTree>
    <p:extLst>
      <p:ext uri="{BB962C8B-B14F-4D97-AF65-F5344CB8AC3E}">
        <p14:creationId xmlns:p14="http://schemas.microsoft.com/office/powerpoint/2010/main" val="32618724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06579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86158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0"/>
            <a:ext cx="6288067"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8275" y="0"/>
            <a:ext cx="5803726" cy="6858000"/>
          </a:xfrm>
          <a:prstGeom prst="rect">
            <a:avLst/>
          </a:prstGeom>
        </p:spPr>
      </p:pic>
    </p:spTree>
    <p:extLst>
      <p:ext uri="{BB962C8B-B14F-4D97-AF65-F5344CB8AC3E}">
        <p14:creationId xmlns:p14="http://schemas.microsoft.com/office/powerpoint/2010/main" val="14456955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611491" y="125353"/>
            <a:ext cx="3733138" cy="369332"/>
          </a:xfrm>
          <a:prstGeom prst="rect">
            <a:avLst/>
          </a:prstGeom>
        </p:spPr>
        <p:txBody>
          <a:bodyPr wrap="none">
            <a:spAutoFit/>
          </a:bodyPr>
          <a:lstStyle/>
          <a:p>
            <a:r>
              <a:rPr lang="fr-FR" dirty="0">
                <a:latin typeface="Open Sans"/>
              </a:rPr>
              <a:t>Trophée d'Auguste depuis sa base</a:t>
            </a:r>
            <a:endParaRPr lang="fr-FR" dirty="0"/>
          </a:p>
        </p:txBody>
      </p:sp>
    </p:spTree>
    <p:extLst>
      <p:ext uri="{BB962C8B-B14F-4D97-AF65-F5344CB8AC3E}">
        <p14:creationId xmlns:p14="http://schemas.microsoft.com/office/powerpoint/2010/main" val="25912234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5862181" cy="6858000"/>
          </a:xfrm>
          <a:prstGeom prst="rect">
            <a:avLst/>
          </a:prstGeom>
        </p:spPr>
      </p:pic>
      <p:pic>
        <p:nvPicPr>
          <p:cNvPr id="3" name="Image 2"/>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rcRect l="20679" t="2009" r="20290" b="1552"/>
          <a:stretch/>
        </p:blipFill>
        <p:spPr>
          <a:xfrm>
            <a:off x="5987441" y="0"/>
            <a:ext cx="6204559" cy="6858000"/>
          </a:xfrm>
          <a:prstGeom prst="rect">
            <a:avLst/>
          </a:prstGeom>
        </p:spPr>
      </p:pic>
    </p:spTree>
    <p:extLst>
      <p:ext uri="{BB962C8B-B14F-4D97-AF65-F5344CB8AC3E}">
        <p14:creationId xmlns:p14="http://schemas.microsoft.com/office/powerpoint/2010/main" val="42834919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862181" cy="6858000"/>
          </a:xfrm>
          <a:prstGeom prst="rect">
            <a:avLst/>
          </a:prstGeom>
        </p:spPr>
      </p:pic>
      <p:sp>
        <p:nvSpPr>
          <p:cNvPr id="3" name="Rectangle 2"/>
          <p:cNvSpPr/>
          <p:nvPr/>
        </p:nvSpPr>
        <p:spPr>
          <a:xfrm>
            <a:off x="5949863" y="351234"/>
            <a:ext cx="6242137" cy="2893100"/>
          </a:xfrm>
          <a:prstGeom prst="rect">
            <a:avLst/>
          </a:prstGeom>
        </p:spPr>
        <p:txBody>
          <a:bodyPr wrap="square">
            <a:spAutoFit/>
          </a:bodyPr>
          <a:lstStyle/>
          <a:p>
            <a:r>
              <a:rPr lang="fr-FR" sz="1400" dirty="0">
                <a:solidFill>
                  <a:srgbClr val="444444"/>
                </a:solidFill>
                <a:latin typeface="Times New Roman" panose="02020603050405020304" pitchFamily="18" charset="0"/>
              </a:rPr>
              <a:t> IMP · CAESARI DIVI FILIO AVG · PONT · MAX · IMP · XIIII · TR · POT · XVII · S · P · Q · R · QVOD EIVS DVCTV AVSPICIISQVE GENTES ALPINAE OMNES QVAE A MARI SVPERO AD INFERVM PERTINEBANT SVB IMPERIVM P · R · SVNT REDACTAE · GENTES ALPINAE DEVICTAE TRVMPILINI · CAMVNNI · VENOSTES · VENNONETES · ISARCI · BREVNI · GENAVNES · FOCVNATES · VINDELICORVM GENTES QVATTVOR · COSVANETES · RVCINATES · LICATES · CATENATES · AMBISONTES · RVGVSCI · SVANETES · CALVCONES · BRIXENETES · LEPONTI · VBERI · NANTVATES · SEDVNI · VARAGRI · SALASSI · </a:t>
            </a:r>
            <a:r>
              <a:rPr lang="fr-FR" sz="1400" b="1" dirty="0">
                <a:solidFill>
                  <a:srgbClr val="0000FF"/>
                </a:solidFill>
                <a:latin typeface="Times New Roman" panose="02020603050405020304" pitchFamily="18" charset="0"/>
              </a:rPr>
              <a:t>ACITAVONES</a:t>
            </a:r>
            <a:r>
              <a:rPr lang="fr-FR" sz="1400" dirty="0">
                <a:solidFill>
                  <a:srgbClr val="444444"/>
                </a:solidFill>
                <a:latin typeface="Times New Roman" panose="02020603050405020304" pitchFamily="18" charset="0"/>
              </a:rPr>
              <a:t> · MEDVLLI · CENNI · CATVRIGES · BRIGIANI · SOGIONTI · BRODIONTI · NEMALONI · EDENATES · VESVBIANI · VEAMINI · GALLITAE · TRIVLLATI · ECDINI · VERGVNNI · EGVITVRI · NEMATVRI · ORATELLI · NERVSI · VELAVNI · SVETRI »</a:t>
            </a:r>
            <a:endParaRPr lang="fr-FR" sz="1400" dirty="0"/>
          </a:p>
        </p:txBody>
      </p:sp>
      <p:sp>
        <p:nvSpPr>
          <p:cNvPr id="4" name="Rectangle 3"/>
          <p:cNvSpPr/>
          <p:nvPr/>
        </p:nvSpPr>
        <p:spPr>
          <a:xfrm>
            <a:off x="5949862" y="3646747"/>
            <a:ext cx="6242137" cy="3108543"/>
          </a:xfrm>
          <a:prstGeom prst="rect">
            <a:avLst/>
          </a:prstGeom>
        </p:spPr>
        <p:txBody>
          <a:bodyPr wrap="square">
            <a:spAutoFit/>
          </a:bodyPr>
          <a:lstStyle/>
          <a:p>
            <a:r>
              <a:rPr lang="fr-FR" sz="1400" dirty="0">
                <a:solidFill>
                  <a:srgbClr val="444444"/>
                </a:solidFill>
                <a:latin typeface="Times New Roman" panose="02020603050405020304" pitchFamily="18" charset="0"/>
              </a:rPr>
              <a:t>« À l’empereur César, fils du divin César, Auguste, Grand pontife, empereur pour la XIVe fois, l’an XVII de sa puissance tribunitienne, le Sénat le peuple romain ont fait ce monument, en mémoire de ce que, sous ses ordres et ses auspices, tous les peuples alpins, qui s’étendaient de la mer Supérieure jusqu’à la mer l’Inférieure</a:t>
            </a:r>
            <a:r>
              <a:rPr lang="fr-FR" sz="1400" u="sng" dirty="0">
                <a:solidFill>
                  <a:srgbClr val="000000"/>
                </a:solidFill>
                <a:latin typeface="Times New Roman" panose="02020603050405020304" pitchFamily="18" charset="0"/>
                <a:hlinkClick r:id="rId3"/>
              </a:rPr>
              <a:t>[3]</a:t>
            </a:r>
            <a:r>
              <a:rPr lang="fr-FR" sz="1400" dirty="0">
                <a:solidFill>
                  <a:srgbClr val="444444"/>
                </a:solidFill>
                <a:latin typeface="Times New Roman" panose="02020603050405020304" pitchFamily="18" charset="0"/>
              </a:rPr>
              <a:t>, ont été soumis à l’empire romain. Peuples alpins vaincus : les </a:t>
            </a:r>
            <a:r>
              <a:rPr lang="fr-FR" sz="1400" dirty="0" err="1">
                <a:solidFill>
                  <a:srgbClr val="444444"/>
                </a:solidFill>
                <a:latin typeface="Times New Roman" panose="02020603050405020304" pitchFamily="18" charset="0"/>
              </a:rPr>
              <a:t>Triumpilins</a:t>
            </a:r>
            <a:r>
              <a:rPr lang="fr-FR" sz="1400" dirty="0">
                <a:solidFill>
                  <a:srgbClr val="444444"/>
                </a:solidFill>
                <a:latin typeface="Times New Roman" panose="02020603050405020304" pitchFamily="18" charset="0"/>
              </a:rPr>
              <a:t>, les </a:t>
            </a:r>
            <a:r>
              <a:rPr lang="fr-FR" sz="1400" u="sng" dirty="0" err="1">
                <a:solidFill>
                  <a:srgbClr val="000000"/>
                </a:solidFill>
                <a:latin typeface="Times New Roman" panose="02020603050405020304" pitchFamily="18" charset="0"/>
                <a:hlinkClick r:id="rId4" tooltip="Camunni"/>
              </a:rPr>
              <a:t>Camunes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Vénostes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Vennonètes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Isarciens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Breunes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Génaunes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Focunates</a:t>
            </a:r>
            <a:r>
              <a:rPr lang="fr-FR" sz="1400" dirty="0">
                <a:solidFill>
                  <a:srgbClr val="444444"/>
                </a:solidFill>
                <a:latin typeface="Times New Roman" panose="02020603050405020304" pitchFamily="18" charset="0"/>
              </a:rPr>
              <a:t>, </a:t>
            </a:r>
            <a:r>
              <a:rPr lang="fr-FR" sz="1400" u="sng" dirty="0">
                <a:solidFill>
                  <a:srgbClr val="000000"/>
                </a:solidFill>
                <a:latin typeface="Times New Roman" panose="02020603050405020304" pitchFamily="18" charset="0"/>
                <a:hlinkClick r:id="rId5" tooltip="Vendéliques"/>
              </a:rPr>
              <a:t>quatre nations </a:t>
            </a:r>
            <a:r>
              <a:rPr lang="fr-FR" sz="1400" u="sng" dirty="0" err="1">
                <a:solidFill>
                  <a:srgbClr val="000000"/>
                </a:solidFill>
                <a:latin typeface="Times New Roman" panose="02020603050405020304" pitchFamily="18" charset="0"/>
                <a:hlinkClick r:id="rId5" tooltip="Vendéliques"/>
              </a:rPr>
              <a:t>vindéliciennes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Consuanètes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Rucinates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Licates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Caténates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Ambisuntes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Rugusces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Suanètes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Calucons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Brixentes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Lépontiens</a:t>
            </a:r>
            <a:r>
              <a:rPr lang="fr-FR" sz="1400" dirty="0">
                <a:solidFill>
                  <a:srgbClr val="444444"/>
                </a:solidFill>
                <a:latin typeface="Times New Roman" panose="02020603050405020304" pitchFamily="18" charset="0"/>
              </a:rPr>
              <a:t>, les </a:t>
            </a:r>
            <a:r>
              <a:rPr lang="fr-FR" sz="1400" u="sng" dirty="0" err="1">
                <a:solidFill>
                  <a:srgbClr val="000000"/>
                </a:solidFill>
                <a:latin typeface="Times New Roman" panose="02020603050405020304" pitchFamily="18" charset="0"/>
                <a:hlinkClick r:id="rId6" tooltip="Ubères (page inexistante)"/>
              </a:rPr>
              <a:t>Vibères</a:t>
            </a:r>
            <a:r>
              <a:rPr lang="fr-FR" sz="1400" dirty="0">
                <a:solidFill>
                  <a:srgbClr val="444444"/>
                </a:solidFill>
                <a:latin typeface="Times New Roman" panose="02020603050405020304" pitchFamily="18" charset="0"/>
              </a:rPr>
              <a:t>, les </a:t>
            </a:r>
            <a:r>
              <a:rPr lang="fr-FR" sz="1400" u="sng" dirty="0" err="1">
                <a:solidFill>
                  <a:srgbClr val="000000"/>
                </a:solidFill>
                <a:latin typeface="Times New Roman" panose="02020603050405020304" pitchFamily="18" charset="0"/>
                <a:hlinkClick r:id="rId7" tooltip="Nantuates"/>
              </a:rPr>
              <a:t>Nantuates</a:t>
            </a:r>
            <a:r>
              <a:rPr lang="fr-FR" sz="1400" dirty="0">
                <a:solidFill>
                  <a:srgbClr val="444444"/>
                </a:solidFill>
                <a:latin typeface="Times New Roman" panose="02020603050405020304" pitchFamily="18" charset="0"/>
              </a:rPr>
              <a:t>, les </a:t>
            </a:r>
            <a:r>
              <a:rPr lang="fr-FR" sz="1400" u="sng" dirty="0" err="1">
                <a:solidFill>
                  <a:srgbClr val="000000"/>
                </a:solidFill>
                <a:latin typeface="Times New Roman" panose="02020603050405020304" pitchFamily="18" charset="0"/>
                <a:hlinkClick r:id="rId8" tooltip="Sédunes"/>
              </a:rPr>
              <a:t>Sédunes</a:t>
            </a:r>
            <a:r>
              <a:rPr lang="fr-FR" sz="1400" dirty="0">
                <a:solidFill>
                  <a:srgbClr val="444444"/>
                </a:solidFill>
                <a:latin typeface="Times New Roman" panose="02020603050405020304" pitchFamily="18" charset="0"/>
              </a:rPr>
              <a:t>, les </a:t>
            </a:r>
            <a:r>
              <a:rPr lang="fr-FR" sz="1400" u="sng" dirty="0" err="1">
                <a:solidFill>
                  <a:srgbClr val="000000"/>
                </a:solidFill>
                <a:latin typeface="Times New Roman" panose="02020603050405020304" pitchFamily="18" charset="0"/>
                <a:hlinkClick r:id="rId9" tooltip="Véragres"/>
              </a:rPr>
              <a:t>Véragres</a:t>
            </a:r>
            <a:r>
              <a:rPr lang="fr-FR" sz="1400" dirty="0">
                <a:solidFill>
                  <a:srgbClr val="444444"/>
                </a:solidFill>
                <a:latin typeface="Times New Roman" panose="02020603050405020304" pitchFamily="18" charset="0"/>
              </a:rPr>
              <a:t>, les Salasses, </a:t>
            </a:r>
            <a:r>
              <a:rPr lang="fr-FR" sz="1400" b="1" dirty="0">
                <a:solidFill>
                  <a:srgbClr val="0000FF"/>
                </a:solidFill>
                <a:latin typeface="Times New Roman" panose="02020603050405020304" pitchFamily="18" charset="0"/>
              </a:rPr>
              <a:t>les </a:t>
            </a:r>
            <a:r>
              <a:rPr lang="fr-FR" sz="1400" b="1" dirty="0" err="1">
                <a:solidFill>
                  <a:srgbClr val="0000FF"/>
                </a:solidFill>
                <a:latin typeface="Times New Roman" panose="02020603050405020304" pitchFamily="18" charset="0"/>
              </a:rPr>
              <a:t>Acitavons</a:t>
            </a:r>
            <a:r>
              <a:rPr lang="fr-FR" sz="1400" dirty="0">
                <a:solidFill>
                  <a:srgbClr val="444444"/>
                </a:solidFill>
                <a:latin typeface="Times New Roman" panose="02020603050405020304" pitchFamily="18" charset="0"/>
              </a:rPr>
              <a:t>, les Médulles, les </a:t>
            </a:r>
            <a:r>
              <a:rPr lang="fr-FR" sz="1400" dirty="0" err="1">
                <a:solidFill>
                  <a:srgbClr val="444444"/>
                </a:solidFill>
                <a:latin typeface="Times New Roman" panose="02020603050405020304" pitchFamily="18" charset="0"/>
              </a:rPr>
              <a:t>Ucènes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Caturiges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Brigians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Sogiontiens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Brodiontiens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Némalones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Édénates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Ésubians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Véamins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Gallites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Triulattes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Ectins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Vergunnes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Éguitures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Némentures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Oratelles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Néruses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Vélaunes</a:t>
            </a:r>
            <a:r>
              <a:rPr lang="fr-FR" sz="1400" dirty="0">
                <a:solidFill>
                  <a:srgbClr val="444444"/>
                </a:solidFill>
                <a:latin typeface="Times New Roman" panose="02020603050405020304" pitchFamily="18" charset="0"/>
              </a:rPr>
              <a:t>, les </a:t>
            </a:r>
            <a:r>
              <a:rPr lang="fr-FR" sz="1400" dirty="0" err="1">
                <a:solidFill>
                  <a:srgbClr val="444444"/>
                </a:solidFill>
                <a:latin typeface="Times New Roman" panose="02020603050405020304" pitchFamily="18" charset="0"/>
              </a:rPr>
              <a:t>Suètres</a:t>
            </a:r>
            <a:r>
              <a:rPr lang="fr-FR" sz="1400" dirty="0">
                <a:solidFill>
                  <a:srgbClr val="444444"/>
                </a:solidFill>
                <a:latin typeface="Times New Roman" panose="02020603050405020304" pitchFamily="18" charset="0"/>
              </a:rPr>
              <a:t>. » (Source : </a:t>
            </a:r>
            <a:r>
              <a:rPr lang="fr-FR" sz="1400" dirty="0" err="1">
                <a:solidFill>
                  <a:srgbClr val="444444"/>
                </a:solidFill>
                <a:latin typeface="Times New Roman" panose="02020603050405020304" pitchFamily="18" charset="0"/>
              </a:rPr>
              <a:t>Wikipedia</a:t>
            </a:r>
            <a:r>
              <a:rPr lang="fr-FR" sz="1400" dirty="0">
                <a:solidFill>
                  <a:srgbClr val="444444"/>
                </a:solidFill>
                <a:latin typeface="Times New Roman" panose="02020603050405020304" pitchFamily="18" charset="0"/>
              </a:rPr>
              <a:t>, extrait d’un document placé dans le domaine public)</a:t>
            </a:r>
            <a:endParaRPr lang="fr-FR" sz="1400" dirty="0"/>
          </a:p>
        </p:txBody>
      </p:sp>
      <p:sp>
        <p:nvSpPr>
          <p:cNvPr id="5" name="Rectangle 4"/>
          <p:cNvSpPr/>
          <p:nvPr/>
        </p:nvSpPr>
        <p:spPr>
          <a:xfrm>
            <a:off x="6096000" y="3244334"/>
            <a:ext cx="1311449" cy="369332"/>
          </a:xfrm>
          <a:prstGeom prst="rect">
            <a:avLst/>
          </a:prstGeom>
        </p:spPr>
        <p:txBody>
          <a:bodyPr wrap="none">
            <a:spAutoFit/>
          </a:bodyPr>
          <a:lstStyle/>
          <a:p>
            <a:r>
              <a:rPr lang="fr-FR" dirty="0">
                <a:solidFill>
                  <a:srgbClr val="444444"/>
                </a:solidFill>
                <a:latin typeface="Times New Roman" panose="02020603050405020304" pitchFamily="18" charset="0"/>
              </a:rPr>
              <a:t>Traduction :</a:t>
            </a:r>
            <a:endParaRPr lang="fr-FR" dirty="0"/>
          </a:p>
        </p:txBody>
      </p:sp>
      <p:sp>
        <p:nvSpPr>
          <p:cNvPr id="6" name="Rectangle 5"/>
          <p:cNvSpPr/>
          <p:nvPr/>
        </p:nvSpPr>
        <p:spPr>
          <a:xfrm>
            <a:off x="6751724" y="0"/>
            <a:ext cx="4117537" cy="369332"/>
          </a:xfrm>
          <a:prstGeom prst="rect">
            <a:avLst/>
          </a:prstGeom>
          <a:solidFill>
            <a:schemeClr val="accent2"/>
          </a:solidFill>
        </p:spPr>
        <p:txBody>
          <a:bodyPr wrap="square">
            <a:spAutoFit/>
          </a:bodyPr>
          <a:lstStyle/>
          <a:p>
            <a:r>
              <a:rPr lang="fr-FR" dirty="0">
                <a:solidFill>
                  <a:srgbClr val="444444"/>
                </a:solidFill>
                <a:latin typeface="Times New Roman" panose="02020603050405020304" pitchFamily="18" charset="0"/>
              </a:rPr>
              <a:t>INSCRIPTION du TROPHEE des ALPES</a:t>
            </a:r>
            <a:endParaRPr lang="fr-FR" dirty="0"/>
          </a:p>
        </p:txBody>
      </p:sp>
      <p:sp>
        <p:nvSpPr>
          <p:cNvPr id="7" name="Flèche vers le haut 6"/>
          <p:cNvSpPr/>
          <p:nvPr/>
        </p:nvSpPr>
        <p:spPr>
          <a:xfrm>
            <a:off x="1327758" y="5185775"/>
            <a:ext cx="425886" cy="576197"/>
          </a:xfrm>
          <a:prstGeom prst="up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b="1" spc="50">
              <a:ln w="9525" cmpd="sng">
                <a:solidFill>
                  <a:schemeClr val="accent1"/>
                </a:solidFill>
                <a:prstDash val="solid"/>
              </a:ln>
              <a:solidFill>
                <a:srgbClr val="FF0000"/>
              </a:solidFill>
              <a:effectLst>
                <a:glow rad="38100">
                  <a:schemeClr val="accent1">
                    <a:alpha val="40000"/>
                  </a:schemeClr>
                </a:glow>
              </a:effectLst>
            </a:endParaRPr>
          </a:p>
        </p:txBody>
      </p:sp>
    </p:spTree>
    <p:extLst>
      <p:ext uri="{BB962C8B-B14F-4D97-AF65-F5344CB8AC3E}">
        <p14:creationId xmlns:p14="http://schemas.microsoft.com/office/powerpoint/2010/main" val="2892735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6375749" y="0"/>
            <a:ext cx="5816252"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0" y="0"/>
            <a:ext cx="6250488" cy="6858000"/>
          </a:xfrm>
          <a:prstGeom prst="rect">
            <a:avLst/>
          </a:prstGeom>
        </p:spPr>
      </p:pic>
      <p:sp>
        <p:nvSpPr>
          <p:cNvPr id="4" name="Rectangle 3"/>
          <p:cNvSpPr/>
          <p:nvPr/>
        </p:nvSpPr>
        <p:spPr>
          <a:xfrm>
            <a:off x="491308" y="5975008"/>
            <a:ext cx="4370171" cy="369332"/>
          </a:xfrm>
          <a:prstGeom prst="rect">
            <a:avLst/>
          </a:prstGeom>
        </p:spPr>
        <p:txBody>
          <a:bodyPr wrap="none">
            <a:spAutoFit/>
          </a:bodyPr>
          <a:lstStyle/>
          <a:p>
            <a:r>
              <a:rPr lang="fr-FR" dirty="0">
                <a:latin typeface="Open Sans"/>
              </a:rPr>
              <a:t>Maquette du Trophée d'Auguste (Musée)</a:t>
            </a:r>
            <a:endParaRPr lang="fr-FR" dirty="0"/>
          </a:p>
        </p:txBody>
      </p:sp>
    </p:spTree>
    <p:extLst>
      <p:ext uri="{BB962C8B-B14F-4D97-AF65-F5344CB8AC3E}">
        <p14:creationId xmlns:p14="http://schemas.microsoft.com/office/powerpoint/2010/main" val="38771710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9510767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34997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val="37973820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sp>
        <p:nvSpPr>
          <p:cNvPr id="3" name="Rectangle 2"/>
          <p:cNvSpPr/>
          <p:nvPr/>
        </p:nvSpPr>
        <p:spPr>
          <a:xfrm>
            <a:off x="544284" y="325770"/>
            <a:ext cx="6504216" cy="369332"/>
          </a:xfrm>
          <a:prstGeom prst="rect">
            <a:avLst/>
          </a:prstGeom>
        </p:spPr>
        <p:txBody>
          <a:bodyPr wrap="none">
            <a:spAutoFit/>
          </a:bodyPr>
          <a:lstStyle/>
          <a:p>
            <a:r>
              <a:rPr lang="fr-FR" b="1" dirty="0">
                <a:solidFill>
                  <a:srgbClr val="000000"/>
                </a:solidFill>
                <a:latin typeface="Arial" panose="020B0604020202020204" pitchFamily="34" charset="0"/>
              </a:rPr>
              <a:t>Église Saint-Michel de La </a:t>
            </a:r>
            <a:r>
              <a:rPr lang="fr-FR" b="1" dirty="0" smtClean="0">
                <a:solidFill>
                  <a:srgbClr val="000000"/>
                </a:solidFill>
                <a:latin typeface="Arial" panose="020B0604020202020204" pitchFamily="34" charset="0"/>
              </a:rPr>
              <a:t>Turbie </a:t>
            </a:r>
            <a:r>
              <a:rPr lang="fr-FR" dirty="0">
                <a:latin typeface="Arial" panose="020B0604020202020204" pitchFamily="34" charset="0"/>
                <a:cs typeface="Arial" panose="020B0604020202020204" pitchFamily="34" charset="0"/>
              </a:rPr>
              <a:t> </a:t>
            </a:r>
            <a:r>
              <a:rPr lang="fr-FR" b="1" dirty="0">
                <a:latin typeface="Arial" panose="020B0604020202020204" pitchFamily="34" charset="0"/>
                <a:cs typeface="Arial" panose="020B0604020202020204" pitchFamily="34" charset="0"/>
              </a:rPr>
              <a:t>Bâtie entre 1764 et 1777</a:t>
            </a:r>
            <a:r>
              <a:rPr lang="fr-FR" dirty="0"/>
              <a:t> </a:t>
            </a:r>
          </a:p>
        </p:txBody>
      </p:sp>
      <p:pic>
        <p:nvPicPr>
          <p:cNvPr id="1026" name="Picture 2" descr="Aut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0542" y="919051"/>
            <a:ext cx="3177958"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apelle Saint-Char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142" y="919051"/>
            <a:ext cx="3174827"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apelle de la Sainte-Vie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70542" y="4000500"/>
            <a:ext cx="3177958"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hapelle des Ames du Purgatoi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0141" y="4000500"/>
            <a:ext cx="3174827"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8516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10536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6096000" y="1661063"/>
            <a:ext cx="6096000" cy="3416320"/>
          </a:xfrm>
          <a:prstGeom prst="rect">
            <a:avLst/>
          </a:prstGeom>
        </p:spPr>
        <p:txBody>
          <a:bodyPr>
            <a:spAutoFit/>
          </a:bodyPr>
          <a:lstStyle/>
          <a:p>
            <a:r>
              <a:rPr lang="fr-FR" b="1" i="1" dirty="0" smtClean="0">
                <a:solidFill>
                  <a:schemeClr val="accent1">
                    <a:lumMod val="50000"/>
                  </a:schemeClr>
                </a:solidFill>
                <a:effectLst/>
                <a:latin typeface="Verdana" panose="020B0604030504040204" pitchFamily="34" charset="0"/>
              </a:rPr>
              <a:t>Le bassin de la gendarmerie se trouve à l'entrée du chemin du Moulin, sur la gauche, et ses murs sont de véritables œuvres d'art, en effet il sont peints de fresques représentant des paysages Méditerranéens et aussi de scènes rappelant que nous sommes dans un lavoir, le linge sèche sous le généreux soleil de la Turbie.</a:t>
            </a:r>
            <a:r>
              <a:rPr lang="fr-FR" dirty="0">
                <a:solidFill>
                  <a:schemeClr val="accent1">
                    <a:lumMod val="50000"/>
                  </a:schemeClr>
                </a:solidFill>
              </a:rPr>
              <a:t> </a:t>
            </a:r>
            <a:r>
              <a:rPr lang="fr-FR" b="1" dirty="0">
                <a:solidFill>
                  <a:schemeClr val="accent1">
                    <a:lumMod val="50000"/>
                  </a:schemeClr>
                </a:solidFill>
                <a:latin typeface="Verdana" panose="020B0604030504040204" pitchFamily="34" charset="0"/>
                <a:ea typeface="Verdana" panose="020B0604030504040204" pitchFamily="34" charset="0"/>
              </a:rPr>
              <a:t>à été mis en service en 1908.</a:t>
            </a:r>
            <a:br>
              <a:rPr lang="fr-FR" b="1" dirty="0">
                <a:solidFill>
                  <a:schemeClr val="accent1">
                    <a:lumMod val="50000"/>
                  </a:schemeClr>
                </a:solidFill>
                <a:latin typeface="Verdana" panose="020B0604030504040204" pitchFamily="34" charset="0"/>
                <a:ea typeface="Verdana" panose="020B0604030504040204" pitchFamily="34" charset="0"/>
              </a:rPr>
            </a:br>
            <a:r>
              <a:rPr lang="fr-FR" b="1" dirty="0">
                <a:solidFill>
                  <a:schemeClr val="accent1">
                    <a:lumMod val="50000"/>
                  </a:schemeClr>
                </a:solidFill>
                <a:latin typeface="Verdana" panose="020B0604030504040204" pitchFamily="34" charset="0"/>
                <a:ea typeface="Verdana" panose="020B0604030504040204" pitchFamily="34" charset="0"/>
              </a:rPr>
              <a:t>Cent ans plus tard il fut restauré et décoré de magnifiques fresques qui en font un des plus joli lavoir des Alpes Maritimes</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353" y="0"/>
            <a:ext cx="5817035" cy="6858000"/>
          </a:xfrm>
          <a:prstGeom prst="rect">
            <a:avLst/>
          </a:prstGeom>
        </p:spPr>
      </p:pic>
    </p:spTree>
    <p:extLst>
      <p:ext uri="{BB962C8B-B14F-4D97-AF65-F5344CB8AC3E}">
        <p14:creationId xmlns:p14="http://schemas.microsoft.com/office/powerpoint/2010/main" val="16923731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7391483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1452" y="0"/>
            <a:ext cx="6680548"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5398719" cy="6858000"/>
          </a:xfrm>
          <a:prstGeom prst="rect">
            <a:avLst/>
          </a:prstGeom>
        </p:spPr>
      </p:pic>
    </p:spTree>
    <p:extLst>
      <p:ext uri="{BB962C8B-B14F-4D97-AF65-F5344CB8AC3E}">
        <p14:creationId xmlns:p14="http://schemas.microsoft.com/office/powerpoint/2010/main" val="2505075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24796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212910" y="0"/>
            <a:ext cx="597909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 y="0"/>
            <a:ext cx="6075123" cy="6858000"/>
          </a:xfrm>
          <a:prstGeom prst="rect">
            <a:avLst/>
          </a:prstGeom>
        </p:spPr>
      </p:pic>
    </p:spTree>
    <p:extLst>
      <p:ext uri="{BB962C8B-B14F-4D97-AF65-F5344CB8AC3E}">
        <p14:creationId xmlns:p14="http://schemas.microsoft.com/office/powerpoint/2010/main" val="5900569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113150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4950976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b="4029"/>
          <a:stretch/>
        </p:blipFill>
        <p:spPr>
          <a:xfrm>
            <a:off x="0" y="0"/>
            <a:ext cx="12192000" cy="6858000"/>
          </a:xfrm>
          <a:prstGeom prst="rect">
            <a:avLst/>
          </a:prstGeom>
        </p:spPr>
      </p:pic>
    </p:spTree>
    <p:extLst>
      <p:ext uri="{BB962C8B-B14F-4D97-AF65-F5344CB8AC3E}">
        <p14:creationId xmlns:p14="http://schemas.microsoft.com/office/powerpoint/2010/main" val="31513355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682658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60513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5386192"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523978" y="0"/>
            <a:ext cx="6668022" cy="6858000"/>
          </a:xfrm>
          <a:prstGeom prst="rect">
            <a:avLst/>
          </a:prstGeom>
        </p:spPr>
      </p:pic>
    </p:spTree>
    <p:extLst>
      <p:ext uri="{BB962C8B-B14F-4D97-AF65-F5344CB8AC3E}">
        <p14:creationId xmlns:p14="http://schemas.microsoft.com/office/powerpoint/2010/main" val="20645637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06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98677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285984" y="0"/>
            <a:ext cx="6906016" cy="6858000"/>
          </a:xfrm>
          <a:prstGeom prst="rect">
            <a:avLst/>
          </a:prstGeom>
        </p:spPr>
      </p:pic>
    </p:spTree>
    <p:extLst>
      <p:ext uri="{BB962C8B-B14F-4D97-AF65-F5344CB8AC3E}">
        <p14:creationId xmlns:p14="http://schemas.microsoft.com/office/powerpoint/2010/main" val="352534377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82756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8267178" y="0"/>
            <a:ext cx="3924822" cy="6858000"/>
          </a:xfrm>
          <a:prstGeom prst="rect">
            <a:avLst/>
          </a:prstGeom>
        </p:spPr>
      </p:pic>
    </p:spTree>
    <p:extLst>
      <p:ext uri="{BB962C8B-B14F-4D97-AF65-F5344CB8AC3E}">
        <p14:creationId xmlns:p14="http://schemas.microsoft.com/office/powerpoint/2010/main" val="12948603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5467142" y="4597145"/>
            <a:ext cx="4314066" cy="369332"/>
          </a:xfrm>
          <a:prstGeom prst="rect">
            <a:avLst/>
          </a:prstGeom>
        </p:spPr>
        <p:txBody>
          <a:bodyPr wrap="none">
            <a:spAutoFit/>
          </a:bodyPr>
          <a:lstStyle/>
          <a:p>
            <a:r>
              <a:rPr lang="fr-FR" dirty="0">
                <a:solidFill>
                  <a:srgbClr val="000000"/>
                </a:solidFill>
                <a:latin typeface="Linux Libertine"/>
              </a:rPr>
              <a:t>Fontaine </a:t>
            </a:r>
            <a:r>
              <a:rPr lang="fr-FR" dirty="0" err="1">
                <a:solidFill>
                  <a:srgbClr val="000000"/>
                </a:solidFill>
                <a:latin typeface="Linux Libertine"/>
              </a:rPr>
              <a:t>Carolo</a:t>
            </a:r>
            <a:r>
              <a:rPr lang="fr-FR" dirty="0">
                <a:solidFill>
                  <a:srgbClr val="000000"/>
                </a:solidFill>
                <a:latin typeface="Linux Libertine"/>
              </a:rPr>
              <a:t> </a:t>
            </a:r>
            <a:r>
              <a:rPr lang="fr-FR" dirty="0" err="1">
                <a:solidFill>
                  <a:srgbClr val="000000"/>
                </a:solidFill>
                <a:latin typeface="Linux Libertine"/>
              </a:rPr>
              <a:t>Felicerege</a:t>
            </a:r>
            <a:r>
              <a:rPr lang="fr-FR" dirty="0">
                <a:solidFill>
                  <a:srgbClr val="000000"/>
                </a:solidFill>
                <a:latin typeface="Linux Libertine"/>
              </a:rPr>
              <a:t> de La Turbie</a:t>
            </a:r>
            <a:endParaRPr lang="fr-FR" b="0" i="0" dirty="0">
              <a:solidFill>
                <a:srgbClr val="000000"/>
              </a:solidFill>
              <a:effectLst/>
              <a:latin typeface="Linux Libertine"/>
            </a:endParaRPr>
          </a:p>
        </p:txBody>
      </p:sp>
    </p:spTree>
    <p:extLst>
      <p:ext uri="{BB962C8B-B14F-4D97-AF65-F5344CB8AC3E}">
        <p14:creationId xmlns:p14="http://schemas.microsoft.com/office/powerpoint/2010/main" val="17531028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279747" y="124640"/>
            <a:ext cx="7411233" cy="369332"/>
          </a:xfrm>
          <a:prstGeom prst="rect">
            <a:avLst/>
          </a:prstGeom>
        </p:spPr>
        <p:txBody>
          <a:bodyPr wrap="square">
            <a:spAutoFit/>
          </a:bodyPr>
          <a:lstStyle/>
          <a:p>
            <a:r>
              <a:rPr lang="fr-FR" dirty="0">
                <a:solidFill>
                  <a:srgbClr val="222222"/>
                </a:solidFill>
                <a:latin typeface="Arial" panose="020B0604020202020204" pitchFamily="34" charset="0"/>
              </a:rPr>
              <a:t>La dédicace inscrite sur le fronton de la fontaine résume son histoire :</a:t>
            </a:r>
            <a:endParaRPr lang="fr-FR" dirty="0"/>
          </a:p>
        </p:txBody>
      </p:sp>
      <p:sp>
        <p:nvSpPr>
          <p:cNvPr id="5" name="Rectangle 4"/>
          <p:cNvSpPr/>
          <p:nvPr/>
        </p:nvSpPr>
        <p:spPr>
          <a:xfrm>
            <a:off x="137787" y="493972"/>
            <a:ext cx="11924777" cy="1200329"/>
          </a:xfrm>
          <a:prstGeom prst="rect">
            <a:avLst/>
          </a:prstGeom>
        </p:spPr>
        <p:txBody>
          <a:bodyPr wrap="square">
            <a:spAutoFit/>
          </a:bodyPr>
          <a:lstStyle/>
          <a:p>
            <a:r>
              <a:rPr lang="fr-FR" dirty="0">
                <a:solidFill>
                  <a:srgbClr val="222222"/>
                </a:solidFill>
                <a:latin typeface="Arial" panose="020B0604020202020204" pitchFamily="34" charset="0"/>
              </a:rPr>
              <a:t>« Cette fontaine et cet aqueduc, que les Romains avaient construits pour édifier le </a:t>
            </a:r>
            <a:r>
              <a:rPr lang="fr-FR" dirty="0">
                <a:solidFill>
                  <a:srgbClr val="0B0080"/>
                </a:solidFill>
                <a:latin typeface="Arial" panose="020B0604020202020204" pitchFamily="34" charset="0"/>
                <a:hlinkClick r:id="rId3" tooltip="Trophée des Alpes"/>
              </a:rPr>
              <a:t>Trophée d’Auguste</a:t>
            </a:r>
            <a:r>
              <a:rPr lang="fr-FR" dirty="0">
                <a:solidFill>
                  <a:srgbClr val="222222"/>
                </a:solidFill>
                <a:latin typeface="Arial" panose="020B0604020202020204" pitchFamily="34" charset="0"/>
              </a:rPr>
              <a:t> qui menace maintenant ruine, ont été réparés et embellis par la municipalité de La Turbie, pour la commodité des habitants et des voyageurs, et pour assurer à l’avenir l’arrosage et la fertilité des terres. Sous les auspices du comte </a:t>
            </a:r>
            <a:r>
              <a:rPr lang="fr-FR" dirty="0" err="1">
                <a:solidFill>
                  <a:srgbClr val="0B0080"/>
                </a:solidFill>
                <a:latin typeface="Arial" panose="020B0604020202020204" pitchFamily="34" charset="0"/>
                <a:hlinkClick r:id="rId4" tooltip="Division de Nice"/>
              </a:rPr>
              <a:t>Crotti</a:t>
            </a:r>
            <a:r>
              <a:rPr lang="fr-FR" dirty="0">
                <a:solidFill>
                  <a:srgbClr val="0B0080"/>
                </a:solidFill>
                <a:latin typeface="Arial" panose="020B0604020202020204" pitchFamily="34" charset="0"/>
                <a:hlinkClick r:id="rId4" tooltip="Division de Nice"/>
              </a:rPr>
              <a:t> de </a:t>
            </a:r>
            <a:r>
              <a:rPr lang="fr-FR" dirty="0" err="1">
                <a:solidFill>
                  <a:srgbClr val="0B0080"/>
                </a:solidFill>
                <a:latin typeface="Arial" panose="020B0604020202020204" pitchFamily="34" charset="0"/>
                <a:hlinkClick r:id="rId4" tooltip="Division de Nice"/>
              </a:rPr>
              <a:t>Costigliole</a:t>
            </a:r>
            <a:r>
              <a:rPr lang="fr-FR" dirty="0">
                <a:solidFill>
                  <a:srgbClr val="222222"/>
                </a:solidFill>
                <a:latin typeface="Arial" panose="020B0604020202020204" pitchFamily="34" charset="0"/>
              </a:rPr>
              <a:t>, éminent Préfet de Nice l’An 1824</a:t>
            </a:r>
            <a:endParaRPr lang="fr-FR" dirty="0"/>
          </a:p>
        </p:txBody>
      </p:sp>
    </p:spTree>
    <p:extLst>
      <p:ext uri="{BB962C8B-B14F-4D97-AF65-F5344CB8AC3E}">
        <p14:creationId xmlns:p14="http://schemas.microsoft.com/office/powerpoint/2010/main" val="401692602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0"/>
            <a:ext cx="5887233"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050071" y="0"/>
            <a:ext cx="6141929" cy="6858000"/>
          </a:xfrm>
          <a:prstGeom prst="rect">
            <a:avLst/>
          </a:prstGeom>
        </p:spPr>
      </p:pic>
    </p:spTree>
    <p:extLst>
      <p:ext uri="{BB962C8B-B14F-4D97-AF65-F5344CB8AC3E}">
        <p14:creationId xmlns:p14="http://schemas.microsoft.com/office/powerpoint/2010/main" val="50311237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pic>
        <p:nvPicPr>
          <p:cNvPr id="3" name="Image 2"/>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5143500" y="-1"/>
            <a:ext cx="7048500" cy="2993721"/>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143500" y="3106454"/>
            <a:ext cx="7048500" cy="3751545"/>
          </a:xfrm>
          <a:prstGeom prst="rect">
            <a:avLst/>
          </a:prstGeom>
        </p:spPr>
      </p:pic>
    </p:spTree>
    <p:extLst>
      <p:ext uri="{BB962C8B-B14F-4D97-AF65-F5344CB8AC3E}">
        <p14:creationId xmlns:p14="http://schemas.microsoft.com/office/powerpoint/2010/main" val="26494677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4033381" y="450937"/>
            <a:ext cx="3832964" cy="369332"/>
          </a:xfrm>
          <a:prstGeom prst="rect">
            <a:avLst/>
          </a:prstGeom>
          <a:noFill/>
        </p:spPr>
        <p:txBody>
          <a:bodyPr wrap="square" rtlCol="0">
            <a:spAutoFit/>
          </a:bodyPr>
          <a:lstStyle/>
          <a:p>
            <a:r>
              <a:rPr lang="fr-FR" dirty="0" smtClean="0"/>
              <a:t>Place Neuve</a:t>
            </a:r>
            <a:endParaRPr lang="fr-FR" dirty="0"/>
          </a:p>
        </p:txBody>
      </p:sp>
    </p:spTree>
    <p:extLst>
      <p:ext uri="{BB962C8B-B14F-4D97-AF65-F5344CB8AC3E}">
        <p14:creationId xmlns:p14="http://schemas.microsoft.com/office/powerpoint/2010/main" val="169735626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ZoneTexte 3"/>
          <p:cNvSpPr txBox="1"/>
          <p:nvPr/>
        </p:nvSpPr>
        <p:spPr>
          <a:xfrm>
            <a:off x="5198301" y="288099"/>
            <a:ext cx="3695178" cy="369332"/>
          </a:xfrm>
          <a:prstGeom prst="rect">
            <a:avLst/>
          </a:prstGeom>
          <a:noFill/>
        </p:spPr>
        <p:txBody>
          <a:bodyPr wrap="square" rtlCol="0">
            <a:spAutoFit/>
          </a:bodyPr>
          <a:lstStyle/>
          <a:p>
            <a:r>
              <a:rPr lang="fr-FR" dirty="0" smtClean="0"/>
              <a:t>Superbe vue depuis la place Neuve</a:t>
            </a:r>
            <a:endParaRPr lang="fr-FR" dirty="0"/>
          </a:p>
        </p:txBody>
      </p:sp>
    </p:spTree>
    <p:extLst>
      <p:ext uri="{BB962C8B-B14F-4D97-AF65-F5344CB8AC3E}">
        <p14:creationId xmlns:p14="http://schemas.microsoft.com/office/powerpoint/2010/main" val="360922183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9832931" y="4541186"/>
            <a:ext cx="1584500" cy="1940532"/>
          </a:xfrm>
          <a:prstGeom prst="rect">
            <a:avLst/>
          </a:prstGeom>
        </p:spPr>
      </p:pic>
      <p:pic>
        <p:nvPicPr>
          <p:cNvPr id="3" name="Image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758281" y="710461"/>
            <a:ext cx="3563198" cy="1428750"/>
          </a:xfrm>
          <a:prstGeom prst="rect">
            <a:avLst/>
          </a:prstGeom>
        </p:spPr>
      </p:pic>
      <p:sp>
        <p:nvSpPr>
          <p:cNvPr id="4" name="ZoneTexte 3"/>
          <p:cNvSpPr txBox="1"/>
          <p:nvPr/>
        </p:nvSpPr>
        <p:spPr>
          <a:xfrm>
            <a:off x="758281" y="3557392"/>
            <a:ext cx="4602859"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4230673298"/>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879</Words>
  <Application>Microsoft Office PowerPoint</Application>
  <PresentationFormat>Grand écran</PresentationFormat>
  <Paragraphs>52</Paragraphs>
  <Slides>51</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51</vt:i4>
      </vt:variant>
    </vt:vector>
  </HeadingPairs>
  <TitlesOfParts>
    <vt:vector size="61" baseType="lpstr">
      <vt:lpstr>arial</vt:lpstr>
      <vt:lpstr>arial</vt:lpstr>
      <vt:lpstr>Calibri</vt:lpstr>
      <vt:lpstr>Calibri Light</vt:lpstr>
      <vt:lpstr>Linux Libertine</vt:lpstr>
      <vt:lpstr>Open Sans</vt:lpstr>
      <vt:lpstr>Roboto</vt:lpstr>
      <vt:lpstr>Times New Roman</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2019-04-17T18:35:14Z</dcterms:created>
  <dcterms:modified xsi:type="dcterms:W3CDTF">2025-05-04T18:43:00Z</dcterms:modified>
</cp:coreProperties>
</file>