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6"/>
  </p:notesMasterIdLst>
  <p:sldIdLst>
    <p:sldId id="470" r:id="rId3"/>
    <p:sldId id="472" r:id="rId4"/>
    <p:sldId id="473" r:id="rId5"/>
    <p:sldId id="474" r:id="rId6"/>
    <p:sldId id="475" r:id="rId7"/>
    <p:sldId id="476" r:id="rId8"/>
    <p:sldId id="477" r:id="rId9"/>
    <p:sldId id="478" r:id="rId10"/>
    <p:sldId id="479" r:id="rId11"/>
    <p:sldId id="480" r:id="rId12"/>
    <p:sldId id="481" r:id="rId13"/>
    <p:sldId id="482" r:id="rId14"/>
    <p:sldId id="483" r:id="rId15"/>
    <p:sldId id="484" r:id="rId16"/>
    <p:sldId id="485" r:id="rId17"/>
    <p:sldId id="486" r:id="rId18"/>
    <p:sldId id="487" r:id="rId19"/>
    <p:sldId id="488" r:id="rId20"/>
    <p:sldId id="489" r:id="rId21"/>
    <p:sldId id="490" r:id="rId22"/>
    <p:sldId id="491" r:id="rId23"/>
    <p:sldId id="492" r:id="rId24"/>
    <p:sldId id="493" r:id="rId25"/>
    <p:sldId id="494" r:id="rId26"/>
    <p:sldId id="495" r:id="rId27"/>
    <p:sldId id="496" r:id="rId28"/>
    <p:sldId id="497" r:id="rId29"/>
    <p:sldId id="498" r:id="rId30"/>
    <p:sldId id="499" r:id="rId31"/>
    <p:sldId id="500" r:id="rId32"/>
    <p:sldId id="501" r:id="rId33"/>
    <p:sldId id="502" r:id="rId34"/>
    <p:sldId id="503" r:id="rId35"/>
    <p:sldId id="504" r:id="rId36"/>
    <p:sldId id="505" r:id="rId37"/>
    <p:sldId id="506" r:id="rId38"/>
    <p:sldId id="507" r:id="rId39"/>
    <p:sldId id="508" r:id="rId40"/>
    <p:sldId id="509" r:id="rId41"/>
    <p:sldId id="510" r:id="rId42"/>
    <p:sldId id="511" r:id="rId43"/>
    <p:sldId id="512" r:id="rId44"/>
    <p:sldId id="469" r:id="rId45"/>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OWIawUxiY8Ky/fVLsLcgQ==" hashData="TosljglqX161U4zzuY+iLluPZW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94" d="100"/>
          <a:sy n="94" d="100"/>
        </p:scale>
        <p:origin x="-1157" y="-67"/>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11/03/2025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11/03/2025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18.xml"/><Relationship Id="rId6" Type="http://schemas.openxmlformats.org/officeDocument/2006/relationships/image" Target="../media/image51.jpeg"/><Relationship Id="rId5" Type="http://schemas.openxmlformats.org/officeDocument/2006/relationships/image" Target="../media/image50.gif"/><Relationship Id="rId4" Type="http://schemas.openxmlformats.org/officeDocument/2006/relationships/image" Target="../media/image4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8000" b="-18000"/>
          </a:stretch>
        </a:blipFill>
        <a:effectLst/>
      </p:bgPr>
    </p:bg>
    <p:spTree>
      <p:nvGrpSpPr>
        <p:cNvPr id="1" name=""/>
        <p:cNvGrpSpPr/>
        <p:nvPr/>
      </p:nvGrpSpPr>
      <p:grpSpPr>
        <a:xfrm>
          <a:off x="0" y="0"/>
          <a:ext cx="0" cy="0"/>
          <a:chOff x="0" y="0"/>
          <a:chExt cx="0" cy="0"/>
        </a:xfrm>
      </p:grpSpPr>
      <p:sp>
        <p:nvSpPr>
          <p:cNvPr id="9" name="Rectangle 8"/>
          <p:cNvSpPr/>
          <p:nvPr/>
        </p:nvSpPr>
        <p:spPr>
          <a:xfrm>
            <a:off x="4968453" y="3960639"/>
            <a:ext cx="3672310" cy="1446550"/>
          </a:xfrm>
          <a:prstGeom prst="rect">
            <a:avLst/>
          </a:prstGeom>
        </p:spPr>
        <p:txBody>
          <a:bodyPr wrap="square">
            <a:spAutoFit/>
          </a:bodyPr>
          <a:lstStyle/>
          <a:p>
            <a:pPr algn="ctr"/>
            <a:r>
              <a:rPr lang="fr-FR" sz="4400" dirty="0" smtClean="0">
                <a:ln w="19050">
                  <a:solidFill>
                    <a:srgbClr val="F79646">
                      <a:lumMod val="75000"/>
                    </a:srgbClr>
                  </a:solidFill>
                </a:ln>
                <a:solidFill>
                  <a:prstClr val="black"/>
                </a:solidFill>
                <a:latin typeface="Arial Black" pitchFamily="34" charset="0"/>
              </a:rPr>
              <a:t>Le Musée Historique  </a:t>
            </a:r>
            <a:endParaRPr lang="fr-FR" sz="2800" dirty="0">
              <a:ln w="19050">
                <a:solidFill>
                  <a:srgbClr val="F79646">
                    <a:lumMod val="75000"/>
                  </a:srgbClr>
                </a:solidFill>
              </a:ln>
              <a:solidFill>
                <a:prstClr val="black"/>
              </a:solidFill>
              <a:latin typeface="Arial Black" pitchFamily="34" charset="0"/>
            </a:endParaRPr>
          </a:p>
        </p:txBody>
      </p:sp>
      <p:sp>
        <p:nvSpPr>
          <p:cNvPr id="2" name="ZoneTexte 1"/>
          <p:cNvSpPr txBox="1">
            <a:spLocks noChangeAspect="1"/>
          </p:cNvSpPr>
          <p:nvPr/>
        </p:nvSpPr>
        <p:spPr>
          <a:xfrm rot="21600000">
            <a:off x="5004000" y="0"/>
            <a:ext cx="3600000" cy="3405108"/>
          </a:xfrm>
          <a:prstGeom prst="rect">
            <a:avLst/>
          </a:prstGeom>
          <a:noFill/>
        </p:spPr>
        <p:txBody>
          <a:bodyPr wrap="none" rtlCol="0">
            <a:prstTxWarp prst="textArchUpPour">
              <a:avLst/>
            </a:prstTxWarp>
            <a:spAutoFit/>
          </a:bodyPr>
          <a:lstStyle/>
          <a:p>
            <a:r>
              <a:rPr lang="fr-FR" b="1" dirty="0" smtClean="0">
                <a:ln w="50800">
                  <a:solidFill>
                    <a:prstClr val="black"/>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rPr>
              <a:t>Villes  et  villages</a:t>
            </a:r>
            <a:endParaRPr lang="fr-FR" b="1" dirty="0">
              <a:ln w="50800">
                <a:solidFill>
                  <a:prstClr val="black"/>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endParaRPr>
          </a:p>
        </p:txBody>
      </p:sp>
      <p:sp>
        <p:nvSpPr>
          <p:cNvPr id="3" name="ZoneTexte 2"/>
          <p:cNvSpPr txBox="1">
            <a:spLocks noChangeAspect="1"/>
          </p:cNvSpPr>
          <p:nvPr/>
        </p:nvSpPr>
        <p:spPr>
          <a:xfrm rot="21540000">
            <a:off x="5004000" y="684000"/>
            <a:ext cx="3600000" cy="2297641"/>
          </a:xfrm>
          <a:prstGeom prst="rect">
            <a:avLst/>
          </a:prstGeom>
          <a:noFill/>
        </p:spPr>
        <p:txBody>
          <a:bodyPr wrap="none" rtlCol="0">
            <a:prstTxWarp prst="textArchDownPour">
              <a:avLst/>
            </a:prstTxWarp>
            <a:spAutoFit/>
          </a:bodyPr>
          <a:lstStyle/>
          <a:p>
            <a:r>
              <a:rPr lang="fr-FR" sz="8800" dirty="0" smtClean="0">
                <a:ln w="41275" cmpd="dbl">
                  <a:solidFill>
                    <a:prstClr val="black"/>
                  </a:solidFill>
                </a:ln>
                <a:solidFill>
                  <a:srgbClr val="FF0000"/>
                </a:solidFill>
                <a:latin typeface="Permanent Marker" pitchFamily="2" charset="0"/>
                <a:ea typeface="Permanent Marker" pitchFamily="2" charset="0"/>
              </a:rPr>
              <a:t>Patrimoine  D’ Alsace</a:t>
            </a:r>
            <a:endParaRPr lang="fr-FR" sz="8800" dirty="0">
              <a:ln w="41275" cmpd="dbl">
                <a:solidFill>
                  <a:prstClr val="black"/>
                </a:solidFill>
              </a:ln>
              <a:solidFill>
                <a:srgbClr val="FF0000"/>
              </a:solidFill>
              <a:latin typeface="Permanent Marker" pitchFamily="2" charset="0"/>
              <a:ea typeface="Permanent Marker" pitchFamily="2" charset="0"/>
            </a:endParaRPr>
          </a:p>
        </p:txBody>
      </p:sp>
      <p:sp>
        <p:nvSpPr>
          <p:cNvPr id="4" name="ZoneTexte 3"/>
          <p:cNvSpPr txBox="1"/>
          <p:nvPr/>
        </p:nvSpPr>
        <p:spPr>
          <a:xfrm>
            <a:off x="2880000" y="2916000"/>
            <a:ext cx="4896837" cy="1015663"/>
          </a:xfrm>
          <a:prstGeom prst="rect">
            <a:avLst/>
          </a:prstGeom>
          <a:noFill/>
        </p:spPr>
        <p:txBody>
          <a:bodyPr wrap="square" rtlCol="0">
            <a:spAutoFit/>
          </a:bodyPr>
          <a:lstStyle/>
          <a:p>
            <a:pPr algn="ctr"/>
            <a:r>
              <a:rPr lang="fr-FR" sz="6000" b="1" dirty="0" smtClean="0">
                <a:ln w="47625">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Haguenau</a:t>
            </a:r>
            <a:r>
              <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p>
        </p:txBody>
      </p:sp>
      <p:pic>
        <p:nvPicPr>
          <p:cNvPr id="5" name="Image 4" descr="0a0000004 souris-non.gif"/>
          <p:cNvPicPr>
            <a:picLocks noChangeAspect="1"/>
          </p:cNvPicPr>
          <p:nvPr/>
        </p:nvPicPr>
        <p:blipFill>
          <a:blip r:embed="rId4" cstate="print"/>
          <a:stretch>
            <a:fillRect/>
          </a:stretch>
        </p:blipFill>
        <p:spPr>
          <a:xfrm>
            <a:off x="3852000" y="288000"/>
            <a:ext cx="852554" cy="1080000"/>
          </a:xfrm>
          <a:prstGeom prst="rect">
            <a:avLst/>
          </a:prstGeom>
        </p:spPr>
      </p:pic>
      <p:sp>
        <p:nvSpPr>
          <p:cNvPr id="6" name="ZoneTexte 5"/>
          <p:cNvSpPr txBox="1"/>
          <p:nvPr/>
        </p:nvSpPr>
        <p:spPr>
          <a:xfrm>
            <a:off x="108000" y="324000"/>
            <a:ext cx="2088133" cy="1938992"/>
          </a:xfrm>
          <a:prstGeom prst="rect">
            <a:avLst/>
          </a:prstGeom>
          <a:noFill/>
        </p:spPr>
        <p:txBody>
          <a:bodyPr wrap="square" rtlCol="0">
            <a:spAutoFit/>
          </a:bodyPr>
          <a:lstStyle/>
          <a:p>
            <a:pPr algn="ctr"/>
            <a:r>
              <a:rPr lang="fr-FR" sz="2400" b="1" dirty="0" smtClean="0">
                <a:solidFill>
                  <a:srgbClr val="FFFF00"/>
                </a:solidFill>
                <a:latin typeface="Chiller" pitchFamily="82" charset="0"/>
              </a:rPr>
              <a:t> Il y a tant d’histoires à écrire dans une seule image que chacun y invente la sienne</a:t>
            </a:r>
            <a:endParaRPr lang="fr-FR" sz="2400" b="1" dirty="0">
              <a:solidFill>
                <a:srgbClr val="FFFF00"/>
              </a:solidFill>
              <a:latin typeface="Chiller" pitchFamily="82" charset="0"/>
            </a:endParaRPr>
          </a:p>
        </p:txBody>
      </p:sp>
      <p:sp>
        <p:nvSpPr>
          <p:cNvPr id="7" name="ZoneTexte 6"/>
          <p:cNvSpPr txBox="1"/>
          <p:nvPr/>
        </p:nvSpPr>
        <p:spPr>
          <a:xfrm>
            <a:off x="5868000" y="1008000"/>
            <a:ext cx="1944117" cy="784830"/>
          </a:xfrm>
          <a:prstGeom prst="rect">
            <a:avLst/>
          </a:prstGeom>
          <a:noFill/>
        </p:spPr>
        <p:txBody>
          <a:bodyPr wrap="square" rtlCol="0">
            <a:spAutoFit/>
          </a:bodyPr>
          <a:lstStyle/>
          <a:p>
            <a:pPr algn="ctr"/>
            <a:r>
              <a:rPr lang="fr-FR" sz="1100" b="1" dirty="0" smtClean="0">
                <a:ln w="0">
                  <a:noFill/>
                </a:ln>
                <a:solidFill>
                  <a:schemeClr val="bg1">
                    <a:lumMod val="95000"/>
                  </a:schemeClr>
                </a:solidFill>
                <a:latin typeface="Arial Narrow" pitchFamily="34" charset="0"/>
              </a:rPr>
              <a:t>Photos  prises  par</a:t>
            </a:r>
          </a:p>
          <a:p>
            <a:pPr algn="ctr"/>
            <a:r>
              <a:rPr lang="fr-FR" sz="1100" b="1" dirty="0" smtClean="0">
                <a:ln w="0">
                  <a:noFill/>
                </a:ln>
                <a:solidFill>
                  <a:schemeClr val="bg1">
                    <a:lumMod val="95000"/>
                  </a:schemeClr>
                </a:solidFill>
                <a:latin typeface="Arial Narrow" pitchFamily="34" charset="0"/>
              </a:rPr>
              <a:t>  un  amoureux </a:t>
            </a:r>
          </a:p>
          <a:p>
            <a:pPr algn="ctr"/>
            <a:r>
              <a:rPr lang="fr-FR" sz="1100" b="1" dirty="0" smtClean="0">
                <a:ln w="0">
                  <a:noFill/>
                </a:ln>
                <a:solidFill>
                  <a:schemeClr val="bg1">
                    <a:lumMod val="95000"/>
                  </a:schemeClr>
                </a:solidFill>
                <a:latin typeface="Arial Narrow" pitchFamily="34" charset="0"/>
              </a:rPr>
              <a:t>du patrimoine ancien</a:t>
            </a:r>
          </a:p>
          <a:p>
            <a:pPr algn="ctr"/>
            <a:r>
              <a:rPr lang="fr-FR" sz="1100" b="1" dirty="0" smtClean="0">
                <a:ln w="0">
                  <a:noFill/>
                </a:ln>
                <a:solidFill>
                  <a:schemeClr val="bg1">
                    <a:lumMod val="95000"/>
                  </a:schemeClr>
                </a:solidFill>
                <a:latin typeface="Arial Narrow" pitchFamily="34" charset="0"/>
              </a:rPr>
              <a:t> pour  le  plaisir  de  partager</a:t>
            </a:r>
            <a:r>
              <a:rPr lang="fr-FR" sz="1200" b="1" dirty="0" smtClean="0">
                <a:ln w="0">
                  <a:noFill/>
                </a:ln>
                <a:solidFill>
                  <a:schemeClr val="bg1">
                    <a:lumMod val="95000"/>
                  </a:schemeClr>
                </a:solidFill>
                <a:latin typeface="Arial Narrow" pitchFamily="34" charset="0"/>
              </a:rPr>
              <a:t>  </a:t>
            </a:r>
            <a:endParaRPr lang="fr-FR" sz="1200" b="1" dirty="0">
              <a:ln w="0">
                <a:noFill/>
              </a:ln>
              <a:solidFill>
                <a:schemeClr val="bg1">
                  <a:lumMod val="95000"/>
                </a:schemeClr>
              </a:solidFill>
              <a:latin typeface="Arial Narrow" pitchFamily="34" charset="0"/>
            </a:endParaRPr>
          </a:p>
        </p:txBody>
      </p:sp>
      <p:pic>
        <p:nvPicPr>
          <p:cNvPr id="11" name="Image 10" descr="Blason_haguenau_67.svg.png"/>
          <p:cNvPicPr>
            <a:picLocks noChangeAspect="1"/>
          </p:cNvPicPr>
          <p:nvPr/>
        </p:nvPicPr>
        <p:blipFill>
          <a:blip r:embed="rId5" cstate="print"/>
          <a:stretch>
            <a:fillRect/>
          </a:stretch>
        </p:blipFill>
        <p:spPr>
          <a:xfrm>
            <a:off x="3312269" y="1944415"/>
            <a:ext cx="719400" cy="792000"/>
          </a:xfrm>
          <a:prstGeom prst="rect">
            <a:avLst/>
          </a:prstGeom>
        </p:spPr>
      </p:pic>
      <p:pic>
        <p:nvPicPr>
          <p:cNvPr id="10" name="Sean Gaskell • West African Kora3.wav">
            <a:hlinkClick r:id="" action="ppaction://media"/>
          </p:cNvPr>
          <p:cNvPicPr>
            <a:picLocks noRot="1" noChangeAspect="1"/>
          </p:cNvPicPr>
          <p:nvPr>
            <a:wavAudioFile r:embed="rId1" name="Sean Gaskell • West African Kora3.wav"/>
          </p:nvPr>
        </p:nvPicPr>
        <p:blipFill>
          <a:blip r:embed="rId6" cstate="print"/>
          <a:stretch>
            <a:fillRect/>
          </a:stretch>
        </p:blipFill>
        <p:spPr>
          <a:xfrm>
            <a:off x="4198938" y="2759075"/>
            <a:ext cx="244475" cy="244475"/>
          </a:xfrm>
          <a:prstGeom prst="rect">
            <a:avLst/>
          </a:prstGeom>
        </p:spPr>
      </p:pic>
    </p:spTree>
  </p:cSld>
  <p:clrMapOvr>
    <a:masterClrMapping/>
  </p:clrMapOvr>
  <p:transition spd="slow" advTm="3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0"/>
                                        </p:tgtEl>
                                      </p:cBhvr>
                                    </p:cmd>
                                  </p:childTnLst>
                                </p:cTn>
                              </p:par>
                            </p:childTnLst>
                          </p:cTn>
                        </p:par>
                        <p:par>
                          <p:cTn id="7" fill="hold">
                            <p:stCondLst>
                              <p:cond delay="0"/>
                            </p:stCondLst>
                            <p:childTnLst>
                              <p:par>
                                <p:cTn id="8" presetID="21" presetClass="entr" presetSubtype="4"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Effect transition="in" filter="wheel(4)">
                                      <p:cBhvr>
                                        <p:cTn id="10" dur="2000"/>
                                        <p:tgtEl>
                                          <p:spTgt spid="2"/>
                                        </p:tgtEl>
                                      </p:cBhvr>
                                    </p:animEffect>
                                  </p:childTnLst>
                                </p:cTn>
                              </p:par>
                            </p:childTnLst>
                          </p:cTn>
                        </p:par>
                        <p:par>
                          <p:cTn id="11" fill="hold">
                            <p:stCondLst>
                              <p:cond delay="4500"/>
                            </p:stCondLst>
                            <p:childTnLst>
                              <p:par>
                                <p:cTn id="12" presetID="21" presetClass="entr" presetSubtype="4"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wheel(4)">
                                      <p:cBhvr>
                                        <p:cTn id="14" dur="2000"/>
                                        <p:tgtEl>
                                          <p:spTgt spid="3"/>
                                        </p:tgtEl>
                                      </p:cBhvr>
                                    </p:animEffect>
                                  </p:childTnLst>
                                </p:cTn>
                              </p:par>
                            </p:childTnLst>
                          </p:cTn>
                        </p:par>
                        <p:par>
                          <p:cTn id="15" fill="hold">
                            <p:stCondLst>
                              <p:cond delay="8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11700"/>
                            </p:stCondLst>
                            <p:childTnLst>
                              <p:par>
                                <p:cTn id="22" presetID="24" presetClass="entr" presetSubtype="0" fill="hold" nodeType="afterEffect">
                                  <p:stCondLst>
                                    <p:cond delay="2000"/>
                                  </p:stCondLst>
                                  <p:childTnLst>
                                    <p:set>
                                      <p:cBhvr>
                                        <p:cTn id="23" dur="1" fill="hold">
                                          <p:stCondLst>
                                            <p:cond delay="0"/>
                                          </p:stCondLst>
                                        </p:cTn>
                                        <p:tgtEl>
                                          <p:spTgt spid="11"/>
                                        </p:tgtEl>
                                        <p:attrNameLst>
                                          <p:attrName>style.visibility</p:attrName>
                                        </p:attrNameLst>
                                      </p:cBhvr>
                                      <p:to>
                                        <p:strVal val="visible"/>
                                      </p:to>
                                    </p:set>
                                    <p:anim to="" calcmode="lin" valueType="num">
                                      <p:cBhvr>
                                        <p:cTn id="24" dur="1" fill="hold"/>
                                        <p:tgtEl>
                                          <p:spTgt spid="11"/>
                                        </p:tgtEl>
                                        <p:attrNameLst>
                                          <p:attrName/>
                                        </p:attrNameLst>
                                      </p:cBhvr>
                                    </p:anim>
                                  </p:childTnLst>
                                </p:cTn>
                              </p:par>
                            </p:childTnLst>
                          </p:cTn>
                        </p:par>
                        <p:par>
                          <p:cTn id="25" fill="hold">
                            <p:stCondLst>
                              <p:cond delay="137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6300"/>
                            </p:stCondLst>
                            <p:childTnLst>
                              <p:par>
                                <p:cTn id="32" presetID="9" presetClass="entr" presetSubtype="0" fill="hold" grpId="0" nodeType="afterEffect">
                                  <p:stCondLst>
                                    <p:cond delay="200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par>
                          <p:cTn id="35" fill="hold">
                            <p:stCondLst>
                              <p:cond delay="18800"/>
                            </p:stCondLst>
                            <p:childTnLst>
                              <p:par>
                                <p:cTn id="36" presetID="24" presetClass="entr" presetSubtype="0" fill="hold" grpId="0"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par>
                          <p:cTn id="39" fill="hold">
                            <p:stCondLst>
                              <p:cond delay="20800"/>
                            </p:stCondLst>
                            <p:childTnLst>
                              <p:par>
                                <p:cTn id="40" presetID="24" presetClass="entr" presetSubtype="0" fill="hold"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3"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9" grpId="0"/>
      <p:bldP spid="2" grpId="0"/>
      <p:bldP spid="3"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p:nvPr/>
        </p:nvSpPr>
        <p:spPr>
          <a:xfrm>
            <a:off x="0" y="36000"/>
            <a:ext cx="8640763" cy="923330"/>
          </a:xfrm>
          <a:prstGeom prst="rect">
            <a:avLst/>
          </a:prstGeom>
          <a:noFill/>
        </p:spPr>
        <p:txBody>
          <a:bodyPr wrap="square" rtlCol="0">
            <a:spAutoFit/>
          </a:bodyPr>
          <a:lstStyle/>
          <a:p>
            <a:pPr algn="ctr"/>
            <a:r>
              <a:rPr lang="fr-FR" sz="3600" b="1" dirty="0" smtClean="0"/>
              <a:t>Musée Historique Haguenau</a:t>
            </a:r>
          </a:p>
          <a:p>
            <a:pPr algn="ctr"/>
            <a:endParaRPr lang="fr-FR" dirty="0"/>
          </a:p>
        </p:txBody>
      </p:sp>
      <p:sp>
        <p:nvSpPr>
          <p:cNvPr id="3" name="ZoneTexte 2"/>
          <p:cNvSpPr txBox="1"/>
          <p:nvPr/>
        </p:nvSpPr>
        <p:spPr>
          <a:xfrm>
            <a:off x="0" y="1044000"/>
            <a:ext cx="8640762" cy="4093428"/>
          </a:xfrm>
          <a:prstGeom prst="rect">
            <a:avLst/>
          </a:prstGeom>
          <a:noFill/>
        </p:spPr>
        <p:txBody>
          <a:bodyPr wrap="square" rtlCol="0">
            <a:spAutoFit/>
          </a:bodyPr>
          <a:lstStyle/>
          <a:p>
            <a:pPr algn="ctr"/>
            <a:r>
              <a:rPr lang="fr-FR" sz="2000" b="1" dirty="0" smtClean="0"/>
              <a:t>Construit entre 1900 et 1905 dans un style néo-renaissance, le musée abrite </a:t>
            </a:r>
          </a:p>
          <a:p>
            <a:pPr algn="ctr"/>
            <a:r>
              <a:rPr lang="fr-FR" sz="2000" b="1" dirty="0" smtClean="0"/>
              <a:t>des collections qui témoignent de l’Histoire de la ville et de sa proche région depuis la préhistoire jusqu’aux temps modernes. Une riche collection archéologique de l’Âge du Bronze et du Fer nous renseigne sur une culture qui </a:t>
            </a:r>
          </a:p>
          <a:p>
            <a:pPr algn="ctr"/>
            <a:r>
              <a:rPr lang="fr-FR" sz="2000" b="1" dirty="0" smtClean="0"/>
              <a:t>a connu son plein épanouissement dans la forêt de Haguenau. Elle est </a:t>
            </a:r>
          </a:p>
          <a:p>
            <a:pPr algn="ctr"/>
            <a:r>
              <a:rPr lang="fr-FR" sz="2000" b="1" dirty="0" smtClean="0"/>
              <a:t>complétée par la période gallo-romaine avec des objets exceptionnels </a:t>
            </a:r>
          </a:p>
          <a:p>
            <a:pPr algn="ctr"/>
            <a:r>
              <a:rPr lang="fr-FR" sz="2000" b="1" dirty="0" smtClean="0"/>
              <a:t>comme le casque de légionnaire romain. Plusieurs salles sont consacrées </a:t>
            </a:r>
          </a:p>
          <a:p>
            <a:pPr algn="ctr"/>
            <a:r>
              <a:rPr lang="fr-FR" sz="2000" b="1" dirty="0" smtClean="0"/>
              <a:t>à l’histoire de la ville depuis sa fondation au XIIème siècle.</a:t>
            </a:r>
            <a:br>
              <a:rPr lang="fr-FR" sz="2000" b="1" dirty="0" smtClean="0"/>
            </a:br>
            <a:r>
              <a:rPr lang="fr-FR" sz="2000" b="1" dirty="0" smtClean="0"/>
              <a:t>Le musée dispose aussi d’une belle collection de faïences </a:t>
            </a:r>
            <a:r>
              <a:rPr lang="fr-FR" sz="2000" b="1" dirty="0" err="1" smtClean="0"/>
              <a:t>Hannong</a:t>
            </a:r>
            <a:r>
              <a:rPr lang="fr-FR" sz="2000" b="1" dirty="0" smtClean="0"/>
              <a:t>, </a:t>
            </a:r>
          </a:p>
          <a:p>
            <a:pPr algn="ctr"/>
            <a:r>
              <a:rPr lang="fr-FR" sz="2000" b="1" dirty="0" smtClean="0"/>
              <a:t>de verres art nouveau et art déco.</a:t>
            </a:r>
          </a:p>
          <a:p>
            <a:pPr algn="ctr"/>
            <a:r>
              <a:rPr lang="fr-FR" sz="2000" b="1" dirty="0" smtClean="0"/>
              <a:t> Le Musée Historique de Haguenau présente une collection permanente exhaustive de différentes époques historiques, de l'Age de la Pierre </a:t>
            </a:r>
          </a:p>
          <a:p>
            <a:pPr algn="ctr"/>
            <a:r>
              <a:rPr lang="fr-FR" sz="2000" b="1" dirty="0" smtClean="0"/>
              <a:t>au XXème siècle.</a:t>
            </a:r>
            <a:endParaRPr lang="fr-FR" sz="2000" b="1" dirty="0"/>
          </a:p>
        </p:txBody>
      </p:sp>
      <p:pic>
        <p:nvPicPr>
          <p:cNvPr id="4" name="Image 3" descr="0a0000003.gif"/>
          <p:cNvPicPr>
            <a:picLocks noChangeAspect="1"/>
          </p:cNvPicPr>
          <p:nvPr/>
        </p:nvPicPr>
        <p:blipFill>
          <a:blip r:embed="rId3" cstate="print"/>
          <a:stretch>
            <a:fillRect/>
          </a:stretch>
        </p:blipFill>
        <p:spPr>
          <a:xfrm>
            <a:off x="8064797" y="5256783"/>
            <a:ext cx="297180" cy="297180"/>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0" fill="hold">
                            <p:stCondLst>
                              <p:cond delay="73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1"/>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6" fill="hold">
                            <p:stCondLst>
                              <p:cond delay="27200"/>
                            </p:stCondLst>
                            <p:childTnLst>
                              <p:par>
                                <p:cTn id="17" presetID="40" presetClass="entr" presetSubtype="0" fill="hold" nodeType="afterEffect">
                                  <p:stCondLst>
                                    <p:cond delay="0"/>
                                  </p:stCondLst>
                                  <p:iterate type="lt">
                                    <p:tmPct val="10000"/>
                                  </p:iterate>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1"/>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22" fill="hold">
                            <p:stCondLst>
                              <p:cond delay="33800"/>
                            </p:stCondLst>
                            <p:childTnLst>
                              <p:par>
                                <p:cTn id="23" presetID="40" presetClass="entr" presetSubtype="0" fill="hold" nodeType="afterEffect">
                                  <p:stCondLst>
                                    <p:cond delay="0"/>
                                  </p:stCondLst>
                                  <p:iterate type="lt">
                                    <p:tmPct val="10000"/>
                                  </p:iterate>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1"/>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par>
                          <p:cTn id="28" fill="hold">
                            <p:stCondLst>
                              <p:cond delay="40700"/>
                            </p:stCondLst>
                            <p:childTnLst>
                              <p:par>
                                <p:cTn id="29" presetID="40" presetClass="entr" presetSubtype="0" fill="hold" nodeType="afterEffect">
                                  <p:stCondLst>
                                    <p:cond delay="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1"/>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34" fill="hold">
                            <p:stCondLst>
                              <p:cond delay="47800"/>
                            </p:stCondLst>
                            <p:childTnLst>
                              <p:par>
                                <p:cTn id="35" presetID="40" presetClass="entr" presetSubtype="0" fill="hold" nodeType="afterEffect">
                                  <p:stCondLst>
                                    <p:cond delay="0"/>
                                  </p:stCondLst>
                                  <p:iterate type="lt">
                                    <p:tmPct val="10000"/>
                                  </p:iterate>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1"/>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par>
                          <p:cTn id="40" fill="hold">
                            <p:stCondLst>
                              <p:cond delay="59600"/>
                            </p:stCondLst>
                            <p:childTnLst>
                              <p:par>
                                <p:cTn id="41" presetID="40" presetClass="entr" presetSubtype="0" fill="hold" nodeType="afterEffect">
                                  <p:stCondLst>
                                    <p:cond delay="0"/>
                                  </p:stCondLst>
                                  <p:iterate type="lt">
                                    <p:tmPct val="10000"/>
                                  </p:iterate>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1"/>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par>
                          <p:cTn id="46" fill="hold">
                            <p:stCondLst>
                              <p:cond delay="63300"/>
                            </p:stCondLst>
                            <p:childTnLst>
                              <p:par>
                                <p:cTn id="47" presetID="40" presetClass="entr" presetSubtype="0" fill="hold" nodeType="afterEffect">
                                  <p:stCondLst>
                                    <p:cond delay="0"/>
                                  </p:stCondLst>
                                  <p:iterate type="lt">
                                    <p:tmPct val="10000"/>
                                  </p:iterate>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1"/>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par>
                          <p:cTn id="52" fill="hold">
                            <p:stCondLst>
                              <p:cond delay="75900"/>
                            </p:stCondLst>
                            <p:childTnLst>
                              <p:par>
                                <p:cTn id="53" presetID="40" presetClass="entr" presetSubtype="0" fill="hold" nodeType="afterEffect">
                                  <p:stCondLst>
                                    <p:cond delay="0"/>
                                  </p:stCondLst>
                                  <p:iterate type="lt">
                                    <p:tmPct val="10000"/>
                                  </p:iterate>
                                  <p:childTnLst>
                                    <p:set>
                                      <p:cBhvr>
                                        <p:cTn id="54" dur="1" fill="hold">
                                          <p:stCondLst>
                                            <p:cond delay="0"/>
                                          </p:stCondLst>
                                        </p:cTn>
                                        <p:tgtEl>
                                          <p:spTgt spid="3">
                                            <p:txEl>
                                              <p:pRg st="8" end="8"/>
                                            </p:txEl>
                                          </p:spTgt>
                                        </p:tgtEl>
                                        <p:attrNameLst>
                                          <p:attrName>style.visibility</p:attrName>
                                        </p:attrNameLst>
                                      </p:cBhvr>
                                      <p:to>
                                        <p:strVal val="visible"/>
                                      </p:to>
                                    </p:set>
                                    <p:animEffect transition="in" filter="fade">
                                      <p:cBhvr>
                                        <p:cTn id="55" dur="1000"/>
                                        <p:tgtEl>
                                          <p:spTgt spid="3">
                                            <p:txEl>
                                              <p:pRg st="8" end="8"/>
                                            </p:txEl>
                                          </p:spTgt>
                                        </p:tgtEl>
                                      </p:cBhvr>
                                    </p:animEffect>
                                    <p:anim calcmode="lin" valueType="num">
                                      <p:cBhvr>
                                        <p:cTn id="56" dur="1000" fill="hold"/>
                                        <p:tgtEl>
                                          <p:spTgt spid="3">
                                            <p:txEl>
                                              <p:pRg st="8" end="8"/>
                                            </p:txEl>
                                          </p:spTgt>
                                        </p:tgtEl>
                                        <p:attrNameLst>
                                          <p:attrName>ppt_x</p:attrName>
                                        </p:attrNameLst>
                                      </p:cBhvr>
                                      <p:tavLst>
                                        <p:tav tm="0">
                                          <p:val>
                                            <p:strVal val="#ppt_x-.1"/>
                                          </p:val>
                                        </p:tav>
                                        <p:tav tm="100000">
                                          <p:val>
                                            <p:strVal val="#ppt_x"/>
                                          </p:val>
                                        </p:tav>
                                      </p:tavLst>
                                    </p:anim>
                                    <p:anim calcmode="lin" valueType="num">
                                      <p:cBhvr>
                                        <p:cTn id="57" dur="10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24641_1278062026016557_1599348171578144349_n.jpg"/>
          <p:cNvPicPr>
            <a:picLocks noChangeAspect="1"/>
          </p:cNvPicPr>
          <p:nvPr/>
        </p:nvPicPr>
        <p:blipFill>
          <a:blip r:embed="rId2" cstate="print"/>
          <a:stretch>
            <a:fillRect/>
          </a:stretch>
        </p:blipFill>
        <p:spPr>
          <a:xfrm>
            <a:off x="562204" y="0"/>
            <a:ext cx="751635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64198_1278061686016591_738377682988138561_n.jpg"/>
          <p:cNvPicPr>
            <a:picLocks noChangeAspect="1"/>
          </p:cNvPicPr>
          <p:nvPr/>
        </p:nvPicPr>
        <p:blipFill>
          <a:blip r:embed="rId2" cstate="print"/>
          <a:stretch>
            <a:fillRect/>
          </a:stretch>
        </p:blipFill>
        <p:spPr>
          <a:xfrm>
            <a:off x="2028718" y="0"/>
            <a:ext cx="458332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71934_1278062292683197_3325256609545746964_n.jpg"/>
          <p:cNvPicPr>
            <a:picLocks noChangeAspect="1"/>
          </p:cNvPicPr>
          <p:nvPr/>
        </p:nvPicPr>
        <p:blipFill>
          <a:blip r:embed="rId2" cstate="print"/>
          <a:stretch>
            <a:fillRect/>
          </a:stretch>
        </p:blipFill>
        <p:spPr>
          <a:xfrm>
            <a:off x="1919949" y="0"/>
            <a:ext cx="480086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78006_1278061976016562_321514613243976621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1662_1278062189349874_6129446809455822170_n.jpg"/>
          <p:cNvPicPr>
            <a:picLocks noChangeAspect="1"/>
          </p:cNvPicPr>
          <p:nvPr/>
        </p:nvPicPr>
        <p:blipFill>
          <a:blip r:embed="rId2" cstate="print"/>
          <a:stretch>
            <a:fillRect/>
          </a:stretch>
        </p:blipFill>
        <p:spPr>
          <a:xfrm>
            <a:off x="418941" y="365919"/>
            <a:ext cx="7802880" cy="50292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5801_1278061822683244_9308829490531757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6073_1278062046016555_731130397560692982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7357_1278061856016574_895040842307767846_n.jpg"/>
          <p:cNvPicPr>
            <a:picLocks noChangeAspect="1"/>
          </p:cNvPicPr>
          <p:nvPr/>
        </p:nvPicPr>
        <p:blipFill>
          <a:blip r:embed="rId2" cstate="print"/>
          <a:stretch>
            <a:fillRect/>
          </a:stretch>
        </p:blipFill>
        <p:spPr>
          <a:xfrm>
            <a:off x="469661" y="0"/>
            <a:ext cx="770144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589080_1278061896016570_731997883205139580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73393_1278061716016588_1727246531815741785_n.jpg"/>
          <p:cNvPicPr>
            <a:picLocks noChangeAspect="1"/>
          </p:cNvPicPr>
          <p:nvPr/>
        </p:nvPicPr>
        <p:blipFill>
          <a:blip r:embed="rId2" cstate="print"/>
          <a:stretch>
            <a:fillRect/>
          </a:stretch>
        </p:blipFill>
        <p:spPr>
          <a:xfrm>
            <a:off x="1252328" y="0"/>
            <a:ext cx="613610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74005_1278062236016536_224343351309778416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77069_1278062469349846_665475447651147720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680653_1278062269349866_195822247348860062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33115_1278062382683188_1483488673370126069_n.jpg"/>
          <p:cNvPicPr>
            <a:picLocks noChangeAspect="1"/>
          </p:cNvPicPr>
          <p:nvPr/>
        </p:nvPicPr>
        <p:blipFill>
          <a:blip r:embed="rId2" cstate="print"/>
          <a:stretch>
            <a:fillRect/>
          </a:stretch>
        </p:blipFill>
        <p:spPr>
          <a:xfrm>
            <a:off x="1807428" y="0"/>
            <a:ext cx="502590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0042_1278062399349853_887874110010776234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0720_1278062169349876_128878730167751332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49021_1278062042683222_253000235513488246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50394_1278062329349860_641579462642296536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57757_1278061929349900_4887674595129503244_n.jpg"/>
          <p:cNvPicPr>
            <a:picLocks noChangeAspect="1"/>
          </p:cNvPicPr>
          <p:nvPr/>
        </p:nvPicPr>
        <p:blipFill>
          <a:blip r:embed="rId2" cstate="print"/>
          <a:stretch>
            <a:fillRect/>
          </a:stretch>
        </p:blipFill>
        <p:spPr>
          <a:xfrm>
            <a:off x="573456" y="0"/>
            <a:ext cx="749385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3446_1278062436016516_2177874936974942437_n.jpg"/>
          <p:cNvPicPr>
            <a:picLocks noChangeAspect="1"/>
          </p:cNvPicPr>
          <p:nvPr/>
        </p:nvPicPr>
        <p:blipFill>
          <a:blip r:embed="rId2" cstate="print"/>
          <a:stretch>
            <a:fillRect/>
          </a:stretch>
        </p:blipFill>
        <p:spPr>
          <a:xfrm>
            <a:off x="1874941" y="0"/>
            <a:ext cx="489088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5478_1278061802683246_652272713635705952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7100_1278062156016544_3328101448964034710_n.jpg"/>
          <p:cNvPicPr>
            <a:picLocks noChangeAspect="1"/>
          </p:cNvPicPr>
          <p:nvPr/>
        </p:nvPicPr>
        <p:blipFill>
          <a:blip r:embed="rId2" cstate="print"/>
          <a:stretch>
            <a:fillRect/>
          </a:stretch>
        </p:blipFill>
        <p:spPr>
          <a:xfrm>
            <a:off x="2009965" y="0"/>
            <a:ext cx="462083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69967_1278062016016558_35759544741979305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75431_1278061759349917_5087821112562529190_n.jpg"/>
          <p:cNvPicPr>
            <a:picLocks noChangeAspect="1"/>
          </p:cNvPicPr>
          <p:nvPr/>
        </p:nvPicPr>
        <p:blipFill>
          <a:blip r:embed="rId2" cstate="print"/>
          <a:stretch>
            <a:fillRect/>
          </a:stretch>
        </p:blipFill>
        <p:spPr>
          <a:xfrm>
            <a:off x="1646149" y="0"/>
            <a:ext cx="534846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85896_1278062482683178_32333483859722884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91964_1278061636016596_417228743017086841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792430_1278062136016546_49890257501315958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811067_1278061779349915_311041341182377377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77816841_1278061649349928_207030310783204762_n.jpg"/>
          <p:cNvPicPr>
            <a:picLocks noChangeAspect="1"/>
          </p:cNvPicPr>
          <p:nvPr/>
        </p:nvPicPr>
        <p:blipFill>
          <a:blip r:embed="rId2" cstate="print"/>
          <a:stretch>
            <a:fillRect/>
          </a:stretch>
        </p:blipFill>
        <p:spPr>
          <a:xfrm>
            <a:off x="892264" y="0"/>
            <a:ext cx="685623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1026" name="AutoShape 2" descr="image.jpg"/>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fr-FR"/>
          </a:p>
        </p:txBody>
      </p:sp>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8000" r="-8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ée-Historique-Haguenau.jpg"/>
          <p:cNvPicPr>
            <a:picLocks noChangeAspect="1"/>
          </p:cNvPicPr>
          <p:nvPr/>
        </p:nvPicPr>
        <p:blipFill>
          <a:blip r:embed="rId2" cstate="print"/>
          <a:stretch>
            <a:fillRect/>
          </a:stretch>
        </p:blipFill>
        <p:spPr>
          <a:xfrm>
            <a:off x="0" y="864000"/>
            <a:ext cx="8640000" cy="4066876"/>
          </a:xfrm>
          <a:prstGeom prst="rect">
            <a:avLst/>
          </a:prstGeom>
        </p:spPr>
      </p:pic>
    </p:spTree>
  </p:cSld>
  <p:clrMapOvr>
    <a:masterClrMapping/>
  </p:clrMapOvr>
  <p:transition spd="slow" advTm="4000">
    <p:diamon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ee-Historique-Haguenau-.jpg"/>
          <p:cNvPicPr>
            <a:picLocks noChangeAspect="1"/>
          </p:cNvPicPr>
          <p:nvPr/>
        </p:nvPicPr>
        <p:blipFill>
          <a:blip r:embed="rId2" cstate="print"/>
          <a:stretch>
            <a:fillRect/>
          </a:stretch>
        </p:blipFill>
        <p:spPr>
          <a:xfrm>
            <a:off x="0" y="936000"/>
            <a:ext cx="8640000" cy="4066868"/>
          </a:xfrm>
          <a:prstGeom prst="rect">
            <a:avLst/>
          </a:prstGeom>
        </p:spPr>
      </p:pic>
    </p:spTree>
  </p:cSld>
  <p:clrMapOvr>
    <a:masterClrMapping/>
  </p:clrMapOvr>
  <p:transition spd="slow" advTm="4000">
    <p:diamond/>
  </p:transition>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647973" y="3528591"/>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2395</a:t>
            </a:r>
            <a:endParaRPr lang="fr-FR" sz="1100" dirty="0">
              <a:solidFill>
                <a:srgbClr val="FF0000"/>
              </a:solidFill>
              <a:latin typeface="Rockwell" pitchFamily="18" charset="0"/>
            </a:endParaRPr>
          </a:p>
        </p:txBody>
      </p:sp>
      <p:sp>
        <p:nvSpPr>
          <p:cNvPr id="8" name="ZoneTexte 7"/>
          <p:cNvSpPr txBox="1"/>
          <p:nvPr/>
        </p:nvSpPr>
        <p:spPr>
          <a:xfrm>
            <a:off x="6480621" y="5256783"/>
            <a:ext cx="896399" cy="276999"/>
          </a:xfrm>
          <a:prstGeom prst="rect">
            <a:avLst/>
          </a:prstGeom>
          <a:solidFill>
            <a:schemeClr val="bg1">
              <a:lumMod val="65000"/>
            </a:schemeClr>
          </a:solidFill>
          <a:effectLst>
            <a:softEdge rad="317500"/>
          </a:effectLst>
        </p:spPr>
        <p:txBody>
          <a:bodyPr wrap="none" rtlCol="0">
            <a:spAutoFit/>
          </a:bodyPr>
          <a:lstStyle/>
          <a:p>
            <a:r>
              <a:rPr lang="fr-FR" sz="1200" b="1" dirty="0" smtClean="0">
                <a:solidFill>
                  <a:srgbClr val="FF0000"/>
                </a:solidFill>
              </a:rPr>
              <a:t>10.03.2025</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4680421" y="2162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80000" y="252000"/>
            <a:ext cx="3456384" cy="1754324"/>
          </a:xfrm>
          <a:prstGeom prst="rect">
            <a:avLst/>
          </a:prstGeom>
          <a:noFill/>
        </p:spPr>
        <p:txBody>
          <a:bodyPr wrap="square" lIns="91439" tIns="45719" rIns="91439" bIns="45719" rtlCol="0">
            <a:spAutoFit/>
          </a:bodyPr>
          <a:lstStyle/>
          <a:p>
            <a:pPr algn="ctr"/>
            <a:r>
              <a:rPr lang="en-US" sz="3600" dirty="0" smtClean="0">
                <a:ln w="19050">
                  <a:solidFill>
                    <a:prstClr val="black"/>
                  </a:solidFill>
                </a:ln>
                <a:solidFill>
                  <a:srgbClr val="FFFF00"/>
                </a:solidFill>
                <a:latin typeface="Permanent Marker" pitchFamily="2" charset="0"/>
                <a:ea typeface="Permanent Marker" pitchFamily="2" charset="0"/>
              </a:rPr>
              <a:t>Sean  Gaskell West  African </a:t>
            </a:r>
            <a:r>
              <a:rPr lang="en-US" sz="3600" dirty="0" err="1" smtClean="0">
                <a:ln w="19050">
                  <a:solidFill>
                    <a:prstClr val="black"/>
                  </a:solidFill>
                </a:ln>
                <a:solidFill>
                  <a:srgbClr val="FFFF00"/>
                </a:solidFill>
                <a:latin typeface="Permanent Marker" pitchFamily="2" charset="0"/>
                <a:ea typeface="Permanent Marker" pitchFamily="2" charset="0"/>
              </a:rPr>
              <a:t>Kora</a:t>
            </a:r>
            <a:endParaRPr lang="fr-FR" sz="3600" dirty="0">
              <a:ln w="19050">
                <a:solidFill>
                  <a:prstClr val="black"/>
                </a:solidFill>
              </a:ln>
              <a:solidFill>
                <a:srgbClr val="FFFF00"/>
              </a:solidFill>
              <a:latin typeface="Permanent Marker" pitchFamily="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7128693" y="144215"/>
            <a:ext cx="1320000" cy="1980000"/>
          </a:xfrm>
          <a:prstGeom prst="rect">
            <a:avLst/>
          </a:prstGeom>
        </p:spPr>
      </p:pic>
      <p:sp>
        <p:nvSpPr>
          <p:cNvPr id="13" name="Étoile à 32 branches 12"/>
          <p:cNvSpPr>
            <a:spLocks noChangeAspect="1"/>
          </p:cNvSpPr>
          <p:nvPr/>
        </p:nvSpPr>
        <p:spPr>
          <a:xfrm>
            <a:off x="2376165" y="2232447"/>
            <a:ext cx="1800000" cy="1800000"/>
          </a:xfrm>
          <a:prstGeom prst="star32">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15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5500"/>
                            </p:stCondLst>
                            <p:childTnLst>
                              <p:par>
                                <p:cTn id="17" presetID="24" presetClass="entr" presetSubtype="0" fill="hold" grpId="0" nodeType="afterEffect">
                                  <p:stCondLst>
                                    <p:cond delay="2000"/>
                                  </p:stCondLst>
                                  <p:childTnLst>
                                    <p:set>
                                      <p:cBhvr>
                                        <p:cTn id="18" dur="1" fill="hold">
                                          <p:stCondLst>
                                            <p:cond delay="0"/>
                                          </p:stCondLst>
                                        </p:cTn>
                                        <p:tgtEl>
                                          <p:spTgt spid="13"/>
                                        </p:tgtEl>
                                        <p:attrNameLst>
                                          <p:attrName>style.visibility</p:attrName>
                                        </p:attrNameLst>
                                      </p:cBhvr>
                                      <p:to>
                                        <p:strVal val="visible"/>
                                      </p:to>
                                    </p:set>
                                    <p:anim to="" calcmode="lin" valueType="num">
                                      <p:cBhvr>
                                        <p:cTn id="19" dur="1" fill="hold"/>
                                        <p:tgtEl>
                                          <p:spTgt spid="13"/>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4500"/>
                            </p:stCondLst>
                            <p:childTnLst>
                              <p:par>
                                <p:cTn id="37" presetID="24" presetClass="entr" presetSubtype="0" fill="hold" grpId="0" nodeType="afterEffect">
                                  <p:stCondLst>
                                    <p:cond delay="20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3" grpId="0" animBg="1"/>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4443</TotalTime>
  <Words>152</Words>
  <Application>Microsoft Office PowerPoint</Application>
  <PresentationFormat>Personnalisé</PresentationFormat>
  <Paragraphs>24</Paragraphs>
  <Slides>43</Slides>
  <Notes>0</Notes>
  <HiddenSlides>0</HiddenSlides>
  <MMClips>1</MMClips>
  <ScaleCrop>false</ScaleCrop>
  <HeadingPairs>
    <vt:vector size="4" baseType="variant">
      <vt:variant>
        <vt:lpstr>Thème</vt:lpstr>
      </vt:variant>
      <vt:variant>
        <vt:i4>2</vt:i4>
      </vt:variant>
      <vt:variant>
        <vt:lpstr>Titres des diapositives</vt:lpstr>
      </vt:variant>
      <vt:variant>
        <vt:i4>43</vt:i4>
      </vt:variant>
    </vt:vector>
  </HeadingPairs>
  <TitlesOfParts>
    <vt:vector size="45"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457</cp:revision>
  <dcterms:created xsi:type="dcterms:W3CDTF">2020-01-17T12:16:53Z</dcterms:created>
  <dcterms:modified xsi:type="dcterms:W3CDTF">2025-03-11T14:56:58Z</dcterms:modified>
</cp:coreProperties>
</file>