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48"/>
  </p:notesMasterIdLst>
  <p:sldIdLst>
    <p:sldId id="470" r:id="rId3"/>
    <p:sldId id="472" r:id="rId4"/>
    <p:sldId id="473" r:id="rId5"/>
    <p:sldId id="474" r:id="rId6"/>
    <p:sldId id="429" r:id="rId7"/>
    <p:sldId id="428" r:id="rId8"/>
    <p:sldId id="430" r:id="rId9"/>
    <p:sldId id="431" r:id="rId10"/>
    <p:sldId id="432" r:id="rId11"/>
    <p:sldId id="433" r:id="rId12"/>
    <p:sldId id="434" r:id="rId13"/>
    <p:sldId id="435" r:id="rId14"/>
    <p:sldId id="436" r:id="rId15"/>
    <p:sldId id="437" r:id="rId16"/>
    <p:sldId id="438" r:id="rId17"/>
    <p:sldId id="439" r:id="rId18"/>
    <p:sldId id="440" r:id="rId19"/>
    <p:sldId id="441" r:id="rId20"/>
    <p:sldId id="442" r:id="rId21"/>
    <p:sldId id="443" r:id="rId22"/>
    <p:sldId id="444" r:id="rId23"/>
    <p:sldId id="445" r:id="rId24"/>
    <p:sldId id="446" r:id="rId25"/>
    <p:sldId id="447" r:id="rId26"/>
    <p:sldId id="448" r:id="rId27"/>
    <p:sldId id="449" r:id="rId28"/>
    <p:sldId id="450" r:id="rId29"/>
    <p:sldId id="451" r:id="rId30"/>
    <p:sldId id="452" r:id="rId31"/>
    <p:sldId id="453" r:id="rId32"/>
    <p:sldId id="454" r:id="rId33"/>
    <p:sldId id="455" r:id="rId34"/>
    <p:sldId id="456" r:id="rId35"/>
    <p:sldId id="457" r:id="rId36"/>
    <p:sldId id="458" r:id="rId37"/>
    <p:sldId id="459" r:id="rId38"/>
    <p:sldId id="460" r:id="rId39"/>
    <p:sldId id="461" r:id="rId40"/>
    <p:sldId id="462" r:id="rId41"/>
    <p:sldId id="463" r:id="rId42"/>
    <p:sldId id="464" r:id="rId43"/>
    <p:sldId id="465" r:id="rId44"/>
    <p:sldId id="471" r:id="rId45"/>
    <p:sldId id="466" r:id="rId46"/>
    <p:sldId id="469" r:id="rId47"/>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6KOtqbUpYl9CMdDUsHu2w==" hashData="PHcz1lhcjxrMj0BEdEvDGIyJBU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6" autoAdjust="0"/>
    <p:restoredTop sz="94660"/>
  </p:normalViewPr>
  <p:slideViewPr>
    <p:cSldViewPr>
      <p:cViewPr varScale="1">
        <p:scale>
          <a:sx n="94" d="100"/>
          <a:sy n="94" d="100"/>
        </p:scale>
        <p:origin x="-365" y="-67"/>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10/03/2025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10/03/2025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18.xml"/><Relationship Id="rId6" Type="http://schemas.openxmlformats.org/officeDocument/2006/relationships/image" Target="../media/image51.jpeg"/><Relationship Id="rId5" Type="http://schemas.openxmlformats.org/officeDocument/2006/relationships/image" Target="../media/image50.gif"/><Relationship Id="rId4" Type="http://schemas.openxmlformats.org/officeDocument/2006/relationships/image" Target="../media/image49.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8000" b="-18000"/>
          </a:stretch>
        </a:blipFill>
        <a:effectLst/>
      </p:bgPr>
    </p:bg>
    <p:spTree>
      <p:nvGrpSpPr>
        <p:cNvPr id="1" name=""/>
        <p:cNvGrpSpPr/>
        <p:nvPr/>
      </p:nvGrpSpPr>
      <p:grpSpPr>
        <a:xfrm>
          <a:off x="0" y="0"/>
          <a:ext cx="0" cy="0"/>
          <a:chOff x="0" y="0"/>
          <a:chExt cx="0" cy="0"/>
        </a:xfrm>
      </p:grpSpPr>
      <p:sp>
        <p:nvSpPr>
          <p:cNvPr id="9" name="Rectangle 8"/>
          <p:cNvSpPr/>
          <p:nvPr/>
        </p:nvSpPr>
        <p:spPr>
          <a:xfrm>
            <a:off x="4968453" y="3960639"/>
            <a:ext cx="3672310" cy="1446550"/>
          </a:xfrm>
          <a:prstGeom prst="rect">
            <a:avLst/>
          </a:prstGeom>
        </p:spPr>
        <p:txBody>
          <a:bodyPr wrap="square">
            <a:spAutoFit/>
          </a:bodyPr>
          <a:lstStyle/>
          <a:p>
            <a:pPr algn="ctr"/>
            <a:r>
              <a:rPr lang="fr-FR" sz="4400" dirty="0" smtClean="0">
                <a:ln w="19050">
                  <a:solidFill>
                    <a:srgbClr val="F79646">
                      <a:lumMod val="75000"/>
                    </a:srgbClr>
                  </a:solidFill>
                </a:ln>
                <a:solidFill>
                  <a:prstClr val="black"/>
                </a:solidFill>
                <a:latin typeface="Arial Black" pitchFamily="34" charset="0"/>
              </a:rPr>
              <a:t>4ème  ville</a:t>
            </a:r>
          </a:p>
          <a:p>
            <a:pPr algn="ctr"/>
            <a:r>
              <a:rPr lang="fr-FR" sz="4400" dirty="0" smtClean="0">
                <a:ln w="19050">
                  <a:solidFill>
                    <a:srgbClr val="F79646">
                      <a:lumMod val="75000"/>
                    </a:srgbClr>
                  </a:solidFill>
                </a:ln>
                <a:solidFill>
                  <a:prstClr val="black"/>
                </a:solidFill>
                <a:latin typeface="Arial Black" pitchFamily="34" charset="0"/>
              </a:rPr>
              <a:t>  d’Alsace </a:t>
            </a:r>
            <a:endParaRPr lang="fr-FR" sz="2800" dirty="0">
              <a:ln w="19050">
                <a:solidFill>
                  <a:srgbClr val="F79646">
                    <a:lumMod val="75000"/>
                  </a:srgbClr>
                </a:solidFill>
              </a:ln>
              <a:solidFill>
                <a:prstClr val="black"/>
              </a:solidFill>
              <a:latin typeface="Arial Black" pitchFamily="34" charset="0"/>
            </a:endParaRPr>
          </a:p>
        </p:txBody>
      </p:sp>
      <p:sp>
        <p:nvSpPr>
          <p:cNvPr id="2" name="ZoneTexte 1"/>
          <p:cNvSpPr txBox="1">
            <a:spLocks noChangeAspect="1"/>
          </p:cNvSpPr>
          <p:nvPr/>
        </p:nvSpPr>
        <p:spPr>
          <a:xfrm rot="21600000">
            <a:off x="5004000" y="0"/>
            <a:ext cx="3600000" cy="3405108"/>
          </a:xfrm>
          <a:prstGeom prst="rect">
            <a:avLst/>
          </a:prstGeom>
          <a:noFill/>
        </p:spPr>
        <p:txBody>
          <a:bodyPr wrap="none" rtlCol="0">
            <a:prstTxWarp prst="textArchUpPour">
              <a:avLst/>
            </a:prstTxWarp>
            <a:spAutoFit/>
          </a:bodyPr>
          <a:lstStyle/>
          <a:p>
            <a:r>
              <a:rPr lang="fr-FR" b="1" dirty="0" smtClean="0">
                <a:ln w="50800">
                  <a:solidFill>
                    <a:prstClr val="black"/>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rPr>
              <a:t>Villes  et  villages</a:t>
            </a:r>
            <a:endParaRPr lang="fr-FR" b="1" dirty="0">
              <a:ln w="50800">
                <a:solidFill>
                  <a:prstClr val="black"/>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endParaRPr>
          </a:p>
        </p:txBody>
      </p:sp>
      <p:sp>
        <p:nvSpPr>
          <p:cNvPr id="3" name="ZoneTexte 2"/>
          <p:cNvSpPr txBox="1">
            <a:spLocks noChangeAspect="1"/>
          </p:cNvSpPr>
          <p:nvPr/>
        </p:nvSpPr>
        <p:spPr>
          <a:xfrm rot="21540000">
            <a:off x="5004000" y="684000"/>
            <a:ext cx="3600000" cy="2297641"/>
          </a:xfrm>
          <a:prstGeom prst="rect">
            <a:avLst/>
          </a:prstGeom>
          <a:noFill/>
        </p:spPr>
        <p:txBody>
          <a:bodyPr wrap="none" rtlCol="0">
            <a:prstTxWarp prst="textArchDownPour">
              <a:avLst/>
            </a:prstTxWarp>
            <a:spAutoFit/>
          </a:bodyPr>
          <a:lstStyle/>
          <a:p>
            <a:r>
              <a:rPr lang="fr-FR" sz="8800" dirty="0" smtClean="0">
                <a:ln w="41275" cmpd="dbl">
                  <a:solidFill>
                    <a:prstClr val="black"/>
                  </a:solidFill>
                </a:ln>
                <a:solidFill>
                  <a:srgbClr val="FF0000"/>
                </a:solidFill>
                <a:latin typeface="Permanent Marker" pitchFamily="2" charset="0"/>
                <a:ea typeface="Permanent Marker" pitchFamily="2" charset="0"/>
              </a:rPr>
              <a:t>Patrimoine  D’ Alsace</a:t>
            </a:r>
            <a:endParaRPr lang="fr-FR" sz="8800" dirty="0">
              <a:ln w="41275" cmpd="dbl">
                <a:solidFill>
                  <a:prstClr val="black"/>
                </a:solidFill>
              </a:ln>
              <a:solidFill>
                <a:srgbClr val="FF0000"/>
              </a:solidFill>
              <a:latin typeface="Permanent Marker" pitchFamily="2" charset="0"/>
              <a:ea typeface="Permanent Marker" pitchFamily="2" charset="0"/>
            </a:endParaRPr>
          </a:p>
        </p:txBody>
      </p:sp>
      <p:sp>
        <p:nvSpPr>
          <p:cNvPr id="4" name="ZoneTexte 3"/>
          <p:cNvSpPr txBox="1"/>
          <p:nvPr/>
        </p:nvSpPr>
        <p:spPr>
          <a:xfrm>
            <a:off x="2880000" y="2916000"/>
            <a:ext cx="4896837" cy="1015663"/>
          </a:xfrm>
          <a:prstGeom prst="rect">
            <a:avLst/>
          </a:prstGeom>
          <a:noFill/>
        </p:spPr>
        <p:txBody>
          <a:bodyPr wrap="square" rtlCol="0">
            <a:spAutoFit/>
          </a:bodyPr>
          <a:lstStyle/>
          <a:p>
            <a:pPr algn="ctr"/>
            <a:r>
              <a:rPr lang="fr-FR" sz="6000" b="1" dirty="0" smtClean="0">
                <a:ln w="47625">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Haguenau</a:t>
            </a:r>
            <a:r>
              <a:rPr lang="fr-FR" sz="60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 </a:t>
            </a:r>
          </a:p>
        </p:txBody>
      </p:sp>
      <p:pic>
        <p:nvPicPr>
          <p:cNvPr id="5" name="Image 4" descr="0a0000004 souris-non.gif"/>
          <p:cNvPicPr>
            <a:picLocks noChangeAspect="1"/>
          </p:cNvPicPr>
          <p:nvPr/>
        </p:nvPicPr>
        <p:blipFill>
          <a:blip r:embed="rId4" cstate="print"/>
          <a:stretch>
            <a:fillRect/>
          </a:stretch>
        </p:blipFill>
        <p:spPr>
          <a:xfrm>
            <a:off x="3852000" y="288000"/>
            <a:ext cx="852554" cy="1080000"/>
          </a:xfrm>
          <a:prstGeom prst="rect">
            <a:avLst/>
          </a:prstGeom>
        </p:spPr>
      </p:pic>
      <p:sp>
        <p:nvSpPr>
          <p:cNvPr id="6" name="ZoneTexte 5"/>
          <p:cNvSpPr txBox="1"/>
          <p:nvPr/>
        </p:nvSpPr>
        <p:spPr>
          <a:xfrm>
            <a:off x="108000" y="324000"/>
            <a:ext cx="2088133" cy="1938992"/>
          </a:xfrm>
          <a:prstGeom prst="rect">
            <a:avLst/>
          </a:prstGeom>
          <a:noFill/>
        </p:spPr>
        <p:txBody>
          <a:bodyPr wrap="square" rtlCol="0">
            <a:spAutoFit/>
          </a:bodyPr>
          <a:lstStyle/>
          <a:p>
            <a:pPr algn="ctr"/>
            <a:r>
              <a:rPr lang="fr-FR" sz="2400" b="1" dirty="0" smtClean="0">
                <a:solidFill>
                  <a:srgbClr val="FFFF00"/>
                </a:solidFill>
                <a:latin typeface="Chiller" pitchFamily="82" charset="0"/>
              </a:rPr>
              <a:t> Il y a tant d’histoires à écrire dans une seule image que chacun y invente la sienne</a:t>
            </a:r>
            <a:endParaRPr lang="fr-FR" sz="2400" b="1" dirty="0">
              <a:solidFill>
                <a:srgbClr val="FFFF00"/>
              </a:solidFill>
              <a:latin typeface="Chiller" pitchFamily="82" charset="0"/>
            </a:endParaRPr>
          </a:p>
        </p:txBody>
      </p:sp>
      <p:sp>
        <p:nvSpPr>
          <p:cNvPr id="7" name="ZoneTexte 6"/>
          <p:cNvSpPr txBox="1"/>
          <p:nvPr/>
        </p:nvSpPr>
        <p:spPr>
          <a:xfrm>
            <a:off x="5868000" y="1008000"/>
            <a:ext cx="1944117" cy="784830"/>
          </a:xfrm>
          <a:prstGeom prst="rect">
            <a:avLst/>
          </a:prstGeom>
          <a:noFill/>
        </p:spPr>
        <p:txBody>
          <a:bodyPr wrap="square" rtlCol="0">
            <a:spAutoFit/>
          </a:bodyPr>
          <a:lstStyle/>
          <a:p>
            <a:pPr algn="ctr"/>
            <a:r>
              <a:rPr lang="fr-FR" sz="1100" b="1" dirty="0" smtClean="0">
                <a:ln w="0">
                  <a:noFill/>
                </a:ln>
                <a:solidFill>
                  <a:schemeClr val="bg1">
                    <a:lumMod val="95000"/>
                  </a:schemeClr>
                </a:solidFill>
                <a:latin typeface="Arial Narrow" pitchFamily="34" charset="0"/>
              </a:rPr>
              <a:t>Photos  prises  par</a:t>
            </a:r>
          </a:p>
          <a:p>
            <a:pPr algn="ctr"/>
            <a:r>
              <a:rPr lang="fr-FR" sz="1100" b="1" dirty="0" smtClean="0">
                <a:ln w="0">
                  <a:noFill/>
                </a:ln>
                <a:solidFill>
                  <a:schemeClr val="bg1">
                    <a:lumMod val="95000"/>
                  </a:schemeClr>
                </a:solidFill>
                <a:latin typeface="Arial Narrow" pitchFamily="34" charset="0"/>
              </a:rPr>
              <a:t>  un  amoureux </a:t>
            </a:r>
          </a:p>
          <a:p>
            <a:pPr algn="ctr"/>
            <a:r>
              <a:rPr lang="fr-FR" sz="1100" b="1" dirty="0" smtClean="0">
                <a:ln w="0">
                  <a:noFill/>
                </a:ln>
                <a:solidFill>
                  <a:schemeClr val="bg1">
                    <a:lumMod val="95000"/>
                  </a:schemeClr>
                </a:solidFill>
                <a:latin typeface="Arial Narrow" pitchFamily="34" charset="0"/>
              </a:rPr>
              <a:t>du patrimoine ancien</a:t>
            </a:r>
          </a:p>
          <a:p>
            <a:pPr algn="ctr"/>
            <a:r>
              <a:rPr lang="fr-FR" sz="1100" b="1" dirty="0" smtClean="0">
                <a:ln w="0">
                  <a:noFill/>
                </a:ln>
                <a:solidFill>
                  <a:schemeClr val="bg1">
                    <a:lumMod val="95000"/>
                  </a:schemeClr>
                </a:solidFill>
                <a:latin typeface="Arial Narrow" pitchFamily="34" charset="0"/>
              </a:rPr>
              <a:t> pour  le  plaisir  de  partager</a:t>
            </a:r>
            <a:r>
              <a:rPr lang="fr-FR" sz="1200" b="1" dirty="0" smtClean="0">
                <a:ln w="0">
                  <a:noFill/>
                </a:ln>
                <a:solidFill>
                  <a:schemeClr val="bg1">
                    <a:lumMod val="95000"/>
                  </a:schemeClr>
                </a:solidFill>
                <a:latin typeface="Arial Narrow" pitchFamily="34" charset="0"/>
              </a:rPr>
              <a:t>  </a:t>
            </a:r>
            <a:endParaRPr lang="fr-FR" sz="1200" b="1" dirty="0">
              <a:ln w="0">
                <a:noFill/>
              </a:ln>
              <a:solidFill>
                <a:schemeClr val="bg1">
                  <a:lumMod val="95000"/>
                </a:schemeClr>
              </a:solidFill>
              <a:latin typeface="Arial Narrow" pitchFamily="34" charset="0"/>
            </a:endParaRPr>
          </a:p>
        </p:txBody>
      </p:sp>
      <p:pic>
        <p:nvPicPr>
          <p:cNvPr id="11" name="Image 10" descr="Blason_haguenau_67.svg.png"/>
          <p:cNvPicPr>
            <a:picLocks noChangeAspect="1"/>
          </p:cNvPicPr>
          <p:nvPr/>
        </p:nvPicPr>
        <p:blipFill>
          <a:blip r:embed="rId5" cstate="print"/>
          <a:stretch>
            <a:fillRect/>
          </a:stretch>
        </p:blipFill>
        <p:spPr>
          <a:xfrm>
            <a:off x="3312269" y="1944415"/>
            <a:ext cx="719400" cy="792000"/>
          </a:xfrm>
          <a:prstGeom prst="rect">
            <a:avLst/>
          </a:prstGeom>
        </p:spPr>
      </p:pic>
      <p:pic>
        <p:nvPicPr>
          <p:cNvPr id="10" name="Sean Gaskell • West African Kora3.wav">
            <a:hlinkClick r:id="" action="ppaction://media"/>
          </p:cNvPr>
          <p:cNvPicPr>
            <a:picLocks noRot="1" noChangeAspect="1"/>
          </p:cNvPicPr>
          <p:nvPr>
            <a:wavAudioFile r:embed="rId1" name="Sean Gaskell • West African Kora3.wav"/>
          </p:nvPr>
        </p:nvPicPr>
        <p:blipFill>
          <a:blip r:embed="rId6" cstate="print"/>
          <a:stretch>
            <a:fillRect/>
          </a:stretch>
        </p:blipFill>
        <p:spPr>
          <a:xfrm>
            <a:off x="4198938" y="2759075"/>
            <a:ext cx="244475" cy="244475"/>
          </a:xfrm>
          <a:prstGeom prst="rect">
            <a:avLst/>
          </a:prstGeom>
        </p:spPr>
      </p:pic>
    </p:spTree>
  </p:cSld>
  <p:clrMapOvr>
    <a:masterClrMapping/>
  </p:clrMapOvr>
  <p:transition spd="slow" advTm="3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1" presetClass="entr" presetSubtype="4"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Effect transition="in" filter="wheel(4)">
                                      <p:cBhvr>
                                        <p:cTn id="10" dur="2000"/>
                                        <p:tgtEl>
                                          <p:spTgt spid="2"/>
                                        </p:tgtEl>
                                      </p:cBhvr>
                                    </p:animEffect>
                                  </p:childTnLst>
                                </p:cTn>
                              </p:par>
                            </p:childTnLst>
                          </p:cTn>
                        </p:par>
                        <p:par>
                          <p:cTn id="11" fill="hold">
                            <p:stCondLst>
                              <p:cond delay="4500"/>
                            </p:stCondLst>
                            <p:childTnLst>
                              <p:par>
                                <p:cTn id="12" presetID="21" presetClass="entr" presetSubtype="4" fill="hold" grpId="0" nodeType="after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wheel(4)">
                                      <p:cBhvr>
                                        <p:cTn id="14" dur="2000"/>
                                        <p:tgtEl>
                                          <p:spTgt spid="3"/>
                                        </p:tgtEl>
                                      </p:cBhvr>
                                    </p:animEffect>
                                  </p:childTnLst>
                                </p:cTn>
                              </p:par>
                            </p:childTnLst>
                          </p:cTn>
                        </p:par>
                        <p:par>
                          <p:cTn id="15" fill="hold">
                            <p:stCondLst>
                              <p:cond delay="80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21" fill="hold">
                            <p:stCondLst>
                              <p:cond delay="11700"/>
                            </p:stCondLst>
                            <p:childTnLst>
                              <p:par>
                                <p:cTn id="22" presetID="24" presetClass="entr" presetSubtype="0" fill="hold" nodeType="afterEffect">
                                  <p:stCondLst>
                                    <p:cond delay="2000"/>
                                  </p:stCondLst>
                                  <p:childTnLst>
                                    <p:set>
                                      <p:cBhvr>
                                        <p:cTn id="23" dur="1" fill="hold">
                                          <p:stCondLst>
                                            <p:cond delay="0"/>
                                          </p:stCondLst>
                                        </p:cTn>
                                        <p:tgtEl>
                                          <p:spTgt spid="11"/>
                                        </p:tgtEl>
                                        <p:attrNameLst>
                                          <p:attrName>style.visibility</p:attrName>
                                        </p:attrNameLst>
                                      </p:cBhvr>
                                      <p:to>
                                        <p:strVal val="visible"/>
                                      </p:to>
                                    </p:set>
                                    <p:anim to="" calcmode="lin" valueType="num">
                                      <p:cBhvr>
                                        <p:cTn id="24" dur="1" fill="hold"/>
                                        <p:tgtEl>
                                          <p:spTgt spid="11"/>
                                        </p:tgtEl>
                                        <p:attrNameLst>
                                          <p:attrName/>
                                        </p:attrNameLst>
                                      </p:cBhvr>
                                    </p:anim>
                                  </p:childTnLst>
                                </p:cTn>
                              </p:par>
                            </p:childTnLst>
                          </p:cTn>
                        </p:par>
                        <p:par>
                          <p:cTn id="25" fill="hold">
                            <p:stCondLst>
                              <p:cond delay="137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par>
                          <p:cTn id="31" fill="hold">
                            <p:stCondLst>
                              <p:cond delay="16300"/>
                            </p:stCondLst>
                            <p:childTnLst>
                              <p:par>
                                <p:cTn id="32" presetID="9" presetClass="entr" presetSubtype="0" fill="hold" grpId="0" nodeType="afterEffect">
                                  <p:stCondLst>
                                    <p:cond delay="2000"/>
                                  </p:stCondLst>
                                  <p:childTnLst>
                                    <p:set>
                                      <p:cBhvr>
                                        <p:cTn id="33" dur="1" fill="hold">
                                          <p:stCondLst>
                                            <p:cond delay="0"/>
                                          </p:stCondLst>
                                        </p:cTn>
                                        <p:tgtEl>
                                          <p:spTgt spid="6"/>
                                        </p:tgtEl>
                                        <p:attrNameLst>
                                          <p:attrName>style.visibility</p:attrName>
                                        </p:attrNameLst>
                                      </p:cBhvr>
                                      <p:to>
                                        <p:strVal val="visible"/>
                                      </p:to>
                                    </p:set>
                                    <p:animEffect transition="in" filter="dissolve">
                                      <p:cBhvr>
                                        <p:cTn id="34" dur="500"/>
                                        <p:tgtEl>
                                          <p:spTgt spid="6"/>
                                        </p:tgtEl>
                                      </p:cBhvr>
                                    </p:animEffect>
                                  </p:childTnLst>
                                </p:cTn>
                              </p:par>
                            </p:childTnLst>
                          </p:cTn>
                        </p:par>
                        <p:par>
                          <p:cTn id="35" fill="hold">
                            <p:stCondLst>
                              <p:cond delay="18800"/>
                            </p:stCondLst>
                            <p:childTnLst>
                              <p:par>
                                <p:cTn id="36" presetID="24" presetClass="entr" presetSubtype="0" fill="hold" grpId="0"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par>
                          <p:cTn id="39" fill="hold">
                            <p:stCondLst>
                              <p:cond delay="20800"/>
                            </p:stCondLst>
                            <p:childTnLst>
                              <p:par>
                                <p:cTn id="40" presetID="24" presetClass="entr" presetSubtype="0" fill="hold"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9" grpId="0"/>
      <p:bldP spid="2" grpId="0"/>
      <p:bldP spid="3"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p:nvPr/>
        </p:nvSpPr>
        <p:spPr>
          <a:xfrm>
            <a:off x="0" y="36000"/>
            <a:ext cx="8640763" cy="923330"/>
          </a:xfrm>
          <a:prstGeom prst="rect">
            <a:avLst/>
          </a:prstGeom>
          <a:noFill/>
        </p:spPr>
        <p:txBody>
          <a:bodyPr wrap="square" rtlCol="0">
            <a:spAutoFit/>
          </a:bodyPr>
          <a:lstStyle/>
          <a:p>
            <a:pPr algn="ctr"/>
            <a:r>
              <a:rPr lang="fr-FR" sz="3600" b="1" dirty="0" smtClean="0"/>
              <a:t>De 1115 à aujourd'hui</a:t>
            </a:r>
          </a:p>
          <a:p>
            <a:pPr algn="ctr"/>
            <a:endParaRPr lang="fr-FR" dirty="0"/>
          </a:p>
        </p:txBody>
      </p:sp>
      <p:sp>
        <p:nvSpPr>
          <p:cNvPr id="3" name="ZoneTexte 2"/>
          <p:cNvSpPr txBox="1"/>
          <p:nvPr/>
        </p:nvSpPr>
        <p:spPr>
          <a:xfrm>
            <a:off x="0" y="576263"/>
            <a:ext cx="8640762" cy="4862870"/>
          </a:xfrm>
          <a:prstGeom prst="rect">
            <a:avLst/>
          </a:prstGeom>
          <a:noFill/>
        </p:spPr>
        <p:txBody>
          <a:bodyPr wrap="square" rtlCol="0">
            <a:spAutoFit/>
          </a:bodyPr>
          <a:lstStyle/>
          <a:p>
            <a:pPr algn="ctr"/>
            <a:r>
              <a:rPr lang="fr-FR" dirty="0" smtClean="0"/>
              <a:t>Vers 1115, Frédéric le Borgne, le </a:t>
            </a:r>
            <a:r>
              <a:rPr lang="fr-FR" b="1" dirty="0" smtClean="0"/>
              <a:t>père de Frédéric Barberousse</a:t>
            </a:r>
            <a:r>
              <a:rPr lang="fr-FR" dirty="0" smtClean="0"/>
              <a:t>, construit un château </a:t>
            </a:r>
            <a:endParaRPr lang="fr-FR" dirty="0" smtClean="0"/>
          </a:p>
          <a:p>
            <a:pPr algn="ctr"/>
            <a:r>
              <a:rPr lang="fr-FR" dirty="0" smtClean="0"/>
              <a:t>dans </a:t>
            </a:r>
            <a:r>
              <a:rPr lang="fr-FR" dirty="0" smtClean="0"/>
              <a:t>l’île de la Moder (à l’emplacement de l’actuelle Maison de retraite). C’est à l’ombre </a:t>
            </a:r>
            <a:endParaRPr lang="fr-FR" dirty="0" smtClean="0"/>
          </a:p>
          <a:p>
            <a:pPr algn="ctr"/>
            <a:r>
              <a:rPr lang="fr-FR" dirty="0" smtClean="0"/>
              <a:t>de </a:t>
            </a:r>
            <a:r>
              <a:rPr lang="fr-FR" dirty="0" smtClean="0"/>
              <a:t>cette "Burg" que va naître et se développer Haguenau </a:t>
            </a:r>
            <a:endParaRPr lang="fr-FR" dirty="0" smtClean="0"/>
          </a:p>
          <a:p>
            <a:pPr algn="ctr"/>
            <a:r>
              <a:rPr lang="fr-FR" dirty="0" smtClean="0"/>
              <a:t>(</a:t>
            </a:r>
            <a:r>
              <a:rPr lang="fr-FR" dirty="0" smtClean="0"/>
              <a:t>le nom signifie "l’enclos de la rivière</a:t>
            </a:r>
            <a:r>
              <a:rPr lang="fr-FR" dirty="0" smtClean="0"/>
              <a:t>").</a:t>
            </a:r>
          </a:p>
          <a:p>
            <a:pPr algn="ctr"/>
            <a:endParaRPr lang="fr-FR" sz="1000" dirty="0" smtClean="0"/>
          </a:p>
          <a:p>
            <a:pPr algn="ctr"/>
            <a:r>
              <a:rPr lang="fr-FR" dirty="0" smtClean="0"/>
              <a:t>La ville prospère grâce aux empereurs </a:t>
            </a:r>
            <a:r>
              <a:rPr lang="fr-FR" b="1" dirty="0" smtClean="0"/>
              <a:t>Frédéric Ier Barberousse et Frédéric II</a:t>
            </a:r>
            <a:r>
              <a:rPr lang="fr-FR" dirty="0" smtClean="0"/>
              <a:t> qui y </a:t>
            </a:r>
            <a:endParaRPr lang="fr-FR" dirty="0" smtClean="0"/>
          </a:p>
          <a:p>
            <a:pPr algn="ctr"/>
            <a:r>
              <a:rPr lang="fr-FR" dirty="0" smtClean="0"/>
              <a:t>résident </a:t>
            </a:r>
            <a:r>
              <a:rPr lang="fr-FR" dirty="0" smtClean="0"/>
              <a:t>occasionnellement jusqu’en 1250 et lui accordent des droits </a:t>
            </a:r>
            <a:r>
              <a:rPr lang="fr-FR" dirty="0" smtClean="0"/>
              <a:t>importants.</a:t>
            </a:r>
          </a:p>
          <a:p>
            <a:pPr algn="ctr"/>
            <a:r>
              <a:rPr lang="fr-FR" dirty="0" smtClean="0"/>
              <a:t>C’est à Haguenau que siège à partir de la fin du XIIIème siècle le Grand-Bailli, </a:t>
            </a:r>
            <a:endParaRPr lang="fr-FR" dirty="0" smtClean="0"/>
          </a:p>
          <a:p>
            <a:pPr algn="ctr"/>
            <a:r>
              <a:rPr lang="fr-FR" dirty="0" smtClean="0"/>
              <a:t>représentant </a:t>
            </a:r>
            <a:r>
              <a:rPr lang="fr-FR" dirty="0" smtClean="0"/>
              <a:t>de l’empereur en Alsace. C’est Haguenau encore qui est le chef-lieu de la Décapole, l’organisation des dix villes constituée en 1354. En 1434, l’empereur Sigismond partage avec la ville la propriété de la forêt ; </a:t>
            </a:r>
            <a:r>
              <a:rPr lang="fr-FR" b="1" dirty="0" smtClean="0"/>
              <a:t>ce statut de forêt indivise entre la ville et l’Etat est toujours en vigueur</a:t>
            </a:r>
            <a:r>
              <a:rPr lang="fr-FR" dirty="0" smtClean="0"/>
              <a:t>.</a:t>
            </a:r>
          </a:p>
          <a:p>
            <a:pPr algn="ctr"/>
            <a:endParaRPr lang="fr-FR" sz="1000" dirty="0" smtClean="0"/>
          </a:p>
          <a:p>
            <a:pPr algn="ctr"/>
            <a:r>
              <a:rPr lang="fr-FR" dirty="0" smtClean="0"/>
              <a:t>Important centre économique, commercial surtout, Haguenau est aussi, jusqu’au XVIème siècle un grand foyer culturel, avec notamment d’importants ateliers d’imprimerie (</a:t>
            </a:r>
            <a:r>
              <a:rPr lang="fr-FR" dirty="0" err="1" smtClean="0"/>
              <a:t>Gran</a:t>
            </a:r>
            <a:r>
              <a:rPr lang="fr-FR" dirty="0" smtClean="0"/>
              <a:t>, </a:t>
            </a:r>
            <a:r>
              <a:rPr lang="fr-FR" dirty="0" err="1" smtClean="0"/>
              <a:t>Anshelm</a:t>
            </a:r>
            <a:r>
              <a:rPr lang="fr-FR" dirty="0" smtClean="0"/>
              <a:t>, </a:t>
            </a:r>
            <a:r>
              <a:rPr lang="fr-FR" dirty="0" err="1" smtClean="0"/>
              <a:t>Setzer</a:t>
            </a:r>
            <a:r>
              <a:rPr lang="fr-FR" dirty="0" smtClean="0"/>
              <a:t>…). Les églises Saint Georges et Saint Nicolas, la chancellerie (Musée Alsacien) ou encore l’Ancienne Douane sont les vestiges les plus marquants de cette période de gloire et de prospérité.</a:t>
            </a:r>
            <a:endParaRPr lang="fr-FR" dirty="0"/>
          </a:p>
        </p:txBody>
      </p:sp>
      <p:pic>
        <p:nvPicPr>
          <p:cNvPr id="4" name="Image 3" descr="0a0000003.gif"/>
          <p:cNvPicPr>
            <a:picLocks noChangeAspect="1"/>
          </p:cNvPicPr>
          <p:nvPr/>
        </p:nvPicPr>
        <p:blipFill>
          <a:blip r:embed="rId3" cstate="print"/>
          <a:stretch>
            <a:fillRect/>
          </a:stretch>
        </p:blipFill>
        <p:spPr>
          <a:xfrm>
            <a:off x="8064797" y="5256783"/>
            <a:ext cx="297180" cy="297180"/>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1" y="900000"/>
            <a:ext cx="8640762" cy="3970318"/>
          </a:xfrm>
          <a:prstGeom prst="rect">
            <a:avLst/>
          </a:prstGeom>
          <a:noFill/>
        </p:spPr>
        <p:txBody>
          <a:bodyPr wrap="square" rtlCol="0">
            <a:spAutoFit/>
          </a:bodyPr>
          <a:lstStyle/>
          <a:p>
            <a:pPr algn="ctr"/>
            <a:r>
              <a:rPr lang="fr-FR" dirty="0" smtClean="0"/>
              <a:t>A </a:t>
            </a:r>
            <a:r>
              <a:rPr lang="fr-FR" dirty="0" smtClean="0"/>
              <a:t>partir de 1715, après la Guerre de succession d’Espagne, Haguenau renaît véritablement et se reconstruit : c’est, après Strasbourg et Colmar, la Ville d’Alsace la plus riche en édifices du XVIIIème siècle. Dès lors, et jusqu’ au XXème siècle, elle devient un grand centre de commercialisation des produits agricoles de son arrière-pays (garance au XVIIIème siècle, houblon au XIXème siècle), une importante ville-garnison, surtout après 1871, tout en tirant parti des ressources du massif forestier. Par contre, les activités industrielles ne sont guère encouragées</a:t>
            </a:r>
            <a:r>
              <a:rPr lang="fr-FR" dirty="0" smtClean="0"/>
              <a:t>.</a:t>
            </a:r>
            <a:r>
              <a:rPr lang="fr-FR" dirty="0" smtClean="0"/>
              <a:t> </a:t>
            </a:r>
            <a:endParaRPr lang="fr-FR" dirty="0" smtClean="0"/>
          </a:p>
          <a:p>
            <a:pPr algn="ctr"/>
            <a:r>
              <a:rPr lang="fr-FR" dirty="0" smtClean="0"/>
              <a:t>L’époque </a:t>
            </a:r>
            <a:r>
              <a:rPr lang="fr-FR" dirty="0" smtClean="0"/>
              <a:t>du </a:t>
            </a:r>
            <a:r>
              <a:rPr lang="fr-FR" dirty="0" err="1" smtClean="0"/>
              <a:t>Reichsland</a:t>
            </a:r>
            <a:r>
              <a:rPr lang="fr-FR" dirty="0" smtClean="0"/>
              <a:t>, de 1871 à 1918, est dominée par la personnalité de </a:t>
            </a:r>
            <a:endParaRPr lang="fr-FR" dirty="0" smtClean="0"/>
          </a:p>
          <a:p>
            <a:pPr algn="ctr"/>
            <a:r>
              <a:rPr lang="fr-FR" b="1" dirty="0" smtClean="0"/>
              <a:t>Xavier </a:t>
            </a:r>
            <a:r>
              <a:rPr lang="fr-FR" b="1" dirty="0" err="1" smtClean="0"/>
              <a:t>Nessel</a:t>
            </a:r>
            <a:r>
              <a:rPr lang="fr-FR" dirty="0" smtClean="0"/>
              <a:t>, un grand maire bâtisseur (musée, écoles, casernes, parc de la gare). </a:t>
            </a:r>
            <a:endParaRPr lang="fr-FR" dirty="0" smtClean="0"/>
          </a:p>
          <a:p>
            <a:pPr algn="ctr"/>
            <a:r>
              <a:rPr lang="fr-FR" dirty="0" smtClean="0"/>
              <a:t>Après </a:t>
            </a:r>
            <a:r>
              <a:rPr lang="fr-FR" dirty="0" smtClean="0"/>
              <a:t>la période de l’entre-deux-guerres, au cours de laquelle Haguenau est un des bastions de l’autonomisme </a:t>
            </a:r>
            <a:r>
              <a:rPr lang="fr-FR" dirty="0" smtClean="0"/>
              <a:t>alsacien, </a:t>
            </a:r>
            <a:r>
              <a:rPr lang="fr-FR" b="1" dirty="0" smtClean="0"/>
              <a:t>la ville est occupée par les Allemands en 1940</a:t>
            </a:r>
            <a:r>
              <a:rPr lang="fr-FR" dirty="0" smtClean="0"/>
              <a:t>.</a:t>
            </a:r>
          </a:p>
          <a:p>
            <a:pPr algn="ctr"/>
            <a:r>
              <a:rPr lang="fr-FR" dirty="0" smtClean="0"/>
              <a:t>Après deux mois de combat sur les lignes de la Moder, la ville offre un visage de désolation. </a:t>
            </a:r>
            <a:r>
              <a:rPr lang="fr-FR" b="1" dirty="0" smtClean="0"/>
              <a:t>Elle se reconstruit après 1950 et se développe</a:t>
            </a:r>
            <a:r>
              <a:rPr lang="fr-FR" dirty="0" smtClean="0"/>
              <a:t> : elle est devenue un centre industriel attractif, véritable plaque tournante de l’Alsace du Nord. </a:t>
            </a:r>
            <a:endParaRPr lang="fr-FR" dirty="0"/>
          </a:p>
        </p:txBody>
      </p:sp>
      <p:pic>
        <p:nvPicPr>
          <p:cNvPr id="5" name="Image 4" descr="0a0000003.gif"/>
          <p:cNvPicPr>
            <a:picLocks noChangeAspect="1"/>
          </p:cNvPicPr>
          <p:nvPr/>
        </p:nvPicPr>
        <p:blipFill>
          <a:blip r:embed="rId3" cstate="print"/>
          <a:stretch>
            <a:fillRect/>
          </a:stretch>
        </p:blipFill>
        <p:spPr>
          <a:xfrm>
            <a:off x="8064797" y="5256783"/>
            <a:ext cx="297180" cy="297180"/>
          </a:xfrm>
          <a:prstGeom prst="rect">
            <a:avLst/>
          </a:prstGeom>
        </p:spPr>
      </p:pic>
    </p:spTree>
  </p:cSld>
  <p:clrMapOvr>
    <a:masterClrMapping/>
  </p:clrMapOvr>
  <p:transition spd="slow">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1" y="108000"/>
            <a:ext cx="8640762" cy="584775"/>
          </a:xfrm>
          <a:prstGeom prst="rect">
            <a:avLst/>
          </a:prstGeom>
          <a:noFill/>
        </p:spPr>
        <p:txBody>
          <a:bodyPr wrap="square" rtlCol="0">
            <a:spAutoFit/>
          </a:bodyPr>
          <a:lstStyle/>
          <a:p>
            <a:pPr algn="ctr"/>
            <a:r>
              <a:rPr lang="fr-FR" sz="3200" b="1" dirty="0" smtClean="0"/>
              <a:t>La Forêt Sainte de Haguenau.</a:t>
            </a:r>
            <a:endParaRPr lang="fr-FR" sz="3200" b="1" dirty="0"/>
          </a:p>
        </p:txBody>
      </p:sp>
      <p:pic>
        <p:nvPicPr>
          <p:cNvPr id="5" name="Image 4" descr="0a0000003.gif"/>
          <p:cNvPicPr>
            <a:picLocks noChangeAspect="1"/>
          </p:cNvPicPr>
          <p:nvPr/>
        </p:nvPicPr>
        <p:blipFill>
          <a:blip r:embed="rId3" cstate="print"/>
          <a:stretch>
            <a:fillRect/>
          </a:stretch>
        </p:blipFill>
        <p:spPr>
          <a:xfrm>
            <a:off x="8064797" y="5256783"/>
            <a:ext cx="297180" cy="297180"/>
          </a:xfrm>
          <a:prstGeom prst="rect">
            <a:avLst/>
          </a:prstGeom>
        </p:spPr>
      </p:pic>
      <p:sp>
        <p:nvSpPr>
          <p:cNvPr id="4" name="ZoneTexte 3"/>
          <p:cNvSpPr txBox="1"/>
          <p:nvPr/>
        </p:nvSpPr>
        <p:spPr>
          <a:xfrm>
            <a:off x="0" y="828000"/>
            <a:ext cx="8640763" cy="4801314"/>
          </a:xfrm>
          <a:prstGeom prst="rect">
            <a:avLst/>
          </a:prstGeom>
          <a:noFill/>
        </p:spPr>
        <p:txBody>
          <a:bodyPr wrap="square" rtlCol="0">
            <a:spAutoFit/>
          </a:bodyPr>
          <a:lstStyle/>
          <a:p>
            <a:pPr algn="ctr"/>
            <a:r>
              <a:rPr lang="fr-FR" dirty="0" smtClean="0"/>
              <a:t>forêt a toujours joué un rôle fondamental pour Haguenau. Les premières traces de la présence humaine en Forêt de Haguenau datent du Mésolithique. Durant l’âge de bronze, l’homme colonise l’intérieur de la forêt. Il existe à cette époque </a:t>
            </a:r>
            <a:r>
              <a:rPr lang="fr-FR" b="1" dirty="0" smtClean="0"/>
              <a:t>une importante production artisanale d’épingles à vêtements et de haches</a:t>
            </a:r>
            <a:r>
              <a:rPr lang="fr-FR" dirty="0" smtClean="0"/>
              <a:t> qui sont vendues en échange d’ambre. Haguenau a sans aucun doute contribué à la diffusion de l’ambre de la Baltique vers le sud.</a:t>
            </a:r>
          </a:p>
          <a:p>
            <a:pPr algn="ctr"/>
            <a:r>
              <a:rPr lang="fr-FR" dirty="0" smtClean="0"/>
              <a:t>Aux premiers temps du christianisme, des moines ont établi leur résidence dans le massif de Haguenau où ils pratiquent une vie d’ermites. Du VIe siècle au XIIIe siècle, huit couvents ont été fondés dans la forêt ou sur sa lisière : </a:t>
            </a:r>
            <a:r>
              <a:rPr lang="fr-FR" dirty="0" err="1" smtClean="0"/>
              <a:t>Arnulfsau</a:t>
            </a:r>
            <a:r>
              <a:rPr lang="fr-FR" dirty="0" smtClean="0"/>
              <a:t>, </a:t>
            </a:r>
            <a:r>
              <a:rPr lang="fr-FR" dirty="0" err="1" smtClean="0"/>
              <a:t>Biblisheim</a:t>
            </a:r>
            <a:r>
              <a:rPr lang="fr-FR" dirty="0" smtClean="0"/>
              <a:t>, </a:t>
            </a:r>
            <a:r>
              <a:rPr lang="fr-FR" dirty="0" err="1" smtClean="0"/>
              <a:t>Koenigsbruck</a:t>
            </a:r>
            <a:r>
              <a:rPr lang="fr-FR" dirty="0" smtClean="0"/>
              <a:t>, </a:t>
            </a:r>
            <a:r>
              <a:rPr lang="fr-FR" dirty="0" err="1" smtClean="0"/>
              <a:t>Marienthal</a:t>
            </a:r>
            <a:r>
              <a:rPr lang="fr-FR" dirty="0" smtClean="0"/>
              <a:t>, Neubourg, Seltz, </a:t>
            </a:r>
            <a:r>
              <a:rPr lang="fr-FR" dirty="0" err="1" smtClean="0"/>
              <a:t>Surbourg</a:t>
            </a:r>
            <a:r>
              <a:rPr lang="fr-FR" dirty="0" smtClean="0"/>
              <a:t> et </a:t>
            </a:r>
            <a:r>
              <a:rPr lang="fr-FR" dirty="0" err="1" smtClean="0"/>
              <a:t>Walbourg</a:t>
            </a:r>
            <a:r>
              <a:rPr lang="fr-FR" dirty="0" smtClean="0"/>
              <a:t>. C’est ainsi que </a:t>
            </a:r>
            <a:r>
              <a:rPr lang="fr-FR" b="1" dirty="0" smtClean="0"/>
              <a:t>la Forêt de Haguenau a été surnommée la « Forêt Sainte »</a:t>
            </a:r>
            <a:r>
              <a:rPr lang="fr-FR" dirty="0" smtClean="0"/>
              <a:t>. De ces temps passés ne subsistent que quelques témoins dont le Gros chêne. La Forêt de Haguenau devint à partir du XIème siècle, un domaine de chasse des empereurs du Saint Empire Romain Germanique qui construisirent un château sur une île de la Moder autour duquel s’édifia un village du nom de Haguenau.</a:t>
            </a:r>
            <a:r>
              <a:rPr lang="fr-FR" dirty="0" smtClean="0"/>
              <a:t> </a:t>
            </a:r>
            <a:endParaRPr lang="fr-FR" dirty="0" smtClean="0"/>
          </a:p>
          <a:p>
            <a:pPr algn="ctr"/>
            <a:endParaRPr lang="fr-FR" dirty="0" smtClean="0"/>
          </a:p>
          <a:p>
            <a:pPr algn="ctr"/>
            <a:r>
              <a:rPr lang="fr-FR" b="1" dirty="0" smtClean="0"/>
              <a:t>La </a:t>
            </a:r>
            <a:r>
              <a:rPr lang="fr-FR" b="1" dirty="0" smtClean="0"/>
              <a:t>Forêt Indivise de Haguenau constitue la plus grande forêt indivise de France.</a:t>
            </a:r>
            <a:endParaRPr lang="fr-FR" b="1" dirty="0" smtClean="0"/>
          </a:p>
          <a:p>
            <a:pPr algn="ctr"/>
            <a:endParaRPr lang="fr-FR" dirty="0"/>
          </a:p>
        </p:txBody>
      </p:sp>
    </p:spTree>
  </p:cSld>
  <p:clrMapOvr>
    <a:masterClrMapping/>
  </p:clrMapOvr>
  <p:transition spd="slow">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6137742_1283775035445256_33301273220606339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118724_1283774922111934_5581159312121650606_n.jpg"/>
          <p:cNvPicPr>
            <a:picLocks noChangeAspect="1"/>
          </p:cNvPicPr>
          <p:nvPr/>
        </p:nvPicPr>
        <p:blipFill>
          <a:blip r:embed="rId2" cstate="print"/>
          <a:stretch>
            <a:fillRect/>
          </a:stretch>
        </p:blipFill>
        <p:spPr>
          <a:xfrm>
            <a:off x="479689" y="0"/>
            <a:ext cx="7681384" cy="5761038"/>
          </a:xfrm>
          <a:prstGeom prst="rect">
            <a:avLst/>
          </a:prstGeom>
        </p:spPr>
      </p:pic>
      <p:sp>
        <p:nvSpPr>
          <p:cNvPr id="4" name="ZoneTexte 3"/>
          <p:cNvSpPr txBox="1"/>
          <p:nvPr/>
        </p:nvSpPr>
        <p:spPr>
          <a:xfrm>
            <a:off x="5724000" y="432247"/>
            <a:ext cx="2210862" cy="369332"/>
          </a:xfrm>
          <a:prstGeom prst="rect">
            <a:avLst/>
          </a:prstGeom>
          <a:noFill/>
        </p:spPr>
        <p:txBody>
          <a:bodyPr wrap="none" rtlCol="0">
            <a:spAutoFit/>
          </a:bodyPr>
          <a:lstStyle/>
          <a:p>
            <a:r>
              <a:rPr lang="fr-FR" dirty="0" smtClean="0"/>
              <a:t>La halle aux houblons</a:t>
            </a:r>
            <a:endParaRPr lang="fr-FR" dirty="0"/>
          </a:p>
        </p:txBody>
      </p:sp>
    </p:spTree>
  </p:cSld>
  <p:clrMapOvr>
    <a:masterClrMapping/>
  </p:clrMapOvr>
  <p:transition spd="slow" advTm="4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121464_1283775348778558_357415550533012323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132002_1283775675445192_587695536729922904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136968_1283774908778602_47845844820439677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140583_1283775312111895_7041104560786779010_n.jpg"/>
          <p:cNvPicPr>
            <a:picLocks noChangeAspect="1"/>
          </p:cNvPicPr>
          <p:nvPr/>
        </p:nvPicPr>
        <p:blipFill>
          <a:blip r:embed="rId2" cstate="print"/>
          <a:stretch>
            <a:fillRect/>
          </a:stretch>
        </p:blipFill>
        <p:spPr>
          <a:xfrm>
            <a:off x="798497" y="0"/>
            <a:ext cx="704376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159881_1283774755445284_3651580224226005487_n.jpg"/>
          <p:cNvPicPr>
            <a:picLocks noChangeAspect="1"/>
          </p:cNvPicPr>
          <p:nvPr/>
        </p:nvPicPr>
        <p:blipFill>
          <a:blip r:embed="rId2" cstate="print"/>
          <a:stretch>
            <a:fillRect/>
          </a:stretch>
        </p:blipFill>
        <p:spPr>
          <a:xfrm>
            <a:off x="1728664" y="0"/>
            <a:ext cx="5183434" cy="5761038"/>
          </a:xfrm>
          <a:prstGeom prst="rect">
            <a:avLst/>
          </a:prstGeom>
        </p:spPr>
      </p:pic>
      <p:sp>
        <p:nvSpPr>
          <p:cNvPr id="4" name="ZoneTexte 3"/>
          <p:cNvSpPr txBox="1"/>
          <p:nvPr/>
        </p:nvSpPr>
        <p:spPr>
          <a:xfrm>
            <a:off x="4464000" y="432247"/>
            <a:ext cx="1827744" cy="369332"/>
          </a:xfrm>
          <a:prstGeom prst="rect">
            <a:avLst/>
          </a:prstGeom>
          <a:noFill/>
        </p:spPr>
        <p:txBody>
          <a:bodyPr wrap="none" rtlCol="0">
            <a:spAutoFit/>
          </a:bodyPr>
          <a:lstStyle/>
          <a:p>
            <a:r>
              <a:rPr lang="fr-FR" dirty="0" smtClean="0"/>
              <a:t>Musée historique</a:t>
            </a:r>
            <a:endParaRPr lang="fr-FR" dirty="0"/>
          </a:p>
        </p:txBody>
      </p:sp>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171176_1283775412111885_17821853347245748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278199407_1283775498778543_1548843387232918533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210208_1283774705445289_5341182055952143456_n.jpg"/>
          <p:cNvPicPr>
            <a:picLocks noChangeAspect="1"/>
          </p:cNvPicPr>
          <p:nvPr/>
        </p:nvPicPr>
        <p:blipFill>
          <a:blip r:embed="rId2" cstate="print"/>
          <a:stretch>
            <a:fillRect/>
          </a:stretch>
        </p:blipFill>
        <p:spPr>
          <a:xfrm>
            <a:off x="1893694" y="0"/>
            <a:ext cx="485337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18193_1283774752111951_6491224058725514820_n.jpg"/>
          <p:cNvPicPr>
            <a:picLocks noChangeAspect="1"/>
          </p:cNvPicPr>
          <p:nvPr/>
        </p:nvPicPr>
        <p:blipFill>
          <a:blip r:embed="rId2" cstate="print"/>
          <a:stretch>
            <a:fillRect/>
          </a:stretch>
        </p:blipFill>
        <p:spPr>
          <a:xfrm>
            <a:off x="1968708" y="0"/>
            <a:ext cx="470334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47575_1283775742111852_920505724460410566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57407_1283775168778576_565774788444851584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86174_1283775258778567_5121057336906283311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86181_1283775012111925_1315896450500916482_n.jpg"/>
          <p:cNvPicPr>
            <a:picLocks noChangeAspect="1"/>
          </p:cNvPicPr>
          <p:nvPr/>
        </p:nvPicPr>
        <p:blipFill>
          <a:blip r:embed="rId2" cstate="print"/>
          <a:stretch>
            <a:fillRect/>
          </a:stretch>
        </p:blipFill>
        <p:spPr>
          <a:xfrm>
            <a:off x="573456" y="0"/>
            <a:ext cx="749385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86550_1283775825445177_127644936916335214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89238_1283775605445199_189795762733769573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06760_1283775368778556_128670333830222123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40497_1283775448778548_750310821476422875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59008_1283774688778624_382434248838685999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79336_1283775228778570_847443685411401260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83629_1283774635445296_214199190706343808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417367_1283775472111879_7594390211549183453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445936_1283775552111871_4465191163767545141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452843_1283775718778521_145737091812773383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66062_1283775255445234_709381460826836203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69654_1283775048778588_904151690590717362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Église St .Georges.jpg"/>
          <p:cNvPicPr>
            <a:picLocks noChangeAspect="1"/>
          </p:cNvPicPr>
          <p:nvPr/>
        </p:nvPicPr>
        <p:blipFill>
          <a:blip r:embed="rId2" cstate="print"/>
          <a:stretch>
            <a:fillRect/>
          </a:stretch>
        </p:blipFill>
        <p:spPr>
          <a:xfrm>
            <a:off x="1938702" y="0"/>
            <a:ext cx="4763358"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église St. Nicolas.jpg"/>
          <p:cNvPicPr>
            <a:picLocks noChangeAspect="1"/>
          </p:cNvPicPr>
          <p:nvPr/>
        </p:nvPicPr>
        <p:blipFill>
          <a:blip r:embed="rId2" cstate="print"/>
          <a:stretch>
            <a:fillRect/>
          </a:stretch>
        </p:blipFill>
        <p:spPr>
          <a:xfrm>
            <a:off x="528448" y="0"/>
            <a:ext cx="758386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 mairie.jpg"/>
          <p:cNvPicPr>
            <a:picLocks noChangeAspect="1"/>
          </p:cNvPicPr>
          <p:nvPr/>
        </p:nvPicPr>
        <p:blipFill>
          <a:blip r:embed="rId2" cstate="print"/>
          <a:stretch>
            <a:fillRect/>
          </a:stretch>
        </p:blipFill>
        <p:spPr>
          <a:xfrm>
            <a:off x="479689" y="0"/>
            <a:ext cx="7681384" cy="5761038"/>
          </a:xfrm>
          <a:prstGeom prst="rect">
            <a:avLst/>
          </a:prstGeom>
        </p:spPr>
      </p:pic>
      <p:sp>
        <p:nvSpPr>
          <p:cNvPr id="3" name="Rectangle 2"/>
          <p:cNvSpPr/>
          <p:nvPr/>
        </p:nvSpPr>
        <p:spPr>
          <a:xfrm>
            <a:off x="1080021" y="288231"/>
            <a:ext cx="1042273" cy="369332"/>
          </a:xfrm>
          <a:prstGeom prst="rect">
            <a:avLst/>
          </a:prstGeom>
        </p:spPr>
        <p:txBody>
          <a:bodyPr wrap="none">
            <a:spAutoFit/>
          </a:bodyPr>
          <a:lstStyle/>
          <a:p>
            <a:r>
              <a:rPr lang="fr-FR" dirty="0" smtClean="0"/>
              <a:t>La mairie</a:t>
            </a:r>
            <a:endParaRPr lang="fr-FR" dirty="0"/>
          </a:p>
        </p:txBody>
      </p:sp>
    </p:spTree>
  </p:cSld>
  <p:clrMapOvr>
    <a:masterClrMapping/>
  </p:clrMapOvr>
  <p:transition spd="slow" advTm="4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 porte de Wissembourg.jpg"/>
          <p:cNvPicPr>
            <a:picLocks noChangeAspect="1"/>
          </p:cNvPicPr>
          <p:nvPr/>
        </p:nvPicPr>
        <p:blipFill>
          <a:blip r:embed="rId2" cstate="print"/>
          <a:stretch>
            <a:fillRect/>
          </a:stretch>
        </p:blipFill>
        <p:spPr>
          <a:xfrm>
            <a:off x="565955" y="0"/>
            <a:ext cx="7508853" cy="5761038"/>
          </a:xfrm>
          <a:prstGeom prst="rect">
            <a:avLst/>
          </a:prstGeom>
        </p:spPr>
      </p:pic>
      <p:sp>
        <p:nvSpPr>
          <p:cNvPr id="3" name="Rectangle 2"/>
          <p:cNvSpPr/>
          <p:nvPr/>
        </p:nvSpPr>
        <p:spPr>
          <a:xfrm>
            <a:off x="5256485" y="360239"/>
            <a:ext cx="2591543" cy="369332"/>
          </a:xfrm>
          <a:prstGeom prst="rect">
            <a:avLst/>
          </a:prstGeom>
        </p:spPr>
        <p:txBody>
          <a:bodyPr wrap="none">
            <a:spAutoFit/>
          </a:bodyPr>
          <a:lstStyle/>
          <a:p>
            <a:r>
              <a:rPr lang="fr-FR" dirty="0" smtClean="0"/>
              <a:t>La porte de Wissembourg</a:t>
            </a:r>
            <a:endParaRPr lang="fr-FR" dirty="0"/>
          </a:p>
        </p:txBody>
      </p:sp>
    </p:spTree>
  </p:cSld>
  <p:clrMapOvr>
    <a:masterClrMapping/>
  </p:clrMapOvr>
  <p:transition spd="slow" advTm="4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 tour des chevaliers.jpg"/>
          <p:cNvPicPr>
            <a:picLocks noChangeAspect="1"/>
          </p:cNvPicPr>
          <p:nvPr/>
        </p:nvPicPr>
        <p:blipFill>
          <a:blip r:embed="rId2" cstate="print"/>
          <a:stretch>
            <a:fillRect/>
          </a:stretch>
        </p:blipFill>
        <p:spPr>
          <a:xfrm>
            <a:off x="479689" y="0"/>
            <a:ext cx="7681384" cy="5761038"/>
          </a:xfrm>
          <a:prstGeom prst="rect">
            <a:avLst/>
          </a:prstGeom>
        </p:spPr>
      </p:pic>
      <p:sp>
        <p:nvSpPr>
          <p:cNvPr id="3" name="Rectangle 2"/>
          <p:cNvSpPr/>
          <p:nvPr/>
        </p:nvSpPr>
        <p:spPr>
          <a:xfrm>
            <a:off x="4680421" y="360239"/>
            <a:ext cx="2209707" cy="369332"/>
          </a:xfrm>
          <a:prstGeom prst="rect">
            <a:avLst/>
          </a:prstGeom>
        </p:spPr>
        <p:txBody>
          <a:bodyPr wrap="none">
            <a:spAutoFit/>
          </a:bodyPr>
          <a:lstStyle/>
          <a:p>
            <a:r>
              <a:rPr lang="fr-FR" dirty="0" smtClean="0"/>
              <a:t>La tour des chevaliers</a:t>
            </a:r>
            <a:endParaRPr lang="fr-FR" dirty="0"/>
          </a:p>
        </p:txBody>
      </p:sp>
    </p:spTree>
  </p:cSld>
  <p:clrMapOvr>
    <a:masterClrMapping/>
  </p:clrMapOvr>
  <p:transition spd="slow" advTm="4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 tour des pêcheurs.jpg"/>
          <p:cNvPicPr>
            <a:picLocks noChangeAspect="1"/>
          </p:cNvPicPr>
          <p:nvPr/>
        </p:nvPicPr>
        <p:blipFill>
          <a:blip r:embed="rId2" cstate="print"/>
          <a:stretch>
            <a:fillRect/>
          </a:stretch>
        </p:blipFill>
        <p:spPr>
          <a:xfrm>
            <a:off x="479689" y="0"/>
            <a:ext cx="7681384" cy="5761038"/>
          </a:xfrm>
          <a:prstGeom prst="rect">
            <a:avLst/>
          </a:prstGeom>
        </p:spPr>
      </p:pic>
      <p:sp>
        <p:nvSpPr>
          <p:cNvPr id="3" name="Rectangle 2"/>
          <p:cNvSpPr/>
          <p:nvPr/>
        </p:nvSpPr>
        <p:spPr>
          <a:xfrm>
            <a:off x="3888333" y="576263"/>
            <a:ext cx="2137316" cy="369332"/>
          </a:xfrm>
          <a:prstGeom prst="rect">
            <a:avLst/>
          </a:prstGeom>
        </p:spPr>
        <p:txBody>
          <a:bodyPr wrap="none">
            <a:spAutoFit/>
          </a:bodyPr>
          <a:lstStyle/>
          <a:p>
            <a:r>
              <a:rPr lang="fr-FR" dirty="0" smtClean="0"/>
              <a:t>La tour des pêcheurs</a:t>
            </a:r>
            <a:endParaRPr lang="fr-FR" dirty="0"/>
          </a:p>
        </p:txBody>
      </p:sp>
    </p:spTree>
  </p:cSld>
  <p:clrMapOvr>
    <a:masterClrMapping/>
  </p:clrMapOvr>
  <p:transition spd="slow" advTm="4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ncienne douane.jpg"/>
          <p:cNvPicPr>
            <a:picLocks noChangeAspect="1"/>
          </p:cNvPicPr>
          <p:nvPr/>
        </p:nvPicPr>
        <p:blipFill>
          <a:blip r:embed="rId2" cstate="print"/>
          <a:stretch>
            <a:fillRect/>
          </a:stretch>
        </p:blipFill>
        <p:spPr>
          <a:xfrm>
            <a:off x="479689" y="0"/>
            <a:ext cx="7681384" cy="5761038"/>
          </a:xfrm>
          <a:prstGeom prst="rect">
            <a:avLst/>
          </a:prstGeom>
        </p:spPr>
      </p:pic>
      <p:sp>
        <p:nvSpPr>
          <p:cNvPr id="3" name="Rectangle 2"/>
          <p:cNvSpPr/>
          <p:nvPr/>
        </p:nvSpPr>
        <p:spPr>
          <a:xfrm>
            <a:off x="1224037" y="504255"/>
            <a:ext cx="1957587" cy="369332"/>
          </a:xfrm>
          <a:prstGeom prst="rect">
            <a:avLst/>
          </a:prstGeom>
        </p:spPr>
        <p:txBody>
          <a:bodyPr wrap="none">
            <a:spAutoFit/>
          </a:bodyPr>
          <a:lstStyle/>
          <a:p>
            <a:r>
              <a:rPr lang="fr-FR" dirty="0" smtClean="0"/>
              <a:t>L'ancienne douane</a:t>
            </a:r>
            <a:endParaRPr lang="fr-FR" dirty="0"/>
          </a:p>
        </p:txBody>
      </p:sp>
    </p:spTree>
  </p:cSld>
  <p:clrMapOvr>
    <a:masterClrMapping/>
  </p:clrMapOvr>
  <p:transition spd="slow" advTm="4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musée.jpg"/>
          <p:cNvPicPr>
            <a:picLocks noChangeAspect="1"/>
          </p:cNvPicPr>
          <p:nvPr/>
        </p:nvPicPr>
        <p:blipFill>
          <a:blip r:embed="rId2" cstate="print"/>
          <a:stretch>
            <a:fillRect/>
          </a:stretch>
        </p:blipFill>
        <p:spPr>
          <a:xfrm>
            <a:off x="1252328" y="0"/>
            <a:ext cx="6136106" cy="5761038"/>
          </a:xfrm>
          <a:prstGeom prst="rect">
            <a:avLst/>
          </a:prstGeom>
        </p:spPr>
      </p:pic>
      <p:sp>
        <p:nvSpPr>
          <p:cNvPr id="3" name="ZoneTexte 2"/>
          <p:cNvSpPr txBox="1"/>
          <p:nvPr/>
        </p:nvSpPr>
        <p:spPr>
          <a:xfrm>
            <a:off x="1872109" y="504255"/>
            <a:ext cx="1827744" cy="369332"/>
          </a:xfrm>
          <a:prstGeom prst="rect">
            <a:avLst/>
          </a:prstGeom>
          <a:noFill/>
        </p:spPr>
        <p:txBody>
          <a:bodyPr wrap="none" rtlCol="0">
            <a:spAutoFit/>
          </a:bodyPr>
          <a:lstStyle/>
          <a:p>
            <a:r>
              <a:rPr lang="fr-FR" dirty="0" smtClean="0"/>
              <a:t>Musée historique</a:t>
            </a:r>
            <a:endParaRPr lang="fr-FR" dirty="0"/>
          </a:p>
        </p:txBody>
      </p:sp>
    </p:spTree>
  </p:cSld>
  <p:clrMapOvr>
    <a:masterClrMapping/>
  </p:clrMapOvr>
  <p:transition spd="slow" advTm="4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jpg"/>
          <p:cNvPicPr>
            <a:picLocks noChangeAspect="1"/>
          </p:cNvPicPr>
          <p:nvPr/>
        </p:nvPicPr>
        <p:blipFill>
          <a:blip r:embed="rId2" cstate="print"/>
          <a:stretch>
            <a:fillRect/>
          </a:stretch>
        </p:blipFill>
        <p:spPr>
          <a:xfrm>
            <a:off x="479689" y="0"/>
            <a:ext cx="7681384" cy="5761038"/>
          </a:xfrm>
          <a:prstGeom prst="rect">
            <a:avLst/>
          </a:prstGeom>
        </p:spPr>
      </p:pic>
      <p:sp>
        <p:nvSpPr>
          <p:cNvPr id="3" name="ZoneTexte 2"/>
          <p:cNvSpPr txBox="1"/>
          <p:nvPr/>
        </p:nvSpPr>
        <p:spPr>
          <a:xfrm>
            <a:off x="4464000" y="144000"/>
            <a:ext cx="912109" cy="369332"/>
          </a:xfrm>
          <a:prstGeom prst="rect">
            <a:avLst/>
          </a:prstGeom>
          <a:noFill/>
        </p:spPr>
        <p:txBody>
          <a:bodyPr wrap="none" rtlCol="0">
            <a:spAutoFit/>
          </a:bodyPr>
          <a:lstStyle/>
          <a:p>
            <a:r>
              <a:rPr lang="fr-FR" dirty="0" err="1" smtClean="0"/>
              <a:t>Théatre</a:t>
            </a:r>
            <a:endParaRPr lang="fr-FR" dirty="0"/>
          </a:p>
        </p:txBody>
      </p:sp>
    </p:spTree>
  </p:cSld>
  <p:clrMapOvr>
    <a:masterClrMapping/>
  </p:clrMapOvr>
  <p:transition spd="slow" advTm="4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église St. Geoges.jpg"/>
          <p:cNvPicPr>
            <a:picLocks noChangeAspect="1"/>
          </p:cNvPicPr>
          <p:nvPr/>
        </p:nvPicPr>
        <p:blipFill>
          <a:blip r:embed="rId2" cstate="print"/>
          <a:stretch>
            <a:fillRect/>
          </a:stretch>
        </p:blipFill>
        <p:spPr>
          <a:xfrm>
            <a:off x="678475" y="0"/>
            <a:ext cx="7283812" cy="5761038"/>
          </a:xfrm>
          <a:prstGeom prst="rect">
            <a:avLst/>
          </a:prstGeom>
        </p:spPr>
      </p:pic>
      <p:sp>
        <p:nvSpPr>
          <p:cNvPr id="3" name="Rectangle 2"/>
          <p:cNvSpPr/>
          <p:nvPr/>
        </p:nvSpPr>
        <p:spPr>
          <a:xfrm>
            <a:off x="5832549" y="360239"/>
            <a:ext cx="1987788" cy="369332"/>
          </a:xfrm>
          <a:prstGeom prst="rect">
            <a:avLst/>
          </a:prstGeom>
        </p:spPr>
        <p:txBody>
          <a:bodyPr wrap="none">
            <a:spAutoFit/>
          </a:bodyPr>
          <a:lstStyle/>
          <a:p>
            <a:r>
              <a:rPr lang="fr-FR" dirty="0" smtClean="0"/>
              <a:t>L'église St. </a:t>
            </a:r>
            <a:r>
              <a:rPr lang="fr-FR" dirty="0" smtClean="0"/>
              <a:t>Georges</a:t>
            </a:r>
            <a:endParaRPr lang="fr-FR" dirty="0"/>
          </a:p>
        </p:txBody>
      </p:sp>
    </p:spTree>
  </p:cSld>
  <p:clrMapOvr>
    <a:masterClrMapping/>
  </p:clrMapOvr>
  <p:transition spd="slow" advTm="4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horloge du musée.jpg"/>
          <p:cNvPicPr>
            <a:picLocks noChangeAspect="1"/>
          </p:cNvPicPr>
          <p:nvPr/>
        </p:nvPicPr>
        <p:blipFill>
          <a:blip r:embed="rId2" cstate="print"/>
          <a:stretch>
            <a:fillRect/>
          </a:stretch>
        </p:blipFill>
        <p:spPr>
          <a:xfrm>
            <a:off x="479689" y="0"/>
            <a:ext cx="7681384" cy="5761038"/>
          </a:xfrm>
          <a:prstGeom prst="rect">
            <a:avLst/>
          </a:prstGeom>
        </p:spPr>
      </p:pic>
      <p:sp>
        <p:nvSpPr>
          <p:cNvPr id="3" name="Rectangle 2"/>
          <p:cNvSpPr/>
          <p:nvPr/>
        </p:nvSpPr>
        <p:spPr>
          <a:xfrm>
            <a:off x="5112469" y="216223"/>
            <a:ext cx="2031005" cy="369332"/>
          </a:xfrm>
          <a:prstGeom prst="rect">
            <a:avLst/>
          </a:prstGeom>
        </p:spPr>
        <p:txBody>
          <a:bodyPr wrap="none">
            <a:spAutoFit/>
          </a:bodyPr>
          <a:lstStyle/>
          <a:p>
            <a:r>
              <a:rPr lang="fr-FR" dirty="0" smtClean="0"/>
              <a:t>L'horloge du musée</a:t>
            </a:r>
            <a:endParaRPr lang="fr-FR" dirty="0"/>
          </a:p>
        </p:txBody>
      </p:sp>
    </p:spTree>
  </p:cSld>
  <p:clrMapOvr>
    <a:masterClrMapping/>
  </p:clrMapOvr>
  <p:transition spd="slow" advTm="4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Tour des pêcheurs.jpg"/>
          <p:cNvPicPr>
            <a:picLocks noChangeAspect="1"/>
          </p:cNvPicPr>
          <p:nvPr/>
        </p:nvPicPr>
        <p:blipFill>
          <a:blip r:embed="rId2" cstate="print"/>
          <a:stretch>
            <a:fillRect/>
          </a:stretch>
        </p:blipFill>
        <p:spPr>
          <a:xfrm>
            <a:off x="479689" y="0"/>
            <a:ext cx="7681384" cy="5761038"/>
          </a:xfrm>
          <a:prstGeom prst="rect">
            <a:avLst/>
          </a:prstGeom>
        </p:spPr>
      </p:pic>
      <p:sp>
        <p:nvSpPr>
          <p:cNvPr id="3" name="Rectangle 2"/>
          <p:cNvSpPr/>
          <p:nvPr/>
        </p:nvSpPr>
        <p:spPr>
          <a:xfrm>
            <a:off x="3888333" y="576263"/>
            <a:ext cx="2137316" cy="369332"/>
          </a:xfrm>
          <a:prstGeom prst="rect">
            <a:avLst/>
          </a:prstGeom>
        </p:spPr>
        <p:txBody>
          <a:bodyPr wrap="none">
            <a:spAutoFit/>
          </a:bodyPr>
          <a:lstStyle/>
          <a:p>
            <a:r>
              <a:rPr lang="fr-FR" dirty="0" smtClean="0"/>
              <a:t>La tour des pêcheurs</a:t>
            </a:r>
            <a:endParaRPr lang="fr-FR" dirty="0"/>
          </a:p>
        </p:txBody>
      </p:sp>
    </p:spTree>
  </p:cSld>
  <p:clrMapOvr>
    <a:masterClrMapping/>
  </p:clrMapOvr>
  <p:transition spd="slow" advTm="4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our des pêcheurs0.jpg"/>
          <p:cNvPicPr>
            <a:picLocks noChangeAspect="1"/>
          </p:cNvPicPr>
          <p:nvPr/>
        </p:nvPicPr>
        <p:blipFill>
          <a:blip r:embed="rId2" cstate="print"/>
          <a:stretch>
            <a:fillRect/>
          </a:stretch>
        </p:blipFill>
        <p:spPr>
          <a:xfrm>
            <a:off x="971028" y="0"/>
            <a:ext cx="6698707" cy="5761038"/>
          </a:xfrm>
          <a:prstGeom prst="rect">
            <a:avLst/>
          </a:prstGeom>
        </p:spPr>
      </p:pic>
      <p:sp>
        <p:nvSpPr>
          <p:cNvPr id="3" name="Rectangle 2"/>
          <p:cNvSpPr/>
          <p:nvPr/>
        </p:nvSpPr>
        <p:spPr>
          <a:xfrm>
            <a:off x="5112469" y="360239"/>
            <a:ext cx="2137316" cy="369332"/>
          </a:xfrm>
          <a:prstGeom prst="rect">
            <a:avLst/>
          </a:prstGeom>
        </p:spPr>
        <p:txBody>
          <a:bodyPr wrap="none">
            <a:spAutoFit/>
          </a:bodyPr>
          <a:lstStyle/>
          <a:p>
            <a:r>
              <a:rPr lang="fr-FR" dirty="0" smtClean="0"/>
              <a:t>La tour des pêcheurs</a:t>
            </a:r>
            <a:endParaRPr lang="fr-FR" dirty="0"/>
          </a:p>
        </p:txBody>
      </p:sp>
    </p:spTree>
  </p:cSld>
  <p:clrMapOvr>
    <a:masterClrMapping/>
  </p:clrMapOvr>
  <p:transition spd="slow" advTm="4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840661" y="3096543"/>
            <a:ext cx="1188000" cy="1188000"/>
          </a:xfrm>
          <a:prstGeom prst="rect">
            <a:avLst/>
          </a:prstGeom>
        </p:spPr>
      </p:pic>
      <p:sp>
        <p:nvSpPr>
          <p:cNvPr id="7" name="Étoile à 12 branches 6"/>
          <p:cNvSpPr>
            <a:spLocks/>
          </p:cNvSpPr>
          <p:nvPr/>
        </p:nvSpPr>
        <p:spPr>
          <a:xfrm>
            <a:off x="647973" y="3528591"/>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2394</a:t>
            </a:r>
            <a:endParaRPr lang="fr-FR" sz="1100" dirty="0">
              <a:solidFill>
                <a:srgbClr val="FF0000"/>
              </a:solidFill>
              <a:latin typeface="Rockwell" pitchFamily="18" charset="0"/>
            </a:endParaRPr>
          </a:p>
        </p:txBody>
      </p:sp>
      <p:sp>
        <p:nvSpPr>
          <p:cNvPr id="8" name="ZoneTexte 7"/>
          <p:cNvSpPr txBox="1"/>
          <p:nvPr/>
        </p:nvSpPr>
        <p:spPr>
          <a:xfrm>
            <a:off x="6480621" y="5256783"/>
            <a:ext cx="896399" cy="276999"/>
          </a:xfrm>
          <a:prstGeom prst="rect">
            <a:avLst/>
          </a:prstGeom>
          <a:solidFill>
            <a:schemeClr val="bg1">
              <a:lumMod val="65000"/>
            </a:schemeClr>
          </a:solidFill>
          <a:effectLst>
            <a:softEdge rad="317500"/>
          </a:effectLst>
        </p:spPr>
        <p:txBody>
          <a:bodyPr wrap="none" rtlCol="0">
            <a:spAutoFit/>
          </a:bodyPr>
          <a:lstStyle/>
          <a:p>
            <a:r>
              <a:rPr lang="fr-FR" sz="1200" b="1" dirty="0" smtClean="0">
                <a:solidFill>
                  <a:srgbClr val="FF0000"/>
                </a:solidFill>
              </a:rPr>
              <a:t>10.03.2025</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4680421" y="2162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180000" y="36000"/>
            <a:ext cx="3456384" cy="1754324"/>
          </a:xfrm>
          <a:prstGeom prst="rect">
            <a:avLst/>
          </a:prstGeom>
          <a:noFill/>
        </p:spPr>
        <p:txBody>
          <a:bodyPr wrap="square" lIns="91439" tIns="45719" rIns="91439" bIns="45719" rtlCol="0">
            <a:spAutoFit/>
          </a:bodyPr>
          <a:lstStyle/>
          <a:p>
            <a:pPr algn="ctr"/>
            <a:r>
              <a:rPr lang="en-US" sz="3600" dirty="0" smtClean="0">
                <a:ln w="19050">
                  <a:solidFill>
                    <a:prstClr val="black"/>
                  </a:solidFill>
                </a:ln>
                <a:solidFill>
                  <a:srgbClr val="FFFF00"/>
                </a:solidFill>
                <a:latin typeface="Permanent Marker" pitchFamily="2" charset="0"/>
                <a:ea typeface="Permanent Marker" pitchFamily="2" charset="0"/>
              </a:rPr>
              <a:t>Sean  Gaskell West  African </a:t>
            </a:r>
            <a:r>
              <a:rPr lang="en-US" sz="3600" dirty="0" err="1" smtClean="0">
                <a:ln w="19050">
                  <a:solidFill>
                    <a:prstClr val="black"/>
                  </a:solidFill>
                </a:ln>
                <a:solidFill>
                  <a:srgbClr val="FFFF00"/>
                </a:solidFill>
                <a:latin typeface="Permanent Marker" pitchFamily="2" charset="0"/>
                <a:ea typeface="Permanent Marker" pitchFamily="2" charset="0"/>
              </a:rPr>
              <a:t>Kora</a:t>
            </a:r>
            <a:endParaRPr lang="fr-FR" sz="3600" dirty="0">
              <a:ln w="19050">
                <a:solidFill>
                  <a:prstClr val="black"/>
                </a:solidFill>
              </a:ln>
              <a:solidFill>
                <a:srgbClr val="FFFF00"/>
              </a:solidFill>
              <a:latin typeface="Permanent Marker" pitchFamily="2" charset="0"/>
              <a:ea typeface="Permanent Marker" pitchFamily="2" charset="0"/>
            </a:endParaRPr>
          </a:p>
        </p:txBody>
      </p:sp>
      <p:pic>
        <p:nvPicPr>
          <p:cNvPr id="15" name="Image 14" descr="unnamed22.gif"/>
          <p:cNvPicPr>
            <a:picLocks noChangeAspect="1"/>
          </p:cNvPicPr>
          <p:nvPr/>
        </p:nvPicPr>
        <p:blipFill>
          <a:blip r:embed="rId5" cstate="print"/>
          <a:stretch>
            <a:fillRect/>
          </a:stretch>
        </p:blipFill>
        <p:spPr>
          <a:xfrm flipH="1">
            <a:off x="7128693" y="144215"/>
            <a:ext cx="1320000" cy="1980000"/>
          </a:xfrm>
          <a:prstGeom prst="rect">
            <a:avLst/>
          </a:prstGeom>
        </p:spPr>
      </p:pic>
      <p:sp>
        <p:nvSpPr>
          <p:cNvPr id="13" name="Étoile à 32 branches 12"/>
          <p:cNvSpPr>
            <a:spLocks noChangeAspect="1"/>
          </p:cNvSpPr>
          <p:nvPr/>
        </p:nvSpPr>
        <p:spPr>
          <a:xfrm>
            <a:off x="2376165" y="2232447"/>
            <a:ext cx="1800000" cy="1800000"/>
          </a:xfrm>
          <a:prstGeom prst="star32">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50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par>
                          <p:cTn id="8" fill="hold">
                            <p:stCondLst>
                              <p:cond delay="2500"/>
                            </p:stCondLst>
                            <p:childTnLst>
                              <p:par>
                                <p:cTn id="9" presetID="24" presetClass="entr" presetSubtype="0" fill="hold" grpId="0" nodeType="afterEffect">
                                  <p:stCondLst>
                                    <p:cond delay="15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15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5500"/>
                            </p:stCondLst>
                            <p:childTnLst>
                              <p:par>
                                <p:cTn id="17" presetID="24" presetClass="entr" presetSubtype="0" fill="hold" grpId="0" nodeType="afterEffect">
                                  <p:stCondLst>
                                    <p:cond delay="2000"/>
                                  </p:stCondLst>
                                  <p:childTnLst>
                                    <p:set>
                                      <p:cBhvr>
                                        <p:cTn id="18" dur="1" fill="hold">
                                          <p:stCondLst>
                                            <p:cond delay="0"/>
                                          </p:stCondLst>
                                        </p:cTn>
                                        <p:tgtEl>
                                          <p:spTgt spid="13"/>
                                        </p:tgtEl>
                                        <p:attrNameLst>
                                          <p:attrName>style.visibility</p:attrName>
                                        </p:attrNameLst>
                                      </p:cBhvr>
                                      <p:to>
                                        <p:strVal val="visible"/>
                                      </p:to>
                                    </p:set>
                                    <p:anim to="" calcmode="lin" valueType="num">
                                      <p:cBhvr>
                                        <p:cTn id="19" dur="1" fill="hold"/>
                                        <p:tgtEl>
                                          <p:spTgt spid="13"/>
                                        </p:tgtEl>
                                        <p:attrNameLst>
                                          <p:attrName/>
                                        </p:attrNameLst>
                                      </p:cBhvr>
                                    </p:anim>
                                  </p:childTnLst>
                                </p:cTn>
                              </p:par>
                            </p:childTnLst>
                          </p:cTn>
                        </p:par>
                        <p:par>
                          <p:cTn id="20" fill="hold">
                            <p:stCondLst>
                              <p:cond delay="7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9500"/>
                            </p:stCondLst>
                            <p:childTnLst>
                              <p:par>
                                <p:cTn id="25" presetID="24" presetClass="entr" presetSubtype="0" fill="hold" grpId="0" nodeType="afterEffect">
                                  <p:stCondLst>
                                    <p:cond delay="15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1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3000"/>
                            </p:stCondLst>
                            <p:childTnLst>
                              <p:par>
                                <p:cTn id="33" presetID="24"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par>
                          <p:cTn id="36" fill="hold">
                            <p:stCondLst>
                              <p:cond delay="14500"/>
                            </p:stCondLst>
                            <p:childTnLst>
                              <p:par>
                                <p:cTn id="37" presetID="24" presetClass="entr" presetSubtype="0" fill="hold" grpId="0" nodeType="afterEffect">
                                  <p:stCondLst>
                                    <p:cond delay="2000"/>
                                  </p:stCondLst>
                                  <p:childTnLst>
                                    <p:set>
                                      <p:cBhvr>
                                        <p:cTn id="38" dur="1" fill="hold">
                                          <p:stCondLst>
                                            <p:cond delay="0"/>
                                          </p:stCondLst>
                                        </p:cTn>
                                        <p:tgtEl>
                                          <p:spTgt spid="8"/>
                                        </p:tgtEl>
                                        <p:attrNameLst>
                                          <p:attrName>style.visibility</p:attrName>
                                        </p:attrNameLst>
                                      </p:cBhvr>
                                      <p:to>
                                        <p:strVal val="visible"/>
                                      </p:to>
                                    </p:set>
                                    <p:anim to="" calcmode="lin" valueType="num">
                                      <p:cBhvr>
                                        <p:cTn id="39"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3" grpId="0" animBg="1"/>
    </p:bldLst>
  </p:timing>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4353</TotalTime>
  <Words>270</Words>
  <Application>Microsoft Office PowerPoint</Application>
  <PresentationFormat>Personnalisé</PresentationFormat>
  <Paragraphs>50</Paragraphs>
  <Slides>45</Slides>
  <Notes>0</Notes>
  <HiddenSlides>0</HiddenSlides>
  <MMClips>1</MMClips>
  <ScaleCrop>false</ScaleCrop>
  <HeadingPairs>
    <vt:vector size="4" baseType="variant">
      <vt:variant>
        <vt:lpstr>Thème</vt:lpstr>
      </vt:variant>
      <vt:variant>
        <vt:i4>2</vt:i4>
      </vt:variant>
      <vt:variant>
        <vt:lpstr>Titres des diapositives</vt:lpstr>
      </vt:variant>
      <vt:variant>
        <vt:i4>45</vt:i4>
      </vt:variant>
    </vt:vector>
  </HeadingPairs>
  <TitlesOfParts>
    <vt:vector size="47"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446</cp:revision>
  <dcterms:created xsi:type="dcterms:W3CDTF">2020-01-17T12:16:53Z</dcterms:created>
  <dcterms:modified xsi:type="dcterms:W3CDTF">2025-03-10T21:04:36Z</dcterms:modified>
</cp:coreProperties>
</file>