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2" r:id="rId5"/>
    <p:sldId id="263" r:id="rId6"/>
    <p:sldId id="269" r:id="rId7"/>
    <p:sldId id="270" r:id="rId8"/>
    <p:sldId id="271" r:id="rId9"/>
    <p:sldId id="272" r:id="rId10"/>
    <p:sldId id="273" r:id="rId11"/>
    <p:sldId id="275" r:id="rId12"/>
    <p:sldId id="264" r:id="rId13"/>
    <p:sldId id="265" r:id="rId14"/>
    <p:sldId id="267" r:id="rId1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l/zDiSVaZahCwB20rgJxww==" hashData="2tQJXeyNAfRnBlqUIHh3guZ/AJjwN9gg/SVZOwAtJdVaU/CQi3HnD66zevzQw9shWPSFMrYxRma9Tse5Wyb+C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20" d="100"/>
          <a:sy n="120" d="100"/>
        </p:scale>
        <p:origin x="17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24337817-FE50-47BA-98EC-79F1090BB133}" type="datetimeFigureOut">
              <a:rPr lang="fr-FR" smtClean="0"/>
              <a:t>01/05/2025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26D438B-FD07-443A-A584-C5B8BDAB5654}" type="slidenum">
              <a:rPr lang="fr-FR" smtClean="0"/>
              <a:t>‹N°›</a:t>
            </a:fld>
            <a:endParaRPr lang="fr-FR"/>
          </a:p>
        </p:txBody>
      </p:sp>
    </p:spTree>
    <p:extLst>
      <p:ext uri="{BB962C8B-B14F-4D97-AF65-F5344CB8AC3E}">
        <p14:creationId xmlns:p14="http://schemas.microsoft.com/office/powerpoint/2010/main" val="39548798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4337817-FE50-47BA-98EC-79F1090BB133}" type="datetimeFigureOut">
              <a:rPr lang="fr-FR" smtClean="0"/>
              <a:t>01/05/2025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26D438B-FD07-443A-A584-C5B8BDAB5654}" type="slidenum">
              <a:rPr lang="fr-FR" smtClean="0"/>
              <a:t>‹N°›</a:t>
            </a:fld>
            <a:endParaRPr lang="fr-FR"/>
          </a:p>
        </p:txBody>
      </p:sp>
    </p:spTree>
    <p:extLst>
      <p:ext uri="{BB962C8B-B14F-4D97-AF65-F5344CB8AC3E}">
        <p14:creationId xmlns:p14="http://schemas.microsoft.com/office/powerpoint/2010/main" val="27953216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24337817-FE50-47BA-98EC-79F1090BB133}" type="datetimeFigureOut">
              <a:rPr lang="fr-FR" smtClean="0"/>
              <a:t>01/05/2025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26D438B-FD07-443A-A584-C5B8BDAB5654}" type="slidenum">
              <a:rPr lang="fr-FR" smtClean="0"/>
              <a:t>‹N°›</a:t>
            </a:fld>
            <a:endParaRPr lang="fr-FR"/>
          </a:p>
        </p:txBody>
      </p:sp>
    </p:spTree>
    <p:extLst>
      <p:ext uri="{BB962C8B-B14F-4D97-AF65-F5344CB8AC3E}">
        <p14:creationId xmlns:p14="http://schemas.microsoft.com/office/powerpoint/2010/main" val="4310269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24337817-FE50-47BA-98EC-79F1090BB133}" type="datetimeFigureOut">
              <a:rPr lang="fr-FR" smtClean="0"/>
              <a:t>01/05/2025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026D438B-FD07-443A-A584-C5B8BDAB5654}" type="slidenum">
              <a:rPr lang="fr-FR" smtClean="0"/>
              <a:t>‹N°›</a:t>
            </a:fld>
            <a:endParaRPr lang="fr-FR"/>
          </a:p>
        </p:txBody>
      </p:sp>
    </p:spTree>
    <p:extLst>
      <p:ext uri="{BB962C8B-B14F-4D97-AF65-F5344CB8AC3E}">
        <p14:creationId xmlns:p14="http://schemas.microsoft.com/office/powerpoint/2010/main" val="11007010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24337817-FE50-47BA-98EC-79F1090BB133}" type="datetimeFigureOut">
              <a:rPr lang="fr-FR" smtClean="0"/>
              <a:t>01/05/2025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026D438B-FD07-443A-A584-C5B8BDAB5654}" type="slidenum">
              <a:rPr lang="fr-FR" smtClean="0"/>
              <a:t>‹N°›</a:t>
            </a:fld>
            <a:endParaRPr lang="fr-FR"/>
          </a:p>
        </p:txBody>
      </p:sp>
    </p:spTree>
    <p:extLst>
      <p:ext uri="{BB962C8B-B14F-4D97-AF65-F5344CB8AC3E}">
        <p14:creationId xmlns:p14="http://schemas.microsoft.com/office/powerpoint/2010/main" val="31051572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24337817-FE50-47BA-98EC-79F1090BB133}" type="datetimeFigureOut">
              <a:rPr lang="fr-FR" smtClean="0"/>
              <a:t>01/05/2025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026D438B-FD07-443A-A584-C5B8BDAB5654}" type="slidenum">
              <a:rPr lang="fr-FR" smtClean="0"/>
              <a:t>‹N°›</a:t>
            </a:fld>
            <a:endParaRPr lang="fr-FR"/>
          </a:p>
        </p:txBody>
      </p:sp>
    </p:spTree>
    <p:extLst>
      <p:ext uri="{BB962C8B-B14F-4D97-AF65-F5344CB8AC3E}">
        <p14:creationId xmlns:p14="http://schemas.microsoft.com/office/powerpoint/2010/main" val="39200553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24337817-FE50-47BA-98EC-79F1090BB133}" type="datetimeFigureOut">
              <a:rPr lang="fr-FR" smtClean="0"/>
              <a:t>01/05/2025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026D438B-FD07-443A-A584-C5B8BDAB5654}" type="slidenum">
              <a:rPr lang="fr-FR" smtClean="0"/>
              <a:t>‹N°›</a:t>
            </a:fld>
            <a:endParaRPr lang="fr-FR"/>
          </a:p>
        </p:txBody>
      </p:sp>
    </p:spTree>
    <p:extLst>
      <p:ext uri="{BB962C8B-B14F-4D97-AF65-F5344CB8AC3E}">
        <p14:creationId xmlns:p14="http://schemas.microsoft.com/office/powerpoint/2010/main" val="38648429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24337817-FE50-47BA-98EC-79F1090BB133}" type="datetimeFigureOut">
              <a:rPr lang="fr-FR" smtClean="0"/>
              <a:t>01/05/2025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026D438B-FD07-443A-A584-C5B8BDAB5654}" type="slidenum">
              <a:rPr lang="fr-FR" smtClean="0"/>
              <a:t>‹N°›</a:t>
            </a:fld>
            <a:endParaRPr lang="fr-FR"/>
          </a:p>
        </p:txBody>
      </p:sp>
    </p:spTree>
    <p:extLst>
      <p:ext uri="{BB962C8B-B14F-4D97-AF65-F5344CB8AC3E}">
        <p14:creationId xmlns:p14="http://schemas.microsoft.com/office/powerpoint/2010/main" val="4255651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24337817-FE50-47BA-98EC-79F1090BB133}" type="datetimeFigureOut">
              <a:rPr lang="fr-FR" smtClean="0"/>
              <a:t>01/05/2025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026D438B-FD07-443A-A584-C5B8BDAB5654}" type="slidenum">
              <a:rPr lang="fr-FR" smtClean="0"/>
              <a:t>‹N°›</a:t>
            </a:fld>
            <a:endParaRPr lang="fr-FR"/>
          </a:p>
        </p:txBody>
      </p:sp>
    </p:spTree>
    <p:extLst>
      <p:ext uri="{BB962C8B-B14F-4D97-AF65-F5344CB8AC3E}">
        <p14:creationId xmlns:p14="http://schemas.microsoft.com/office/powerpoint/2010/main" val="12380252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4337817-FE50-47BA-98EC-79F1090BB133}" type="datetimeFigureOut">
              <a:rPr lang="fr-FR" smtClean="0"/>
              <a:t>01/05/2025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26D438B-FD07-443A-A584-C5B8BDAB5654}" type="slidenum">
              <a:rPr lang="fr-FR" smtClean="0"/>
              <a:t>‹N°›</a:t>
            </a:fld>
            <a:endParaRPr lang="fr-FR"/>
          </a:p>
        </p:txBody>
      </p:sp>
    </p:spTree>
    <p:extLst>
      <p:ext uri="{BB962C8B-B14F-4D97-AF65-F5344CB8AC3E}">
        <p14:creationId xmlns:p14="http://schemas.microsoft.com/office/powerpoint/2010/main" val="25297663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4337817-FE50-47BA-98EC-79F1090BB133}" type="datetimeFigureOut">
              <a:rPr lang="fr-FR" smtClean="0"/>
              <a:t>01/05/2025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26D438B-FD07-443A-A584-C5B8BDAB5654}" type="slidenum">
              <a:rPr lang="fr-FR" smtClean="0"/>
              <a:t>‹N°›</a:t>
            </a:fld>
            <a:endParaRPr lang="fr-FR"/>
          </a:p>
        </p:txBody>
      </p:sp>
    </p:spTree>
    <p:extLst>
      <p:ext uri="{BB962C8B-B14F-4D97-AF65-F5344CB8AC3E}">
        <p14:creationId xmlns:p14="http://schemas.microsoft.com/office/powerpoint/2010/main" val="2057267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337817-FE50-47BA-98EC-79F1090BB133}" type="datetimeFigureOut">
              <a:rPr lang="fr-FR" smtClean="0"/>
              <a:t>01/05/2025</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26D438B-FD07-443A-A584-C5B8BDAB5654}" type="slidenum">
              <a:rPr lang="fr-FR" smtClean="0"/>
              <a:t>‹N°›</a:t>
            </a:fld>
            <a:endParaRPr lang="fr-FR"/>
          </a:p>
        </p:txBody>
      </p:sp>
    </p:spTree>
    <p:extLst>
      <p:ext uri="{BB962C8B-B14F-4D97-AF65-F5344CB8AC3E}">
        <p14:creationId xmlns:p14="http://schemas.microsoft.com/office/powerpoint/2010/main" val="17946647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21.jpeg"/><Relationship Id="rId7" Type="http://schemas.openxmlformats.org/officeDocument/2006/relationships/image" Target="../media/image25.jpeg"/><Relationship Id="rId2" Type="http://schemas.openxmlformats.org/officeDocument/2006/relationships/image" Target="../media/image20.jpeg"/><Relationship Id="rId1" Type="http://schemas.openxmlformats.org/officeDocument/2006/relationships/slideLayout" Target="../slideLayouts/slideLayout7.xml"/><Relationship Id="rId6" Type="http://schemas.openxmlformats.org/officeDocument/2006/relationships/image" Target="../media/image24.png"/><Relationship Id="rId11" Type="http://schemas.openxmlformats.org/officeDocument/2006/relationships/image" Target="../media/image29.jpeg"/><Relationship Id="rId5" Type="http://schemas.openxmlformats.org/officeDocument/2006/relationships/image" Target="../media/image23.jpeg"/><Relationship Id="rId10" Type="http://schemas.openxmlformats.org/officeDocument/2006/relationships/image" Target="../media/image28.jpeg"/><Relationship Id="rId4" Type="http://schemas.openxmlformats.org/officeDocument/2006/relationships/image" Target="../media/image22.jpeg"/><Relationship Id="rId9" Type="http://schemas.openxmlformats.org/officeDocument/2006/relationships/image" Target="../media/image27.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wav"/><Relationship Id="rId1" Type="http://schemas.microsoft.com/office/2007/relationships/media" Target="../media/media2.wav"/><Relationship Id="rId6" Type="http://schemas.openxmlformats.org/officeDocument/2006/relationships/image" Target="../media/image2.png"/><Relationship Id="rId5" Type="http://schemas.openxmlformats.org/officeDocument/2006/relationships/image" Target="../media/image31.gif"/><Relationship Id="rId4" Type="http://schemas.openxmlformats.org/officeDocument/2006/relationships/image" Target="../media/image3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4">
            <a:extLst>
              <a:ext uri="{28A0092B-C50C-407E-A947-70E740481C1C}">
                <a14:useLocalDpi xmlns:a14="http://schemas.microsoft.com/office/drawing/2010/main" val="0"/>
              </a:ext>
            </a:extLst>
          </a:blip>
          <a:srcRect b="1811"/>
          <a:stretch/>
        </p:blipFill>
        <p:spPr>
          <a:xfrm>
            <a:off x="1124475" y="326005"/>
            <a:ext cx="10058400" cy="6345140"/>
          </a:xfrm>
          <a:prstGeom prst="rect">
            <a:avLst/>
          </a:prstGeom>
          <a:effectLst>
            <a:softEdge rad="127000"/>
          </a:effectLst>
        </p:spPr>
      </p:pic>
      <p:sp>
        <p:nvSpPr>
          <p:cNvPr id="3" name="Rectangle 2"/>
          <p:cNvSpPr/>
          <p:nvPr/>
        </p:nvSpPr>
        <p:spPr>
          <a:xfrm>
            <a:off x="2872902" y="455287"/>
            <a:ext cx="6096000" cy="1200329"/>
          </a:xfrm>
          <a:prstGeom prst="rect">
            <a:avLst/>
          </a:prstGeom>
        </p:spPr>
        <p:txBody>
          <a:bodyPr>
            <a:spAutoFit/>
          </a:bodyPr>
          <a:lstStyle/>
          <a:p>
            <a:pPr algn="ctr"/>
            <a:r>
              <a:rPr lang="fr-FR" b="1" i="0" dirty="0" smtClean="0">
                <a:solidFill>
                  <a:srgbClr val="FFFFFF"/>
                </a:solidFill>
                <a:effectLst/>
                <a:latin typeface="Noto Sans" panose="020B0502040504090204" pitchFamily="34" charset="0"/>
              </a:rPr>
              <a:t>150 ans des fontaines Wallace</a:t>
            </a:r>
          </a:p>
          <a:p>
            <a:pPr algn="ctr"/>
            <a:r>
              <a:rPr lang="fr-FR" b="1" i="0" dirty="0" smtClean="0">
                <a:solidFill>
                  <a:srgbClr val="FFFFFF"/>
                </a:solidFill>
                <a:effectLst/>
                <a:latin typeface="Noto Serif"/>
              </a:rPr>
              <a:t>En 2022, Paris célèbre le 150e anniversaire de l’installation de la première fontaine Wallace dans la capitale.</a:t>
            </a:r>
            <a:endParaRPr lang="fr-FR" b="1" i="0" dirty="0">
              <a:solidFill>
                <a:srgbClr val="FFFFFF"/>
              </a:solidFill>
              <a:effectLst/>
              <a:latin typeface="Noto Serif"/>
            </a:endParaRPr>
          </a:p>
        </p:txBody>
      </p:sp>
      <p:pic>
        <p:nvPicPr>
          <p:cNvPr id="4" name="La-Riviere-de-Notre-Enfance-Instrumental-version-_152kbit_Opus_">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3505402739"/>
      </p:ext>
    </p:extLst>
  </p:cSld>
  <p:clrMapOvr>
    <a:masterClrMapping/>
  </p:clrMapOvr>
  <mc:AlternateContent xmlns:mc="http://schemas.openxmlformats.org/markup-compatibility/2006" xmlns:p14="http://schemas.microsoft.com/office/powerpoint/2010/main">
    <mc:Choice Requires="p14">
      <p:transition spd="slow" p14:dur="2000" advTm="7868"/>
    </mc:Choice>
    <mc:Fallback xmlns="">
      <p:transition spd="slow" advTm="78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48452"/>
            <a:ext cx="12204000" cy="6209548"/>
          </a:xfrm>
          <a:prstGeom prst="rect">
            <a:avLst/>
          </a:prstGeom>
        </p:spPr>
      </p:pic>
      <p:sp>
        <p:nvSpPr>
          <p:cNvPr id="3" name="Rectangle 2"/>
          <p:cNvSpPr/>
          <p:nvPr/>
        </p:nvSpPr>
        <p:spPr>
          <a:xfrm>
            <a:off x="0" y="0"/>
            <a:ext cx="12192000" cy="615553"/>
          </a:xfrm>
          <a:prstGeom prst="rect">
            <a:avLst/>
          </a:prstGeom>
        </p:spPr>
        <p:txBody>
          <a:bodyPr wrap="square">
            <a:spAutoFit/>
          </a:bodyPr>
          <a:lstStyle/>
          <a:p>
            <a:r>
              <a:rPr lang="fr-FR" sz="1600" b="0" i="1" dirty="0" smtClean="0">
                <a:effectLst/>
                <a:latin typeface="Noto Serif"/>
              </a:rPr>
              <a:t>De gauche à droite : - Fontaine Wallace dans sa couleur verte traditionnelle située place Laurent </a:t>
            </a:r>
            <a:r>
              <a:rPr lang="fr-FR" sz="1600" b="0" i="1" dirty="0" err="1" smtClean="0">
                <a:effectLst/>
                <a:latin typeface="Noto Serif"/>
              </a:rPr>
              <a:t>Terzieff</a:t>
            </a:r>
            <a:r>
              <a:rPr lang="fr-FR" sz="1600" b="0" i="1" dirty="0" smtClean="0">
                <a:effectLst/>
                <a:latin typeface="Noto Serif"/>
              </a:rPr>
              <a:t> et Pascale de </a:t>
            </a:r>
            <a:r>
              <a:rPr lang="fr-FR" sz="1600" b="0" i="1" dirty="0" err="1" smtClean="0">
                <a:effectLst/>
                <a:latin typeface="Noto Serif"/>
              </a:rPr>
              <a:t>Boysson</a:t>
            </a:r>
            <a:r>
              <a:rPr lang="fr-FR" sz="1600" b="0" i="1" dirty="0" smtClean="0">
                <a:effectLst/>
                <a:latin typeface="Noto Serif"/>
              </a:rPr>
              <a:t> (6</a:t>
            </a:r>
            <a:r>
              <a:rPr lang="fr-FR" sz="1600" b="0" i="0" baseline="30000" dirty="0" smtClean="0">
                <a:effectLst/>
                <a:latin typeface="Noto Serif"/>
              </a:rPr>
              <a:t> </a:t>
            </a:r>
            <a:r>
              <a:rPr lang="fr-FR" sz="1600" b="0" i="1" baseline="30000" dirty="0" smtClean="0">
                <a:effectLst/>
                <a:latin typeface="Noto Serif"/>
              </a:rPr>
              <a:t>e</a:t>
            </a:r>
            <a:r>
              <a:rPr lang="fr-FR" sz="1600" b="0" i="0" baseline="30000" dirty="0" smtClean="0">
                <a:effectLst/>
                <a:latin typeface="Noto Serif"/>
              </a:rPr>
              <a:t> </a:t>
            </a:r>
            <a:r>
              <a:rPr lang="fr-FR" sz="1600" b="0" i="1" dirty="0" smtClean="0">
                <a:effectLst/>
                <a:latin typeface="Noto Serif"/>
              </a:rPr>
              <a:t>). - Fontaine rouge située avenue d’Ivry (13</a:t>
            </a:r>
            <a:r>
              <a:rPr lang="fr-FR" sz="1600" b="0" i="0" baseline="30000" dirty="0" smtClean="0">
                <a:effectLst/>
                <a:latin typeface="Noto Serif"/>
              </a:rPr>
              <a:t> </a:t>
            </a:r>
            <a:r>
              <a:rPr lang="fr-FR" sz="1600" b="0" i="1" baseline="30000" dirty="0" smtClean="0">
                <a:effectLst/>
                <a:latin typeface="Noto Serif"/>
              </a:rPr>
              <a:t>e</a:t>
            </a:r>
            <a:r>
              <a:rPr lang="fr-FR" sz="1600" b="0" i="0" baseline="30000" dirty="0" smtClean="0">
                <a:effectLst/>
                <a:latin typeface="Noto Serif"/>
              </a:rPr>
              <a:t> </a:t>
            </a:r>
            <a:r>
              <a:rPr lang="fr-FR" sz="1600" b="0" i="1" dirty="0" smtClean="0">
                <a:effectLst/>
                <a:latin typeface="Noto Serif"/>
              </a:rPr>
              <a:t>). - Fontaine jaune située sur l’esplanade Pierre-Vidal-</a:t>
            </a:r>
            <a:r>
              <a:rPr lang="fr-FR" sz="1600" b="0" i="1" dirty="0" err="1" smtClean="0">
                <a:effectLst/>
                <a:latin typeface="Noto Serif"/>
              </a:rPr>
              <a:t>Naquet</a:t>
            </a:r>
            <a:r>
              <a:rPr lang="fr-FR" sz="1600" b="0" i="1" dirty="0" smtClean="0">
                <a:effectLst/>
                <a:latin typeface="Noto Serif"/>
              </a:rPr>
              <a:t> (13</a:t>
            </a:r>
            <a:r>
              <a:rPr lang="fr-FR" sz="1600" b="0" i="0" baseline="30000" dirty="0" smtClean="0">
                <a:effectLst/>
                <a:latin typeface="Noto Serif"/>
              </a:rPr>
              <a:t> </a:t>
            </a:r>
            <a:r>
              <a:rPr lang="fr-FR" b="0" i="1" baseline="30000" dirty="0" smtClean="0">
                <a:effectLst/>
                <a:latin typeface="Noto Serif"/>
              </a:rPr>
              <a:t>e</a:t>
            </a:r>
            <a:r>
              <a:rPr lang="fr-FR" b="0" i="0" baseline="30000" dirty="0" smtClean="0">
                <a:effectLst/>
                <a:latin typeface="Noto Serif"/>
              </a:rPr>
              <a:t> </a:t>
            </a:r>
            <a:r>
              <a:rPr lang="fr-FR" b="0" i="1" dirty="0" smtClean="0">
                <a:effectLst/>
                <a:latin typeface="Noto Serif"/>
              </a:rPr>
              <a:t>).</a:t>
            </a:r>
            <a:endParaRPr lang="fr-FR" dirty="0"/>
          </a:p>
        </p:txBody>
      </p:sp>
    </p:spTree>
    <p:extLst>
      <p:ext uri="{BB962C8B-B14F-4D97-AF65-F5344CB8AC3E}">
        <p14:creationId xmlns:p14="http://schemas.microsoft.com/office/powerpoint/2010/main" val="833710511"/>
      </p:ext>
    </p:extLst>
  </p:cSld>
  <p:clrMapOvr>
    <a:masterClrMapping/>
  </p:clrMapOvr>
  <mc:AlternateContent xmlns:mc="http://schemas.openxmlformats.org/markup-compatibility/2006" xmlns:p14="http://schemas.microsoft.com/office/powerpoint/2010/main">
    <mc:Choice Requires="p14">
      <p:transition spd="slow" p14:dur="2000" advTm="10923"/>
    </mc:Choice>
    <mc:Fallback xmlns="">
      <p:transition spd="slow" advTm="10923"/>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4210442" y="441466"/>
            <a:ext cx="7876190" cy="6285714"/>
          </a:xfrm>
          <a:prstGeom prst="rect">
            <a:avLst/>
          </a:prstGeom>
          <a:effectLst>
            <a:softEdge rad="635000"/>
          </a:effectLst>
        </p:spPr>
      </p:pic>
      <p:sp>
        <p:nvSpPr>
          <p:cNvPr id="3" name="Rectangle 2"/>
          <p:cNvSpPr/>
          <p:nvPr/>
        </p:nvSpPr>
        <p:spPr>
          <a:xfrm>
            <a:off x="697279" y="140387"/>
            <a:ext cx="2042547" cy="369332"/>
          </a:xfrm>
          <a:prstGeom prst="rect">
            <a:avLst/>
          </a:prstGeom>
        </p:spPr>
        <p:txBody>
          <a:bodyPr wrap="none">
            <a:spAutoFit/>
          </a:bodyPr>
          <a:lstStyle/>
          <a:p>
            <a:r>
              <a:rPr lang="fr-FR" b="1" i="0" dirty="0" smtClean="0">
                <a:solidFill>
                  <a:srgbClr val="1E9153"/>
                </a:solidFill>
                <a:effectLst/>
                <a:latin typeface="Noto Sans" panose="020B0502040504090204" pitchFamily="34" charset="0"/>
              </a:rPr>
              <a:t>Un Anglais à Paris</a:t>
            </a:r>
            <a:endParaRPr lang="fr-FR" b="1" i="0" dirty="0">
              <a:solidFill>
                <a:srgbClr val="1E9153"/>
              </a:solidFill>
              <a:effectLst/>
              <a:latin typeface="Noto Sans" panose="020B0502040504090204" pitchFamily="34" charset="0"/>
            </a:endParaRPr>
          </a:p>
        </p:txBody>
      </p:sp>
      <p:sp>
        <p:nvSpPr>
          <p:cNvPr id="4" name="Rectangle 3"/>
          <p:cNvSpPr/>
          <p:nvPr/>
        </p:nvSpPr>
        <p:spPr>
          <a:xfrm>
            <a:off x="6077659" y="6123721"/>
            <a:ext cx="3886641" cy="369332"/>
          </a:xfrm>
          <a:prstGeom prst="rect">
            <a:avLst/>
          </a:prstGeom>
        </p:spPr>
        <p:txBody>
          <a:bodyPr wrap="none">
            <a:spAutoFit/>
          </a:bodyPr>
          <a:lstStyle/>
          <a:p>
            <a:r>
              <a:rPr lang="fr-FR" b="1" i="1" dirty="0" smtClean="0">
                <a:solidFill>
                  <a:schemeClr val="bg1"/>
                </a:solidFill>
                <a:effectLst/>
                <a:latin typeface="Noto Serif"/>
              </a:rPr>
              <a:t>Portrait de Richard Wallace, 1872</a:t>
            </a:r>
            <a:r>
              <a:rPr lang="fr-FR" b="0" i="1" dirty="0" smtClean="0">
                <a:solidFill>
                  <a:srgbClr val="169AA2"/>
                </a:solidFill>
                <a:effectLst/>
                <a:latin typeface="Noto Serif"/>
              </a:rPr>
              <a:t>.</a:t>
            </a:r>
            <a:endParaRPr lang="fr-FR" dirty="0"/>
          </a:p>
        </p:txBody>
      </p:sp>
      <p:sp>
        <p:nvSpPr>
          <p:cNvPr id="5" name="Rectangle 4"/>
          <p:cNvSpPr/>
          <p:nvPr/>
        </p:nvSpPr>
        <p:spPr>
          <a:xfrm>
            <a:off x="0" y="737631"/>
            <a:ext cx="4669160" cy="5755422"/>
          </a:xfrm>
          <a:prstGeom prst="rect">
            <a:avLst/>
          </a:prstGeom>
        </p:spPr>
        <p:txBody>
          <a:bodyPr wrap="square">
            <a:spAutoFit/>
          </a:bodyPr>
          <a:lstStyle/>
          <a:p>
            <a:r>
              <a:rPr lang="fr-FR" sz="1600" b="0" i="0" dirty="0" smtClean="0">
                <a:solidFill>
                  <a:srgbClr val="222222"/>
                </a:solidFill>
                <a:effectLst/>
                <a:latin typeface="Noto Serif"/>
              </a:rPr>
              <a:t>Né à Londres en 1818, Richard Wallace a passé la majeure partie de sa vie en France. Dès l’âge de six ans, il vit à Paris chez la marquise de Hertford (3 rue </a:t>
            </a:r>
            <a:r>
              <a:rPr lang="fr-FR" sz="1600" b="0" i="0" dirty="0" err="1" smtClean="0">
                <a:solidFill>
                  <a:srgbClr val="222222"/>
                </a:solidFill>
                <a:effectLst/>
                <a:latin typeface="Noto Serif"/>
              </a:rPr>
              <a:t>Taitbout</a:t>
            </a:r>
            <a:r>
              <a:rPr lang="fr-FR" sz="1600" b="0" i="0" dirty="0" smtClean="0">
                <a:solidFill>
                  <a:srgbClr val="222222"/>
                </a:solidFill>
                <a:effectLst/>
                <a:latin typeface="Noto Serif"/>
              </a:rPr>
              <a:t>, 9</a:t>
            </a:r>
            <a:r>
              <a:rPr lang="fr-FR" sz="1600" b="0" i="0" baseline="30000" dirty="0" smtClean="0">
                <a:solidFill>
                  <a:srgbClr val="222222"/>
                </a:solidFill>
                <a:effectLst/>
                <a:latin typeface="Noto Serif"/>
              </a:rPr>
              <a:t> e </a:t>
            </a:r>
            <a:r>
              <a:rPr lang="fr-FR" sz="1600" b="0" i="0" dirty="0" smtClean="0">
                <a:solidFill>
                  <a:srgbClr val="222222"/>
                </a:solidFill>
                <a:effectLst/>
                <a:latin typeface="Noto Serif"/>
              </a:rPr>
              <a:t>). Le fils aîné de celle-ci, Richard Conway-Seymour, le père naturel supposé de Richard Wallace, se charge de son éducation et lui transmet sa passion pour l’art. Richard Wallace, devenu son secrétaire, aide son mentor à enrichir son extraordinaire collection d’</a:t>
            </a:r>
            <a:r>
              <a:rPr lang="fr-FR" sz="1600" b="0" i="0" dirty="0" err="1" smtClean="0">
                <a:solidFill>
                  <a:srgbClr val="222222"/>
                </a:solidFill>
                <a:effectLst/>
                <a:latin typeface="Noto Serif"/>
              </a:rPr>
              <a:t>oeuvres</a:t>
            </a:r>
            <a:r>
              <a:rPr lang="fr-FR" sz="1600" b="0" i="0" dirty="0" smtClean="0">
                <a:solidFill>
                  <a:srgbClr val="222222"/>
                </a:solidFill>
                <a:effectLst/>
                <a:latin typeface="Noto Serif"/>
              </a:rPr>
              <a:t> d’art. Le 2 août 1870, à la mort de Richard Conway-Seymour, Richard Wallace hérite d’une immense fortune dont le château de Bagatelle que son père avait acquis en 1835. Il met cette fortune au service de ses œuvres philanthropiques notamment à Paris, à Londres ou encore à Lisburn, en Irlande, dont il fut député au Parlement du Royaume-Uni de 1873 à 1885. </a:t>
            </a:r>
          </a:p>
          <a:p>
            <a:r>
              <a:rPr lang="fr-FR" sz="1600" b="0" i="0" dirty="0" smtClean="0">
                <a:solidFill>
                  <a:srgbClr val="222222"/>
                </a:solidFill>
                <a:effectLst/>
                <a:latin typeface="Noto Serif"/>
              </a:rPr>
              <a:t>Richard Wallace vit les dernières années de sa vie au château de Bagatelle où il meurt le 20 juillet 1890. Les Parisiens rendirent hommage à celui que l’on surnommait « la providence des pauvres » lors de ses funérailles au Père Lachaise</a:t>
            </a:r>
            <a:endParaRPr lang="fr-FR" sz="1600" b="0" i="0" dirty="0">
              <a:solidFill>
                <a:srgbClr val="222222"/>
              </a:solidFill>
              <a:effectLst/>
              <a:latin typeface="Noto Serif"/>
            </a:endParaRPr>
          </a:p>
        </p:txBody>
      </p:sp>
    </p:spTree>
    <p:extLst>
      <p:ext uri="{BB962C8B-B14F-4D97-AF65-F5344CB8AC3E}">
        <p14:creationId xmlns:p14="http://schemas.microsoft.com/office/powerpoint/2010/main" val="2920040755"/>
      </p:ext>
    </p:extLst>
  </p:cSld>
  <p:clrMapOvr>
    <a:masterClrMapping/>
  </p:clrMapOvr>
  <mc:AlternateContent xmlns:mc="http://schemas.openxmlformats.org/markup-compatibility/2006" xmlns:p14="http://schemas.microsoft.com/office/powerpoint/2010/main">
    <mc:Choice Requires="p14">
      <p:transition spd="slow" p14:dur="2000" advTm="33796"/>
    </mc:Choice>
    <mc:Fallback xmlns="">
      <p:transition spd="slow" advTm="33796"/>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9798" y="143181"/>
            <a:ext cx="3816000" cy="3302858"/>
          </a:xfrm>
          <a:prstGeom prst="rect">
            <a:avLst/>
          </a:prstGeom>
        </p:spPr>
      </p:pic>
      <p:sp>
        <p:nvSpPr>
          <p:cNvPr id="3" name="Rectangle 2"/>
          <p:cNvSpPr/>
          <p:nvPr/>
        </p:nvSpPr>
        <p:spPr>
          <a:xfrm>
            <a:off x="249798" y="3596051"/>
            <a:ext cx="4051858" cy="3323987"/>
          </a:xfrm>
          <a:prstGeom prst="rect">
            <a:avLst/>
          </a:prstGeom>
        </p:spPr>
        <p:txBody>
          <a:bodyPr wrap="square">
            <a:spAutoFit/>
          </a:bodyPr>
          <a:lstStyle/>
          <a:p>
            <a:r>
              <a:rPr lang="fr-FR" b="1" i="0" dirty="0" smtClean="0">
                <a:solidFill>
                  <a:srgbClr val="222222"/>
                </a:solidFill>
                <a:effectLst/>
                <a:latin typeface="Noto Serif"/>
              </a:rPr>
              <a:t>Regards et rigoles</a:t>
            </a:r>
            <a:endParaRPr lang="fr-FR" b="0" i="0" dirty="0" smtClean="0">
              <a:solidFill>
                <a:srgbClr val="222222"/>
              </a:solidFill>
              <a:effectLst/>
              <a:latin typeface="Noto Serif"/>
            </a:endParaRPr>
          </a:p>
          <a:p>
            <a:r>
              <a:rPr lang="fr-FR" sz="1600" b="0" i="0" dirty="0" smtClean="0">
                <a:solidFill>
                  <a:srgbClr val="222222"/>
                </a:solidFill>
                <a:effectLst/>
                <a:latin typeface="Noto Serif"/>
              </a:rPr>
              <a:t>﻿Dès le XII</a:t>
            </a:r>
            <a:r>
              <a:rPr lang="fr-FR" sz="1600" b="0" i="0" baseline="30000" dirty="0" smtClean="0">
                <a:solidFill>
                  <a:srgbClr val="222222"/>
                </a:solidFill>
                <a:effectLst/>
                <a:latin typeface="Noto Serif"/>
              </a:rPr>
              <a:t> e </a:t>
            </a:r>
            <a:r>
              <a:rPr lang="fr-FR" sz="1600" b="0" i="0" dirty="0" smtClean="0">
                <a:solidFill>
                  <a:srgbClr val="222222"/>
                </a:solidFill>
                <a:effectLst/>
                <a:latin typeface="Noto Serif"/>
              </a:rPr>
              <a:t> siècle, l’eau du sous-sol de Belleville est exploitée pour alimenter les grands établissements de la rive droite. Jusqu’à l’époque moderne, un système de rigoles et de regards, comme le regard de la Lanterne (1583-1613), situé dans le 19</a:t>
            </a:r>
            <a:r>
              <a:rPr lang="fr-FR" sz="1600" b="0" i="0" baseline="30000" dirty="0" smtClean="0">
                <a:solidFill>
                  <a:srgbClr val="222222"/>
                </a:solidFill>
                <a:effectLst/>
                <a:latin typeface="Noto Serif"/>
              </a:rPr>
              <a:t> e </a:t>
            </a:r>
            <a:r>
              <a:rPr lang="fr-FR" sz="1600" b="0" i="0" dirty="0" smtClean="0">
                <a:solidFill>
                  <a:srgbClr val="222222"/>
                </a:solidFill>
                <a:effectLst/>
                <a:latin typeface="Noto Serif"/>
              </a:rPr>
              <a:t> arrondissement, est mis en place pour diriger l’eau vers les fontaines de la ville. Celui-ci existe encore, il est classé monument historique depuis 2006 et peut être visité lors des Journées européennes du patrimoine.</a:t>
            </a:r>
            <a:endParaRPr lang="fr-FR" sz="1600" b="0" i="0" dirty="0">
              <a:solidFill>
                <a:srgbClr val="222222"/>
              </a:solidFill>
              <a:effectLst/>
              <a:latin typeface="Noto Serif"/>
            </a:endParaRPr>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35787" y="62038"/>
            <a:ext cx="4119855" cy="6736327"/>
          </a:xfrm>
          <a:prstGeom prst="rect">
            <a:avLst/>
          </a:prstGeom>
        </p:spPr>
      </p:pic>
      <p:sp>
        <p:nvSpPr>
          <p:cNvPr id="5" name="Rectangle 4"/>
          <p:cNvSpPr/>
          <p:nvPr/>
        </p:nvSpPr>
        <p:spPr>
          <a:xfrm>
            <a:off x="8955819" y="1768207"/>
            <a:ext cx="2979089" cy="3600986"/>
          </a:xfrm>
          <a:prstGeom prst="rect">
            <a:avLst/>
          </a:prstGeom>
        </p:spPr>
        <p:txBody>
          <a:bodyPr wrap="square">
            <a:spAutoFit/>
          </a:bodyPr>
          <a:lstStyle/>
          <a:p>
            <a:r>
              <a:rPr lang="fr-FR" b="1" i="0" dirty="0" smtClean="0">
                <a:solidFill>
                  <a:srgbClr val="222222"/>
                </a:solidFill>
                <a:effectLst/>
                <a:latin typeface="Noto Serif"/>
              </a:rPr>
              <a:t>Les pompes à eau</a:t>
            </a:r>
          </a:p>
          <a:p>
            <a:endParaRPr lang="fr-FR" b="0" i="0" dirty="0" smtClean="0">
              <a:solidFill>
                <a:srgbClr val="222222"/>
              </a:solidFill>
              <a:effectLst/>
              <a:latin typeface="Noto Serif"/>
            </a:endParaRPr>
          </a:p>
          <a:p>
            <a:r>
              <a:rPr lang="fr-FR" sz="1600" b="0" i="0" dirty="0" smtClean="0">
                <a:solidFill>
                  <a:srgbClr val="222222"/>
                </a:solidFill>
                <a:effectLst/>
                <a:latin typeface="Noto Serif"/>
              </a:rPr>
              <a:t>Sur décision d’Henri IV, la pompe de la Samaritaine, installée en 1608, aspire l’eau de la Seine grâce à un système activé par une roue et dessert le Louvre et plusieurs fontaines de la rive droite. Une deuxième pompe, accolée au pont Notre-Dame, est mise en service en 1673. Elles fonctionnent jusqu’en 1813 et 1853.</a:t>
            </a:r>
            <a:endParaRPr lang="fr-FR" sz="1600" b="0" i="0" dirty="0">
              <a:solidFill>
                <a:srgbClr val="222222"/>
              </a:solidFill>
              <a:effectLst/>
              <a:latin typeface="Noto Serif"/>
            </a:endParaRPr>
          </a:p>
        </p:txBody>
      </p:sp>
      <p:sp>
        <p:nvSpPr>
          <p:cNvPr id="6" name="Rectangle 5"/>
          <p:cNvSpPr/>
          <p:nvPr/>
        </p:nvSpPr>
        <p:spPr>
          <a:xfrm>
            <a:off x="5213404" y="270481"/>
            <a:ext cx="4076369" cy="584775"/>
          </a:xfrm>
          <a:prstGeom prst="rect">
            <a:avLst/>
          </a:prstGeom>
        </p:spPr>
        <p:txBody>
          <a:bodyPr wrap="square">
            <a:spAutoFit/>
          </a:bodyPr>
          <a:lstStyle/>
          <a:p>
            <a:r>
              <a:rPr lang="fr-FR" sz="1600" b="1" i="1" dirty="0" smtClean="0">
                <a:solidFill>
                  <a:schemeClr val="bg1"/>
                </a:solidFill>
                <a:effectLst/>
                <a:latin typeface="Noto Serif"/>
              </a:rPr>
              <a:t>La Samaritaine, profil du côté du Louvre, vers 1770-1780, </a:t>
            </a:r>
            <a:r>
              <a:rPr lang="fr-FR" sz="1600" b="1" i="1" dirty="0" err="1" smtClean="0">
                <a:solidFill>
                  <a:schemeClr val="bg1"/>
                </a:solidFill>
                <a:effectLst/>
                <a:latin typeface="Noto Serif"/>
              </a:rPr>
              <a:t>Flov</a:t>
            </a:r>
            <a:r>
              <a:rPr lang="fr-FR" sz="1600" b="1" i="1" dirty="0" smtClean="0">
                <a:solidFill>
                  <a:schemeClr val="bg1"/>
                </a:solidFill>
                <a:effectLst/>
                <a:latin typeface="Noto Serif"/>
              </a:rPr>
              <a:t>.</a:t>
            </a:r>
            <a:endParaRPr lang="fr-FR" sz="1600" b="1" dirty="0">
              <a:solidFill>
                <a:schemeClr val="bg1"/>
              </a:solidFill>
            </a:endParaRPr>
          </a:p>
        </p:txBody>
      </p:sp>
    </p:spTree>
    <p:extLst>
      <p:ext uri="{BB962C8B-B14F-4D97-AF65-F5344CB8AC3E}">
        <p14:creationId xmlns:p14="http://schemas.microsoft.com/office/powerpoint/2010/main" val="2506675483"/>
      </p:ext>
    </p:extLst>
  </p:cSld>
  <p:clrMapOvr>
    <a:masterClrMapping/>
  </p:clrMapOvr>
  <mc:AlternateContent xmlns:mc="http://schemas.openxmlformats.org/markup-compatibility/2006" xmlns:p14="http://schemas.microsoft.com/office/powerpoint/2010/main">
    <mc:Choice Requires="p14">
      <p:transition spd="slow" p14:dur="2000" advTm="29642"/>
    </mc:Choice>
    <mc:Fallback xmlns="">
      <p:transition spd="slow" advTm="29642"/>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7745" y="341910"/>
            <a:ext cx="4140000" cy="6369228"/>
          </a:xfrm>
          <a:prstGeom prst="rect">
            <a:avLst/>
          </a:prstGeom>
        </p:spPr>
      </p:pic>
      <p:sp>
        <p:nvSpPr>
          <p:cNvPr id="3" name="Rectangle 2"/>
          <p:cNvSpPr/>
          <p:nvPr/>
        </p:nvSpPr>
        <p:spPr>
          <a:xfrm>
            <a:off x="4415625" y="3387151"/>
            <a:ext cx="2255520" cy="3323987"/>
          </a:xfrm>
          <a:prstGeom prst="rect">
            <a:avLst/>
          </a:prstGeom>
        </p:spPr>
        <p:txBody>
          <a:bodyPr wrap="square">
            <a:spAutoFit/>
          </a:bodyPr>
          <a:lstStyle/>
          <a:p>
            <a:r>
              <a:rPr lang="fr-FR" b="1" i="0" dirty="0" smtClean="0">
                <a:solidFill>
                  <a:srgbClr val="222222"/>
                </a:solidFill>
                <a:effectLst/>
                <a:latin typeface="Noto Serif"/>
              </a:rPr>
              <a:t>Les puits artésiens</a:t>
            </a:r>
            <a:endParaRPr lang="fr-FR" b="0" i="0" dirty="0" smtClean="0">
              <a:solidFill>
                <a:srgbClr val="222222"/>
              </a:solidFill>
              <a:effectLst/>
              <a:latin typeface="Noto Serif"/>
            </a:endParaRPr>
          </a:p>
          <a:p>
            <a:r>
              <a:rPr lang="fr-FR" sz="1600" b="0" i="0" dirty="0" smtClean="0">
                <a:solidFill>
                  <a:srgbClr val="222222"/>
                </a:solidFill>
                <a:effectLst/>
                <a:latin typeface="Noto Serif"/>
              </a:rPr>
              <a:t>Les nappes souterraines profondes renferment une eau pure mais difficilement accessible. Le premier puits artésien est foré entre 1833 et 1841 aux abattoirs de Grenelle, suivi de ceux de Passy et de la Butte-aux-Cailles.</a:t>
            </a:r>
            <a:endParaRPr lang="fr-FR" sz="1600" b="0" i="0" dirty="0">
              <a:solidFill>
                <a:srgbClr val="222222"/>
              </a:solidFill>
              <a:effectLst/>
              <a:latin typeface="Noto Serif"/>
            </a:endParaRPr>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07563" y="3320662"/>
            <a:ext cx="4838095" cy="3390476"/>
          </a:xfrm>
          <a:prstGeom prst="rect">
            <a:avLst/>
          </a:prstGeom>
        </p:spPr>
      </p:pic>
      <p:sp>
        <p:nvSpPr>
          <p:cNvPr id="5" name="Rectangle 4"/>
          <p:cNvSpPr/>
          <p:nvPr/>
        </p:nvSpPr>
        <p:spPr>
          <a:xfrm>
            <a:off x="7610263" y="477843"/>
            <a:ext cx="4235395" cy="2339102"/>
          </a:xfrm>
          <a:prstGeom prst="rect">
            <a:avLst/>
          </a:prstGeom>
        </p:spPr>
        <p:txBody>
          <a:bodyPr wrap="square">
            <a:spAutoFit/>
          </a:bodyPr>
          <a:lstStyle/>
          <a:p>
            <a:r>
              <a:rPr lang="fr-FR" b="1" i="0" dirty="0" smtClean="0">
                <a:solidFill>
                  <a:srgbClr val="222222"/>
                </a:solidFill>
                <a:effectLst/>
                <a:latin typeface="Noto Serif"/>
              </a:rPr>
              <a:t>Les aqueducs</a:t>
            </a:r>
            <a:endParaRPr lang="fr-FR" b="0" i="0" dirty="0" smtClean="0">
              <a:solidFill>
                <a:srgbClr val="222222"/>
              </a:solidFill>
              <a:effectLst/>
              <a:latin typeface="Noto Serif"/>
            </a:endParaRPr>
          </a:p>
          <a:p>
            <a:r>
              <a:rPr lang="fr-FR" sz="1600" b="0" i="0" dirty="0" smtClean="0">
                <a:solidFill>
                  <a:srgbClr val="222222"/>
                </a:solidFill>
                <a:effectLst/>
                <a:latin typeface="Noto Serif"/>
              </a:rPr>
              <a:t>L’aqueduc gallo-romain acheminait l’eau des plateaux au sud de Paris jusqu’au centre de la cité. L’aqueduc Médicis, mis en service en 1623, a repris son tracé en grande partie pour alimenter le Louvre et des fontaines publiques. L’aqueduc de la Vanne, construit de 1866 à 1874, est édifié sur les restes de l’aqueduc Médicis (XVII</a:t>
            </a:r>
            <a:r>
              <a:rPr lang="fr-FR" sz="1600" b="0" i="0" baseline="30000" dirty="0" smtClean="0">
                <a:solidFill>
                  <a:srgbClr val="222222"/>
                </a:solidFill>
                <a:effectLst/>
                <a:latin typeface="Noto Serif"/>
              </a:rPr>
              <a:t> e </a:t>
            </a:r>
            <a:r>
              <a:rPr lang="fr-FR" sz="1600" b="0" i="0" dirty="0" smtClean="0">
                <a:solidFill>
                  <a:srgbClr val="222222"/>
                </a:solidFill>
                <a:effectLst/>
                <a:latin typeface="Noto Serif"/>
              </a:rPr>
              <a:t> siècle).</a:t>
            </a:r>
            <a:endParaRPr lang="fr-FR" sz="1600" b="0" i="0" dirty="0">
              <a:solidFill>
                <a:srgbClr val="222222"/>
              </a:solidFill>
              <a:effectLst/>
              <a:latin typeface="Noto Serif"/>
            </a:endParaRPr>
          </a:p>
        </p:txBody>
      </p:sp>
      <p:sp>
        <p:nvSpPr>
          <p:cNvPr id="6" name="Rectangle 5"/>
          <p:cNvSpPr/>
          <p:nvPr/>
        </p:nvSpPr>
        <p:spPr>
          <a:xfrm>
            <a:off x="879946" y="477843"/>
            <a:ext cx="3535679" cy="830997"/>
          </a:xfrm>
          <a:prstGeom prst="rect">
            <a:avLst/>
          </a:prstGeom>
        </p:spPr>
        <p:txBody>
          <a:bodyPr wrap="square">
            <a:spAutoFit/>
          </a:bodyPr>
          <a:lstStyle/>
          <a:p>
            <a:r>
              <a:rPr lang="fr-FR" sz="1600" b="1" i="1" dirty="0" smtClean="0">
                <a:solidFill>
                  <a:schemeClr val="bg1"/>
                </a:solidFill>
                <a:effectLst/>
                <a:latin typeface="Noto Serif"/>
              </a:rPr>
              <a:t>Le puits artésien de Grenelle (place de Breteuil). Stanislas Lépine, peintre, vers 1880.</a:t>
            </a:r>
            <a:endParaRPr lang="fr-FR" sz="1600" b="1" dirty="0">
              <a:solidFill>
                <a:schemeClr val="bg1"/>
              </a:solidFill>
            </a:endParaRPr>
          </a:p>
        </p:txBody>
      </p:sp>
    </p:spTree>
    <p:extLst>
      <p:ext uri="{BB962C8B-B14F-4D97-AF65-F5344CB8AC3E}">
        <p14:creationId xmlns:p14="http://schemas.microsoft.com/office/powerpoint/2010/main" val="3884728102"/>
      </p:ext>
    </p:extLst>
  </p:cSld>
  <p:clrMapOvr>
    <a:masterClrMapping/>
  </p:clrMapOvr>
  <mc:AlternateContent xmlns:mc="http://schemas.openxmlformats.org/markup-compatibility/2006" xmlns:p14="http://schemas.microsoft.com/office/powerpoint/2010/main">
    <mc:Choice Requires="p14">
      <p:transition spd="slow" p14:dur="2000" advTm="23414"/>
    </mc:Choice>
    <mc:Fallback xmlns="">
      <p:transition spd="slow" advTm="23414"/>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0115" y="60877"/>
            <a:ext cx="12101885" cy="2585323"/>
          </a:xfrm>
          <a:prstGeom prst="rect">
            <a:avLst/>
          </a:prstGeom>
        </p:spPr>
        <p:txBody>
          <a:bodyPr wrap="square">
            <a:spAutoFit/>
          </a:bodyPr>
          <a:lstStyle/>
          <a:p>
            <a:r>
              <a:rPr lang="fr-FR" b="1" i="0" dirty="0" smtClean="0">
                <a:solidFill>
                  <a:srgbClr val="1E9153"/>
                </a:solidFill>
                <a:effectLst/>
                <a:latin typeface="Noto Sans" panose="020B0502040504090204" pitchFamily="34" charset="0"/>
              </a:rPr>
              <a:t>Un accès inégal</a:t>
            </a:r>
          </a:p>
          <a:p>
            <a:r>
              <a:rPr lang="fr-FR" sz="1600" b="0" i="0" dirty="0" smtClean="0">
                <a:solidFill>
                  <a:srgbClr val="222222"/>
                </a:solidFill>
                <a:effectLst/>
                <a:latin typeface="Noto Serif"/>
              </a:rPr>
              <a:t>Jusqu’au XIX</a:t>
            </a:r>
            <a:r>
              <a:rPr lang="fr-FR" sz="1600" b="0" i="0" baseline="30000" dirty="0" smtClean="0">
                <a:solidFill>
                  <a:srgbClr val="222222"/>
                </a:solidFill>
                <a:effectLst/>
                <a:latin typeface="Noto Serif"/>
              </a:rPr>
              <a:t> e </a:t>
            </a:r>
            <a:r>
              <a:rPr lang="fr-FR" sz="1600" b="0" i="0" dirty="0" smtClean="0">
                <a:solidFill>
                  <a:srgbClr val="222222"/>
                </a:solidFill>
                <a:effectLst/>
                <a:latin typeface="Noto Serif"/>
              </a:rPr>
              <a:t> siècle, puits privés et fontaines publiques sont les principaux points d’accès à l’eau. Paris compte 17 fontaines en 1499, une soixantaine en 1799 mais la qualité et la quantité de l’eau distribuée restent insuffisantes. L’amélioration de l’acheminement permet, au cours du XIX</a:t>
            </a:r>
            <a:r>
              <a:rPr lang="fr-FR" sz="1600" b="0" i="0" baseline="30000" dirty="0" smtClean="0">
                <a:solidFill>
                  <a:srgbClr val="222222"/>
                </a:solidFill>
                <a:effectLst/>
                <a:latin typeface="Noto Serif"/>
              </a:rPr>
              <a:t> e </a:t>
            </a:r>
            <a:r>
              <a:rPr lang="fr-FR" sz="1600" b="0" i="0" dirty="0" smtClean="0">
                <a:solidFill>
                  <a:srgbClr val="222222"/>
                </a:solidFill>
                <a:effectLst/>
                <a:latin typeface="Noto Serif"/>
              </a:rPr>
              <a:t> siècle, de multiplier les points d’eau grâce notamment aux </a:t>
            </a:r>
            <a:r>
              <a:rPr lang="fr-FR" sz="1600" b="0" i="0" dirty="0" err="1" smtClean="0">
                <a:solidFill>
                  <a:srgbClr val="222222"/>
                </a:solidFill>
                <a:effectLst/>
                <a:latin typeface="Noto Serif"/>
              </a:rPr>
              <a:t>bornes-fontaines</a:t>
            </a:r>
            <a:r>
              <a:rPr lang="fr-FR" sz="1600" b="0" i="0" dirty="0" smtClean="0">
                <a:solidFill>
                  <a:srgbClr val="222222"/>
                </a:solidFill>
                <a:effectLst/>
                <a:latin typeface="Noto Serif"/>
              </a:rPr>
              <a:t> installées par le préfet Rambuteau. Pour se faire livrer l’eau à domicile, les Parisiens peuvent recourir à un « porteur d’eau ». </a:t>
            </a:r>
          </a:p>
          <a:p>
            <a:r>
              <a:rPr lang="fr-FR" sz="1600" b="0" i="0" dirty="0" smtClean="0">
                <a:solidFill>
                  <a:srgbClr val="222222"/>
                </a:solidFill>
                <a:effectLst/>
                <a:latin typeface="Noto Serif"/>
              </a:rPr>
              <a:t>Au milieu du XIX</a:t>
            </a:r>
            <a:r>
              <a:rPr lang="fr-FR" sz="1600" b="0" i="0" baseline="30000" dirty="0" smtClean="0">
                <a:solidFill>
                  <a:srgbClr val="222222"/>
                </a:solidFill>
                <a:effectLst/>
                <a:latin typeface="Noto Serif"/>
              </a:rPr>
              <a:t> e </a:t>
            </a:r>
            <a:r>
              <a:rPr lang="fr-FR" sz="1600" b="0" i="0" dirty="0" smtClean="0">
                <a:solidFill>
                  <a:srgbClr val="222222"/>
                </a:solidFill>
                <a:effectLst/>
                <a:latin typeface="Noto Serif"/>
              </a:rPr>
              <a:t> siècle, la croissance démographique et l’exigence d’hygiène nécessitent de nouveaux aménagements. Haussmann et l’ingénieur Belgrand mettent en place un véritable système d’égouts. Ils dissocient le « service public » des fontaines et le « service privé » donnant accès, à partir de 1865, à de l’eau de source sur abonnement aux immeubles d’habitation, d’abord dans la cour puis dans les étages. La croissance du nombre d’abonnés s’accompagne alors de la suppression de certaines fontaines publiques et de la disparition des porteurs d’eau.</a:t>
            </a:r>
            <a:endParaRPr lang="fr-FR" sz="1600" b="0" i="0" dirty="0">
              <a:solidFill>
                <a:srgbClr val="222222"/>
              </a:solidFill>
              <a:effectLst/>
              <a:latin typeface="Noto Serif"/>
            </a:endParaRP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18917" y="2410951"/>
            <a:ext cx="3060000" cy="4367177"/>
          </a:xfrm>
          <a:prstGeom prst="rect">
            <a:avLst/>
          </a:prstGeom>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1057" y="2654097"/>
            <a:ext cx="5580000" cy="4124031"/>
          </a:xfrm>
          <a:prstGeom prst="rect">
            <a:avLst/>
          </a:prstGeom>
        </p:spPr>
      </p:pic>
    </p:spTree>
    <p:extLst>
      <p:ext uri="{BB962C8B-B14F-4D97-AF65-F5344CB8AC3E}">
        <p14:creationId xmlns:p14="http://schemas.microsoft.com/office/powerpoint/2010/main" val="2531839261"/>
      </p:ext>
    </p:extLst>
  </p:cSld>
  <p:clrMapOvr>
    <a:masterClrMapping/>
  </p:clrMapOvr>
  <mc:AlternateContent xmlns:mc="http://schemas.openxmlformats.org/markup-compatibility/2006" xmlns:p14="http://schemas.microsoft.com/office/powerpoint/2010/main">
    <mc:Choice Requires="p14">
      <p:transition spd="slow" p14:dur="2000" advTm="30528"/>
    </mc:Choice>
    <mc:Fallback xmlns="">
      <p:transition spd="slow" advTm="30528"/>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34705" y="246693"/>
            <a:ext cx="3752950" cy="369332"/>
          </a:xfrm>
          <a:prstGeom prst="rect">
            <a:avLst/>
          </a:prstGeom>
        </p:spPr>
        <p:txBody>
          <a:bodyPr wrap="none">
            <a:spAutoFit/>
          </a:bodyPr>
          <a:lstStyle/>
          <a:p>
            <a:r>
              <a:rPr lang="fr-FR" b="1" i="0" dirty="0" smtClean="0">
                <a:solidFill>
                  <a:srgbClr val="1E9153"/>
                </a:solidFill>
                <a:effectLst/>
                <a:latin typeface="Noto Sans" panose="020B0502040504090204" pitchFamily="34" charset="0"/>
              </a:rPr>
              <a:t>1872, la première fontaine Wallace</a:t>
            </a:r>
            <a:endParaRPr lang="fr-FR" b="1" i="0" dirty="0">
              <a:solidFill>
                <a:srgbClr val="1E9153"/>
              </a:solidFill>
              <a:effectLst/>
              <a:latin typeface="Noto Sans" panose="020B0502040504090204" pitchFamily="34" charset="0"/>
            </a:endParaRPr>
          </a:p>
        </p:txBody>
      </p:sp>
      <p:sp>
        <p:nvSpPr>
          <p:cNvPr id="7" name="Rectangle 6"/>
          <p:cNvSpPr/>
          <p:nvPr/>
        </p:nvSpPr>
        <p:spPr>
          <a:xfrm>
            <a:off x="462771" y="5604516"/>
            <a:ext cx="5112783" cy="646331"/>
          </a:xfrm>
          <a:prstGeom prst="rect">
            <a:avLst/>
          </a:prstGeom>
        </p:spPr>
        <p:txBody>
          <a:bodyPr wrap="square">
            <a:spAutoFit/>
          </a:bodyPr>
          <a:lstStyle/>
          <a:p>
            <a:r>
              <a:rPr lang="fr-FR" b="0" i="1" dirty="0" smtClean="0">
                <a:solidFill>
                  <a:srgbClr val="169AA2"/>
                </a:solidFill>
                <a:effectLst/>
                <a:latin typeface="Noto Serif"/>
              </a:rPr>
              <a:t>Nouvelles fontaines offertes à la population parisienne par Sir Richard Wallace.</a:t>
            </a:r>
            <a:endParaRPr lang="fr-FR" dirty="0"/>
          </a:p>
        </p:txBody>
      </p:sp>
      <p:sp>
        <p:nvSpPr>
          <p:cNvPr id="8" name="Rectangle 7"/>
          <p:cNvSpPr/>
          <p:nvPr/>
        </p:nvSpPr>
        <p:spPr>
          <a:xfrm>
            <a:off x="296849" y="1154266"/>
            <a:ext cx="5038476" cy="4031873"/>
          </a:xfrm>
          <a:prstGeom prst="rect">
            <a:avLst/>
          </a:prstGeom>
        </p:spPr>
        <p:txBody>
          <a:bodyPr wrap="square">
            <a:spAutoFit/>
          </a:bodyPr>
          <a:lstStyle/>
          <a:p>
            <a:r>
              <a:rPr lang="fr-FR" sz="1600" dirty="0">
                <a:solidFill>
                  <a:srgbClr val="222222"/>
                </a:solidFill>
                <a:latin typeface="Noto Serif"/>
              </a:rPr>
              <a:t>Richard Wallace, nourri par sa connaissance de l’art, a conçu et dessiné deux modèles de fontaines, un modèle mural et l’édicule à cariatides. Il confie la réalisation des prototypes au sculpteur nantais Charles-Auguste Lebourg (1829-1906) avec des préconisations très précises quant à la taille, à l’aspect, aux moyens mobilisés ou aux matériaux utilisés. Richard Wallace offrira à la Ville 40 modèles à cariatides et 10 modèles à applique.</a:t>
            </a:r>
          </a:p>
          <a:p>
            <a:r>
              <a:rPr lang="fr-FR" sz="1600" dirty="0">
                <a:solidFill>
                  <a:srgbClr val="222222"/>
                </a:solidFill>
                <a:latin typeface="Noto Serif"/>
              </a:rPr>
              <a:t>Peintes en vert, comme le mobilier parisien du Second Empire, les fontaines en fonte sont installées par la Ville de Paris, sous la direction d’Eugène Belgrand, dans les lieux de passages les plus fréquentés. Ce sont les services techniques de la Ville qui ont été chargés des travaux de plomberie nécessaires pour les alimenter en eau de source.</a:t>
            </a:r>
          </a:p>
        </p:txBody>
      </p:sp>
      <p:pic>
        <p:nvPicPr>
          <p:cNvPr id="9" name="Imag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55540" y="0"/>
            <a:ext cx="6062735" cy="6858000"/>
          </a:xfrm>
          <a:prstGeom prst="rect">
            <a:avLst/>
          </a:prstGeom>
        </p:spPr>
      </p:pic>
    </p:spTree>
    <p:extLst>
      <p:ext uri="{BB962C8B-B14F-4D97-AF65-F5344CB8AC3E}">
        <p14:creationId xmlns:p14="http://schemas.microsoft.com/office/powerpoint/2010/main" val="5971278"/>
      </p:ext>
    </p:extLst>
  </p:cSld>
  <p:clrMapOvr>
    <a:masterClrMapping/>
  </p:clrMapOvr>
  <mc:AlternateContent xmlns:mc="http://schemas.openxmlformats.org/markup-compatibility/2006" xmlns:p14="http://schemas.microsoft.com/office/powerpoint/2010/main">
    <mc:Choice Requires="p14">
      <p:transition spd="slow" p14:dur="2000" advTm="23694"/>
    </mc:Choice>
    <mc:Fallback xmlns="">
      <p:transition spd="slow" advTm="23694"/>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83445" y="858760"/>
            <a:ext cx="3276000" cy="4893931"/>
          </a:xfrm>
          <a:prstGeom prst="rect">
            <a:avLst/>
          </a:prstGeom>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33454" y="921645"/>
            <a:ext cx="3276000" cy="4768160"/>
          </a:xfrm>
          <a:prstGeom prst="rect">
            <a:avLst/>
          </a:prstGeom>
        </p:spPr>
      </p:pic>
      <p:sp>
        <p:nvSpPr>
          <p:cNvPr id="5" name="Rectangle 4"/>
          <p:cNvSpPr/>
          <p:nvPr/>
        </p:nvSpPr>
        <p:spPr>
          <a:xfrm>
            <a:off x="0" y="842877"/>
            <a:ext cx="5033454" cy="5047536"/>
          </a:xfrm>
          <a:prstGeom prst="rect">
            <a:avLst/>
          </a:prstGeom>
        </p:spPr>
        <p:txBody>
          <a:bodyPr wrap="square">
            <a:spAutoFit/>
          </a:bodyPr>
          <a:lstStyle/>
          <a:p>
            <a:r>
              <a:rPr lang="fr-FR" b="1" i="0" dirty="0" smtClean="0">
                <a:solidFill>
                  <a:srgbClr val="1E9153"/>
                </a:solidFill>
                <a:effectLst/>
                <a:latin typeface="Noto Sans" panose="020B0502040504090204" pitchFamily="34" charset="0"/>
              </a:rPr>
              <a:t>Un modèle imaginé par un collectionneur</a:t>
            </a:r>
          </a:p>
          <a:p>
            <a:r>
              <a:rPr lang="fr-FR" sz="1600" b="0" i="0" dirty="0" smtClean="0">
                <a:solidFill>
                  <a:srgbClr val="222222"/>
                </a:solidFill>
                <a:effectLst/>
                <a:latin typeface="Noto Serif"/>
              </a:rPr>
              <a:t>Grand amateur d’art, Richard Wallace souhaite que les fontaines, outre leur fonction utilitaire, soient aussi un instrument d’éducation artistique et morale. Il puise à plusieurs sources d’inspiration : la nature et le monde aquatique, avec notamment quatre dauphins qui décorent le sommet de la fontaine, mais aussi la mythologie et les décors classiques. Reconnues comme objets d’art, les fontaines Wallace sont rapidement répertoriées dans les guides touristiques. L’édition 1875 du guide Joanne (un guide de référence de l’époque en français) les décrit ainsi : « </a:t>
            </a:r>
            <a:r>
              <a:rPr lang="fr-FR" sz="1600" b="0" i="1" dirty="0" smtClean="0">
                <a:solidFill>
                  <a:srgbClr val="222222"/>
                </a:solidFill>
                <a:effectLst/>
                <a:latin typeface="Noto Serif"/>
              </a:rPr>
              <a:t>Dans le premier modèle, l’eau tombe en un jet continu du centre d’une coupole que supportent quatre cariatides, et vient remplir une petite vasque où baignent les gobelets retenus par une chaîne. Dans le second modèle, l’eau sort d’une tête de femme, placée au centre d’un petit fronton circulaire et vient tomber dans une petite coupe appliquée entre deux pilastres.</a:t>
            </a:r>
            <a:r>
              <a:rPr lang="fr-FR" sz="1600" b="0" i="0" dirty="0" smtClean="0">
                <a:solidFill>
                  <a:srgbClr val="222222"/>
                </a:solidFill>
                <a:effectLst/>
                <a:latin typeface="Noto Serif"/>
              </a:rPr>
              <a:t> »</a:t>
            </a:r>
            <a:endParaRPr lang="fr-FR" sz="1600" b="0" i="0" dirty="0">
              <a:solidFill>
                <a:srgbClr val="222222"/>
              </a:solidFill>
              <a:effectLst/>
              <a:latin typeface="Noto Serif"/>
            </a:endParaRPr>
          </a:p>
        </p:txBody>
      </p:sp>
    </p:spTree>
    <p:extLst>
      <p:ext uri="{BB962C8B-B14F-4D97-AF65-F5344CB8AC3E}">
        <p14:creationId xmlns:p14="http://schemas.microsoft.com/office/powerpoint/2010/main" val="3288915679"/>
      </p:ext>
    </p:extLst>
  </p:cSld>
  <p:clrMapOvr>
    <a:masterClrMapping/>
  </p:clrMapOvr>
  <mc:AlternateContent xmlns:mc="http://schemas.openxmlformats.org/markup-compatibility/2006" xmlns:p14="http://schemas.microsoft.com/office/powerpoint/2010/main">
    <mc:Choice Requires="p14">
      <p:transition spd="slow" p14:dur="2000" advTm="32202"/>
    </mc:Choice>
    <mc:Fallback xmlns="">
      <p:transition spd="slow" advTm="32202"/>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3725" y="213420"/>
            <a:ext cx="6509468" cy="2339102"/>
          </a:xfrm>
          <a:prstGeom prst="rect">
            <a:avLst/>
          </a:prstGeom>
        </p:spPr>
        <p:txBody>
          <a:bodyPr wrap="square">
            <a:spAutoFit/>
          </a:bodyPr>
          <a:lstStyle/>
          <a:p>
            <a:r>
              <a:rPr lang="fr-FR" b="1" i="0" dirty="0" smtClean="0">
                <a:solidFill>
                  <a:srgbClr val="1E9153"/>
                </a:solidFill>
                <a:effectLst/>
                <a:latin typeface="Noto Sans" panose="020B0502040504090204" pitchFamily="34" charset="0"/>
              </a:rPr>
              <a:t>Les nouveaux modèles de la fontaine Wallace</a:t>
            </a:r>
          </a:p>
          <a:p>
            <a:r>
              <a:rPr lang="fr-FR" sz="1600" b="0" i="0" dirty="0" smtClean="0">
                <a:solidFill>
                  <a:srgbClr val="222222"/>
                </a:solidFill>
                <a:effectLst/>
                <a:latin typeface="Noto Serif"/>
              </a:rPr>
              <a:t>Dans les années qui suivent l’installation des premières fontaines, la Ville de Paris poursuit leur déploiement : 54 en 1875, 63 en 1880… souvent à la demande de Parisiens qui adressent des pétitions à leurs élus. En 1877, pour répondre à cette demande, la municipalité fait concevoir par ses ingénieurs une nouvelle </a:t>
            </a:r>
            <a:r>
              <a:rPr lang="fr-FR" sz="1600" b="0" i="0" dirty="0" err="1" smtClean="0">
                <a:solidFill>
                  <a:srgbClr val="222222"/>
                </a:solidFill>
                <a:effectLst/>
                <a:latin typeface="Noto Serif"/>
              </a:rPr>
              <a:t>bornefontaine</a:t>
            </a:r>
            <a:r>
              <a:rPr lang="fr-FR" sz="1600" b="0" i="0" dirty="0" smtClean="0">
                <a:solidFill>
                  <a:srgbClr val="222222"/>
                </a:solidFill>
                <a:effectLst/>
                <a:latin typeface="Noto Serif"/>
              </a:rPr>
              <a:t>, dont les motifs sont inspirés de la Wallace. Les dimensions et le coût réduit de la « petite Wallace » permettent de multiplier les points d’eau dans les parcs et jardins. Les premières sont installées au printemps 1878. </a:t>
            </a:r>
            <a:endParaRPr lang="fr-FR" sz="1600" b="0" i="0" dirty="0">
              <a:solidFill>
                <a:srgbClr val="222222"/>
              </a:solidFill>
              <a:effectLst/>
              <a:latin typeface="Noto Serif"/>
            </a:endParaRP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3725" y="3100085"/>
            <a:ext cx="6285714" cy="3123809"/>
          </a:xfrm>
          <a:prstGeom prst="rect">
            <a:avLst/>
          </a:prstGeom>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76907" y="0"/>
            <a:ext cx="4883041" cy="6858000"/>
          </a:xfrm>
          <a:prstGeom prst="rect">
            <a:avLst/>
          </a:prstGeom>
        </p:spPr>
      </p:pic>
    </p:spTree>
    <p:extLst>
      <p:ext uri="{BB962C8B-B14F-4D97-AF65-F5344CB8AC3E}">
        <p14:creationId xmlns:p14="http://schemas.microsoft.com/office/powerpoint/2010/main" val="417752155"/>
      </p:ext>
    </p:extLst>
  </p:cSld>
  <p:clrMapOvr>
    <a:masterClrMapping/>
  </p:clrMapOvr>
  <mc:AlternateContent xmlns:mc="http://schemas.openxmlformats.org/markup-compatibility/2006" xmlns:p14="http://schemas.microsoft.com/office/powerpoint/2010/main">
    <mc:Choice Requires="p14">
      <p:transition spd="slow" p14:dur="2000" advTm="18856"/>
    </mc:Choice>
    <mc:Fallback xmlns="">
      <p:transition spd="slow" advTm="18856"/>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5660" y="87496"/>
            <a:ext cx="4230094" cy="3323987"/>
          </a:xfrm>
          <a:prstGeom prst="rect">
            <a:avLst/>
          </a:prstGeom>
        </p:spPr>
        <p:txBody>
          <a:bodyPr wrap="square">
            <a:spAutoFit/>
          </a:bodyPr>
          <a:lstStyle/>
          <a:p>
            <a:r>
              <a:rPr lang="fr-FR" sz="1400" b="1" i="0" dirty="0" smtClean="0">
                <a:solidFill>
                  <a:srgbClr val="1E9153"/>
                </a:solidFill>
                <a:effectLst/>
                <a:latin typeface="Noto Sans" panose="020B0502040504090204" pitchFamily="34" charset="0"/>
              </a:rPr>
              <a:t>La technique du moulage en sable</a:t>
            </a:r>
          </a:p>
          <a:p>
            <a:r>
              <a:rPr lang="fr-FR" sz="1400" b="0" i="0" dirty="0" smtClean="0">
                <a:solidFill>
                  <a:srgbClr val="222222"/>
                </a:solidFill>
                <a:effectLst/>
                <a:latin typeface="Noto Serif"/>
              </a:rPr>
              <a:t>Le processus de fabrication de la fontaine Wallace, composée de 80 pièces fondues puis assemblées, a peu évolué depuis 150 ans. La technique du moulage en sable commence par la création, par un sculpteur, d’un modèle en plâtre à l’échelle. Celui-ci, placé dans du sable tassé, permet la fabrication d’un moule épousant ses contours. Un autre moule, le noyau, modèle réduit de la pièce, est placé au milieu du moule extérieur permettant ainsi de couler la fonte, chauffée à plus de 1 400 degrés Celsius, entre le moule en creux et le noyau. Après un temps de séchage de plus de 30 heures, le sable est cassé et la pièce en fonte dégagée.</a:t>
            </a:r>
            <a:endParaRPr lang="fr-FR" sz="1400" b="0" i="0" dirty="0">
              <a:solidFill>
                <a:srgbClr val="222222"/>
              </a:solidFill>
              <a:effectLst/>
              <a:latin typeface="Noto Serif"/>
            </a:endParaRP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90764" y="438822"/>
            <a:ext cx="7560000" cy="2441880"/>
          </a:xfrm>
          <a:prstGeom prst="rect">
            <a:avLst/>
          </a:prstGeom>
        </p:spPr>
      </p:pic>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660" y="3740488"/>
            <a:ext cx="7560000" cy="2545263"/>
          </a:xfrm>
          <a:prstGeom prst="rect">
            <a:avLst/>
          </a:prstGeom>
        </p:spPr>
      </p:pic>
      <p:sp>
        <p:nvSpPr>
          <p:cNvPr id="6" name="Rectangle 5"/>
          <p:cNvSpPr/>
          <p:nvPr/>
        </p:nvSpPr>
        <p:spPr>
          <a:xfrm>
            <a:off x="8270764" y="3740488"/>
            <a:ext cx="3376653" cy="2554545"/>
          </a:xfrm>
          <a:prstGeom prst="rect">
            <a:avLst/>
          </a:prstGeom>
        </p:spPr>
        <p:txBody>
          <a:bodyPr wrap="square">
            <a:spAutoFit/>
          </a:bodyPr>
          <a:lstStyle/>
          <a:p>
            <a:r>
              <a:rPr lang="fr-FR" sz="1600" i="1" dirty="0">
                <a:latin typeface="Noto Serif"/>
              </a:rPr>
              <a:t>De gauche à droite : - étape 4 : Après une trentaine d’heures, ouverture du châssis pour sortir la pièce en fonte du moule : c’est le décochage (il faut casser au burin le sable pour dégager la pièce en fonte). - étape 5 : Extraction de la pièce en fonte du moule en sable. - étape 6 : Cariatide après décochage.</a:t>
            </a:r>
            <a:endParaRPr lang="fr-FR" sz="1600" dirty="0"/>
          </a:p>
        </p:txBody>
      </p:sp>
    </p:spTree>
    <p:extLst>
      <p:ext uri="{BB962C8B-B14F-4D97-AF65-F5344CB8AC3E}">
        <p14:creationId xmlns:p14="http://schemas.microsoft.com/office/powerpoint/2010/main" val="343352642"/>
      </p:ext>
    </p:extLst>
  </p:cSld>
  <p:clrMapOvr>
    <a:masterClrMapping/>
  </p:clrMapOvr>
  <mc:AlternateContent xmlns:mc="http://schemas.openxmlformats.org/markup-compatibility/2006" xmlns:p14="http://schemas.microsoft.com/office/powerpoint/2010/main">
    <mc:Choice Requires="p14">
      <p:transition spd="slow" p14:dur="2000" advTm="35206"/>
    </mc:Choice>
    <mc:Fallback xmlns="">
      <p:transition spd="slow" advTm="35206"/>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3826" y="453988"/>
            <a:ext cx="3996856" cy="2862322"/>
          </a:xfrm>
          <a:prstGeom prst="rect">
            <a:avLst/>
          </a:prstGeom>
        </p:spPr>
        <p:txBody>
          <a:bodyPr wrap="square">
            <a:spAutoFit/>
          </a:bodyPr>
          <a:lstStyle/>
          <a:p>
            <a:r>
              <a:rPr lang="fr-FR" b="1" i="0" dirty="0" smtClean="0">
                <a:solidFill>
                  <a:srgbClr val="1E9153"/>
                </a:solidFill>
                <a:effectLst/>
                <a:latin typeface="Noto Sans" panose="020B0502040504090204" pitchFamily="34" charset="0"/>
              </a:rPr>
              <a:t>Assemblage et finition de la fontaine</a:t>
            </a:r>
          </a:p>
          <a:p>
            <a:endParaRPr lang="fr-FR" b="1" i="0" dirty="0" smtClean="0">
              <a:solidFill>
                <a:srgbClr val="1E9153"/>
              </a:solidFill>
              <a:effectLst/>
              <a:latin typeface="Noto Sans" panose="020B0502040504090204" pitchFamily="34" charset="0"/>
            </a:endParaRPr>
          </a:p>
          <a:p>
            <a:r>
              <a:rPr lang="fr-FR" sz="1600" b="0" i="0" dirty="0" smtClean="0">
                <a:solidFill>
                  <a:srgbClr val="222222"/>
                </a:solidFill>
                <a:effectLst/>
                <a:latin typeface="Noto Serif"/>
              </a:rPr>
              <a:t>Une fois les 80 pièces moulées, on procède à l’ébarbage qui consiste à polir la pièce et supprimer certaines aspérités issues du processus de fonte. Les pièces sont ensuite ciselées et assemblées avant d’être peintes. Chaque fontaine pèse 90 kg et nécessite 4 semaines de fabrication. 5 à 10 fontaines sont toujours fabriquées chaque année.</a:t>
            </a:r>
            <a:endParaRPr lang="fr-FR" sz="1600" b="0" i="0" dirty="0">
              <a:solidFill>
                <a:srgbClr val="222222"/>
              </a:solidFill>
              <a:effectLst/>
              <a:latin typeface="Noto Serif"/>
            </a:endParaRP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09741" y="983219"/>
            <a:ext cx="6304762" cy="5161905"/>
          </a:xfrm>
          <a:prstGeom prst="rect">
            <a:avLst/>
          </a:prstGeom>
        </p:spPr>
      </p:pic>
      <p:sp>
        <p:nvSpPr>
          <p:cNvPr id="4" name="Rectangle 3"/>
          <p:cNvSpPr/>
          <p:nvPr/>
        </p:nvSpPr>
        <p:spPr>
          <a:xfrm>
            <a:off x="463826" y="3418111"/>
            <a:ext cx="4553447" cy="2831544"/>
          </a:xfrm>
          <a:prstGeom prst="rect">
            <a:avLst/>
          </a:prstGeom>
        </p:spPr>
        <p:txBody>
          <a:bodyPr wrap="square">
            <a:spAutoFit/>
          </a:bodyPr>
          <a:lstStyle/>
          <a:p>
            <a:r>
              <a:rPr lang="fr-FR" b="1" i="0" dirty="0" smtClean="0">
                <a:solidFill>
                  <a:srgbClr val="1E9153"/>
                </a:solidFill>
                <a:effectLst/>
                <a:latin typeface="Noto Sans" panose="020B0502040504090204" pitchFamily="34" charset="0"/>
              </a:rPr>
              <a:t>Un suivi régulier des fontaines</a:t>
            </a:r>
          </a:p>
          <a:p>
            <a:r>
              <a:rPr lang="fr-FR" sz="1600" b="0" i="0" dirty="0" smtClean="0">
                <a:solidFill>
                  <a:srgbClr val="222222"/>
                </a:solidFill>
                <a:effectLst/>
                <a:latin typeface="Noto Serif"/>
              </a:rPr>
              <a:t>Chaque fontaine Wallace est raccordée au réseau parisien de distribution d’eau potable, le même qui dessert l’ensemble des immeubles parisiens : l’eau qui coule est donc la même que celle du robinet. L’eau du réseau public chemine dans une petite conduite dans le corps de la fontaine, jusqu’au dôme, d’où elle ressort pour être consommée. Richard Wallace l’avait imaginée en jet continu, pour inviter les Parisiens à y boire.</a:t>
            </a:r>
            <a:endParaRPr lang="fr-FR" sz="1600" b="0" i="0" dirty="0">
              <a:solidFill>
                <a:srgbClr val="222222"/>
              </a:solidFill>
              <a:effectLst/>
              <a:latin typeface="Noto Serif"/>
            </a:endParaRPr>
          </a:p>
        </p:txBody>
      </p:sp>
    </p:spTree>
    <p:extLst>
      <p:ext uri="{BB962C8B-B14F-4D97-AF65-F5344CB8AC3E}">
        <p14:creationId xmlns:p14="http://schemas.microsoft.com/office/powerpoint/2010/main" val="1077924818"/>
      </p:ext>
    </p:extLst>
  </p:cSld>
  <p:clrMapOvr>
    <a:masterClrMapping/>
  </p:clrMapOvr>
  <mc:AlternateContent xmlns:mc="http://schemas.openxmlformats.org/markup-compatibility/2006" xmlns:p14="http://schemas.microsoft.com/office/powerpoint/2010/main">
    <mc:Choice Requires="p14">
      <p:transition spd="slow" p14:dur="2000" advTm="23552"/>
    </mc:Choice>
    <mc:Fallback xmlns="">
      <p:transition spd="slow" advTm="23552"/>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204000" cy="6858000"/>
          </a:xfrm>
          <a:prstGeom prst="rect">
            <a:avLst/>
          </a:prstGeom>
        </p:spPr>
      </p:pic>
      <p:sp>
        <p:nvSpPr>
          <p:cNvPr id="4" name="Rectangle 3"/>
          <p:cNvSpPr/>
          <p:nvPr/>
        </p:nvSpPr>
        <p:spPr>
          <a:xfrm>
            <a:off x="4178349" y="260808"/>
            <a:ext cx="3775393" cy="369332"/>
          </a:xfrm>
          <a:prstGeom prst="rect">
            <a:avLst/>
          </a:prstGeom>
        </p:spPr>
        <p:txBody>
          <a:bodyPr wrap="none">
            <a:spAutoFit/>
          </a:bodyPr>
          <a:lstStyle/>
          <a:p>
            <a:r>
              <a:rPr lang="fr-FR" b="1" i="0" dirty="0" smtClean="0">
                <a:effectLst/>
                <a:latin typeface="Noto Sans" panose="020B0502040504090204" pitchFamily="34" charset="0"/>
              </a:rPr>
              <a:t>Carte des fontaines Wallace à Paris</a:t>
            </a:r>
            <a:endParaRPr lang="fr-FR" b="1" i="0" dirty="0">
              <a:effectLst/>
              <a:latin typeface="Noto Sans" panose="020B0502040504090204" pitchFamily="34" charset="0"/>
            </a:endParaRPr>
          </a:p>
        </p:txBody>
      </p:sp>
    </p:spTree>
    <p:extLst>
      <p:ext uri="{BB962C8B-B14F-4D97-AF65-F5344CB8AC3E}">
        <p14:creationId xmlns:p14="http://schemas.microsoft.com/office/powerpoint/2010/main" val="1255707150"/>
      </p:ext>
    </p:extLst>
  </p:cSld>
  <p:clrMapOvr>
    <a:masterClrMapping/>
  </p:clrMapOvr>
  <mc:AlternateContent xmlns:mc="http://schemas.openxmlformats.org/markup-compatibility/2006" xmlns:p14="http://schemas.microsoft.com/office/powerpoint/2010/main">
    <mc:Choice Requires="p14">
      <p:transition spd="slow" p14:dur="2000" advTm="9880"/>
    </mc:Choice>
    <mc:Fallback xmlns="">
      <p:transition spd="slow" advTm="988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undefine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825920" y="115324"/>
            <a:ext cx="2124000" cy="283288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720937" y="2988880"/>
            <a:ext cx="2294026" cy="276999"/>
          </a:xfrm>
          <a:prstGeom prst="rect">
            <a:avLst/>
          </a:prstGeom>
        </p:spPr>
        <p:txBody>
          <a:bodyPr wrap="none">
            <a:spAutoFit/>
          </a:bodyPr>
          <a:lstStyle/>
          <a:p>
            <a:r>
              <a:rPr lang="fr-FR" sz="1200" b="0" i="0" dirty="0" smtClean="0">
                <a:solidFill>
                  <a:srgbClr val="202122"/>
                </a:solidFill>
                <a:effectLst/>
                <a:latin typeface="Arial" panose="020B0604020202020204" pitchFamily="34" charset="0"/>
              </a:rPr>
              <a:t>place de la République, Bondy.</a:t>
            </a:r>
            <a:endParaRPr lang="fr-FR" sz="1200" dirty="0"/>
          </a:p>
        </p:txBody>
      </p:sp>
      <p:pic>
        <p:nvPicPr>
          <p:cNvPr id="2054" name="Picture 6" descr="undefined"/>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89066" y="115324"/>
            <a:ext cx="2124000" cy="283288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221447" y="3010993"/>
            <a:ext cx="2515753" cy="276999"/>
          </a:xfrm>
          <a:prstGeom prst="rect">
            <a:avLst/>
          </a:prstGeom>
        </p:spPr>
        <p:txBody>
          <a:bodyPr wrap="none">
            <a:spAutoFit/>
          </a:bodyPr>
          <a:lstStyle/>
          <a:p>
            <a:r>
              <a:rPr lang="fr-FR" sz="1200" b="0" i="0" dirty="0" smtClean="0">
                <a:solidFill>
                  <a:srgbClr val="202122"/>
                </a:solidFill>
                <a:effectLst/>
                <a:latin typeface="Arial" panose="020B0604020202020204" pitchFamily="34" charset="0"/>
              </a:rPr>
              <a:t> place Henri IV, Charenton-le-Pont</a:t>
            </a:r>
            <a:endParaRPr lang="fr-FR" sz="1200" dirty="0"/>
          </a:p>
        </p:txBody>
      </p:sp>
      <p:pic>
        <p:nvPicPr>
          <p:cNvPr id="2058" name="Picture 10" descr="undefined"/>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1022" y="3395001"/>
            <a:ext cx="2124000" cy="3186000"/>
          </a:xfrm>
          <a:prstGeom prst="rect">
            <a:avLst/>
          </a:prstGeom>
          <a:noFill/>
          <a:extLst>
            <a:ext uri="{909E8E84-426E-40DD-AFC4-6F175D3DCCD1}">
              <a14:hiddenFill xmlns:a14="http://schemas.microsoft.com/office/drawing/2010/main">
                <a:solidFill>
                  <a:srgbClr val="FFFFFF"/>
                </a:solidFill>
              </a14:hiddenFill>
            </a:ext>
          </a:extLst>
        </p:spPr>
      </p:pic>
      <p:sp>
        <p:nvSpPr>
          <p:cNvPr id="7" name="ZoneTexte 6"/>
          <p:cNvSpPr txBox="1"/>
          <p:nvPr/>
        </p:nvSpPr>
        <p:spPr>
          <a:xfrm>
            <a:off x="514498" y="6581001"/>
            <a:ext cx="1399430" cy="276999"/>
          </a:xfrm>
          <a:prstGeom prst="rect">
            <a:avLst/>
          </a:prstGeom>
          <a:noFill/>
        </p:spPr>
        <p:txBody>
          <a:bodyPr wrap="square" rtlCol="0">
            <a:spAutoFit/>
          </a:bodyPr>
          <a:lstStyle/>
          <a:p>
            <a:r>
              <a:rPr lang="fr-FR" sz="1200" dirty="0" smtClean="0">
                <a:latin typeface="Arial" panose="020B0604020202020204" pitchFamily="34" charset="0"/>
                <a:cs typeface="Arial" panose="020B0604020202020204" pitchFamily="34" charset="0"/>
              </a:rPr>
              <a:t>Perpignan</a:t>
            </a:r>
            <a:endParaRPr lang="fr-FR" sz="1200" dirty="0">
              <a:latin typeface="Arial" panose="020B0604020202020204" pitchFamily="34" charset="0"/>
              <a:cs typeface="Arial" panose="020B0604020202020204" pitchFamily="34" charset="0"/>
            </a:endParaRPr>
          </a:p>
        </p:txBody>
      </p:sp>
      <p:pic>
        <p:nvPicPr>
          <p:cNvPr id="8" name="Imag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732220" y="115324"/>
            <a:ext cx="2124000" cy="2803828"/>
          </a:xfrm>
          <a:prstGeom prst="rect">
            <a:avLst/>
          </a:prstGeom>
        </p:spPr>
      </p:pic>
      <p:sp>
        <p:nvSpPr>
          <p:cNvPr id="9" name="Rectangle 8"/>
          <p:cNvSpPr/>
          <p:nvPr/>
        </p:nvSpPr>
        <p:spPr>
          <a:xfrm>
            <a:off x="9732220" y="2988880"/>
            <a:ext cx="2263184" cy="276999"/>
          </a:xfrm>
          <a:prstGeom prst="rect">
            <a:avLst/>
          </a:prstGeom>
        </p:spPr>
        <p:txBody>
          <a:bodyPr wrap="none">
            <a:spAutoFit/>
          </a:bodyPr>
          <a:lstStyle/>
          <a:p>
            <a:r>
              <a:rPr lang="fr-FR" sz="1200" dirty="0" smtClean="0">
                <a:latin typeface="Arial" panose="020B0604020202020204" pitchFamily="34" charset="0"/>
              </a:rPr>
              <a:t>Place saint Georges  Toulouse</a:t>
            </a:r>
            <a:endParaRPr lang="fr-FR" sz="1200" dirty="0"/>
          </a:p>
        </p:txBody>
      </p:sp>
      <p:pic>
        <p:nvPicPr>
          <p:cNvPr id="11" name="Image 10"/>
          <p:cNvPicPr>
            <a:picLocks noChangeAspect="1"/>
          </p:cNvPicPr>
          <p:nvPr/>
        </p:nvPicPr>
        <p:blipFill rotWithShape="1">
          <a:blip r:embed="rId6">
            <a:extLst>
              <a:ext uri="{28A0092B-C50C-407E-A947-70E740481C1C}">
                <a14:useLocalDpi xmlns:a14="http://schemas.microsoft.com/office/drawing/2010/main" val="0"/>
              </a:ext>
            </a:extLst>
          </a:blip>
          <a:srcRect b="5013"/>
          <a:stretch/>
        </p:blipFill>
        <p:spPr>
          <a:xfrm>
            <a:off x="2501802" y="3395001"/>
            <a:ext cx="2124000" cy="3212533"/>
          </a:xfrm>
          <a:prstGeom prst="rect">
            <a:avLst/>
          </a:prstGeom>
        </p:spPr>
      </p:pic>
      <p:sp>
        <p:nvSpPr>
          <p:cNvPr id="12" name="ZoneTexte 11"/>
          <p:cNvSpPr txBox="1"/>
          <p:nvPr/>
        </p:nvSpPr>
        <p:spPr>
          <a:xfrm>
            <a:off x="3073047" y="6576043"/>
            <a:ext cx="981509" cy="276999"/>
          </a:xfrm>
          <a:prstGeom prst="rect">
            <a:avLst/>
          </a:prstGeom>
          <a:noFill/>
        </p:spPr>
        <p:txBody>
          <a:bodyPr wrap="square" rtlCol="0">
            <a:spAutoFit/>
          </a:bodyPr>
          <a:lstStyle/>
          <a:p>
            <a:r>
              <a:rPr lang="fr-FR" sz="1200" dirty="0" smtClean="0"/>
              <a:t>Québec </a:t>
            </a:r>
            <a:endParaRPr lang="fr-FR" sz="1200" dirty="0"/>
          </a:p>
        </p:txBody>
      </p:sp>
      <p:pic>
        <p:nvPicPr>
          <p:cNvPr id="2060" name="Picture 12" descr="undefined"/>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932306" y="3421534"/>
            <a:ext cx="2124000" cy="3186000"/>
          </a:xfrm>
          <a:prstGeom prst="rect">
            <a:avLst/>
          </a:prstGeom>
          <a:noFill/>
          <a:extLst>
            <a:ext uri="{909E8E84-426E-40DD-AFC4-6F175D3DCCD1}">
              <a14:hiddenFill xmlns:a14="http://schemas.microsoft.com/office/drawing/2010/main">
                <a:solidFill>
                  <a:srgbClr val="FFFFFF"/>
                </a:solidFill>
              </a14:hiddenFill>
            </a:ext>
          </a:extLst>
        </p:spPr>
      </p:pic>
      <p:sp>
        <p:nvSpPr>
          <p:cNvPr id="13" name="ZoneTexte 12"/>
          <p:cNvSpPr txBox="1"/>
          <p:nvPr/>
        </p:nvSpPr>
        <p:spPr>
          <a:xfrm>
            <a:off x="5367109" y="6488668"/>
            <a:ext cx="1041621" cy="369332"/>
          </a:xfrm>
          <a:prstGeom prst="rect">
            <a:avLst/>
          </a:prstGeom>
          <a:noFill/>
        </p:spPr>
        <p:txBody>
          <a:bodyPr wrap="square" rtlCol="0">
            <a:spAutoFit/>
          </a:bodyPr>
          <a:lstStyle/>
          <a:p>
            <a:r>
              <a:rPr lang="fr-FR" sz="1200" dirty="0" smtClean="0"/>
              <a:t>Mozambique</a:t>
            </a:r>
            <a:r>
              <a:rPr lang="fr-FR" dirty="0" smtClean="0"/>
              <a:t> </a:t>
            </a:r>
            <a:endParaRPr lang="fr-FR" dirty="0"/>
          </a:p>
        </p:txBody>
      </p:sp>
      <p:pic>
        <p:nvPicPr>
          <p:cNvPr id="2062" name="Picture 14" descr="undefined"/>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362810" y="3421534"/>
            <a:ext cx="2124000" cy="3186000"/>
          </a:xfrm>
          <a:prstGeom prst="rect">
            <a:avLst/>
          </a:prstGeom>
          <a:noFill/>
          <a:extLst>
            <a:ext uri="{909E8E84-426E-40DD-AFC4-6F175D3DCCD1}">
              <a14:hiddenFill xmlns:a14="http://schemas.microsoft.com/office/drawing/2010/main">
                <a:solidFill>
                  <a:srgbClr val="FFFFFF"/>
                </a:solidFill>
              </a14:hiddenFill>
            </a:ext>
          </a:extLst>
        </p:spPr>
      </p:pic>
      <p:sp>
        <p:nvSpPr>
          <p:cNvPr id="14" name="ZoneTexte 13"/>
          <p:cNvSpPr txBox="1"/>
          <p:nvPr/>
        </p:nvSpPr>
        <p:spPr>
          <a:xfrm>
            <a:off x="7983221" y="6576042"/>
            <a:ext cx="771276" cy="276999"/>
          </a:xfrm>
          <a:prstGeom prst="rect">
            <a:avLst/>
          </a:prstGeom>
          <a:noFill/>
        </p:spPr>
        <p:txBody>
          <a:bodyPr wrap="square" rtlCol="0">
            <a:spAutoFit/>
          </a:bodyPr>
          <a:lstStyle/>
          <a:p>
            <a:r>
              <a:rPr lang="fr-FR" sz="1200" dirty="0" smtClean="0"/>
              <a:t>Lisbonne</a:t>
            </a:r>
            <a:endParaRPr lang="fr-FR" sz="1200" dirty="0"/>
          </a:p>
        </p:txBody>
      </p:sp>
      <p:pic>
        <p:nvPicPr>
          <p:cNvPr id="22" name="Image 1" descr="PICT0012.JPG"/>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211305" y="115324"/>
            <a:ext cx="2160000" cy="288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ZoneTexte 14"/>
          <p:cNvSpPr txBox="1"/>
          <p:nvPr/>
        </p:nvSpPr>
        <p:spPr>
          <a:xfrm>
            <a:off x="8040838" y="3010993"/>
            <a:ext cx="602229" cy="276999"/>
          </a:xfrm>
          <a:prstGeom prst="rect">
            <a:avLst/>
          </a:prstGeom>
          <a:noFill/>
        </p:spPr>
        <p:txBody>
          <a:bodyPr wrap="square" rtlCol="0">
            <a:spAutoFit/>
          </a:bodyPr>
          <a:lstStyle/>
          <a:p>
            <a:r>
              <a:rPr lang="fr-FR" sz="1200" dirty="0" smtClean="0">
                <a:latin typeface="Arial" panose="020B0604020202020204" pitchFamily="34" charset="0"/>
                <a:cs typeface="Arial" panose="020B0604020202020204" pitchFamily="34" charset="0"/>
              </a:rPr>
              <a:t>Uzès</a:t>
            </a:r>
            <a:endParaRPr lang="fr-FR" sz="1200" dirty="0">
              <a:latin typeface="Arial" panose="020B0604020202020204" pitchFamily="34" charset="0"/>
              <a:cs typeface="Arial" panose="020B0604020202020204" pitchFamily="34" charset="0"/>
            </a:endParaRPr>
          </a:p>
        </p:txBody>
      </p:sp>
      <p:pic>
        <p:nvPicPr>
          <p:cNvPr id="24" name="Picture 2" descr="I:\A- FAIRE\Chateau de Salses+Tossa de mar+barcelone\280420111871.jp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9722363" y="3421534"/>
            <a:ext cx="2124000" cy="3186000"/>
          </a:xfrm>
          <a:prstGeom prst="rect">
            <a:avLst/>
          </a:prstGeom>
          <a:noFill/>
        </p:spPr>
      </p:pic>
      <p:sp>
        <p:nvSpPr>
          <p:cNvPr id="16" name="ZoneTexte 15"/>
          <p:cNvSpPr txBox="1"/>
          <p:nvPr/>
        </p:nvSpPr>
        <p:spPr>
          <a:xfrm>
            <a:off x="10328988" y="6529875"/>
            <a:ext cx="1184744" cy="369332"/>
          </a:xfrm>
          <a:prstGeom prst="rect">
            <a:avLst/>
          </a:prstGeom>
          <a:noFill/>
        </p:spPr>
        <p:txBody>
          <a:bodyPr wrap="square" rtlCol="0">
            <a:spAutoFit/>
          </a:bodyPr>
          <a:lstStyle/>
          <a:p>
            <a:r>
              <a:rPr lang="fr-FR" sz="1200" dirty="0" smtClean="0"/>
              <a:t>Barcelone</a:t>
            </a:r>
            <a:r>
              <a:rPr lang="fr-FR" dirty="0" smtClean="0"/>
              <a:t> </a:t>
            </a:r>
            <a:endParaRPr lang="fr-FR" dirty="0"/>
          </a:p>
        </p:txBody>
      </p:sp>
      <p:pic>
        <p:nvPicPr>
          <p:cNvPr id="27" name="Picture 2" descr="http://upload.wikimedia.org/wikipedia/commons/thumb/7/7c/Fontaine_Wallace_San_Sebastian.JPG/220px-Fontaine_Wallace_San_Sebastian.JPG"/>
          <p:cNvPicPr>
            <a:picLocks noChangeAspect="1" noChangeArrowheads="1"/>
          </p:cNvPicPr>
          <p:nvPr/>
        </p:nvPicPr>
        <p:blipFill rotWithShape="1">
          <a:blip r:embed="rId11" cstate="email">
            <a:extLst>
              <a:ext uri="{28A0092B-C50C-407E-A947-70E740481C1C}">
                <a14:useLocalDpi xmlns:a14="http://schemas.microsoft.com/office/drawing/2010/main" val="0"/>
              </a:ext>
            </a:extLst>
          </a:blip>
          <a:srcRect l="12647" r="6284"/>
          <a:stretch/>
        </p:blipFill>
        <p:spPr bwMode="auto">
          <a:xfrm>
            <a:off x="127947" y="115323"/>
            <a:ext cx="2124000" cy="28328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ZoneTexte 16"/>
          <p:cNvSpPr txBox="1"/>
          <p:nvPr/>
        </p:nvSpPr>
        <p:spPr>
          <a:xfrm>
            <a:off x="479073" y="3033105"/>
            <a:ext cx="1229436" cy="276999"/>
          </a:xfrm>
          <a:prstGeom prst="rect">
            <a:avLst/>
          </a:prstGeom>
          <a:noFill/>
        </p:spPr>
        <p:txBody>
          <a:bodyPr wrap="square" rtlCol="0">
            <a:spAutoFit/>
          </a:bodyPr>
          <a:lstStyle/>
          <a:p>
            <a:r>
              <a:rPr lang="fr-FR" sz="1200" dirty="0" smtClean="0">
                <a:latin typeface="Arial" panose="020B0604020202020204" pitchFamily="34" charset="0"/>
                <a:cs typeface="Arial" panose="020B0604020202020204" pitchFamily="34" charset="0"/>
              </a:rPr>
              <a:t>San </a:t>
            </a:r>
            <a:r>
              <a:rPr lang="fr-FR" sz="1200" dirty="0" err="1" smtClean="0">
                <a:latin typeface="Arial" panose="020B0604020202020204" pitchFamily="34" charset="0"/>
                <a:cs typeface="Arial" panose="020B0604020202020204" pitchFamily="34" charset="0"/>
              </a:rPr>
              <a:t>Sebastian</a:t>
            </a:r>
            <a:endParaRPr lang="fr-FR"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94825914"/>
      </p:ext>
    </p:extLst>
  </p:cSld>
  <p:clrMapOvr>
    <a:masterClrMapping/>
  </p:clrMapOvr>
  <mc:AlternateContent xmlns:mc="http://schemas.openxmlformats.org/markup-compatibility/2006" xmlns:p14="http://schemas.microsoft.com/office/powerpoint/2010/main">
    <mc:Choice Requires="p14">
      <p:transition spd="slow" p14:dur="2000" advTm="16756"/>
    </mc:Choice>
    <mc:Fallback xmlns="">
      <p:transition spd="slow" advTm="16756"/>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Page 2 | Fontaine Eau Potable - Photos : téléchargez gratuitement des  images de haute qualité | Freepik"/>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
            <a:ext cx="12192000" cy="6667346"/>
          </a:xfrm>
          <a:prstGeom prst="rect">
            <a:avLst/>
          </a:prstGeom>
          <a:noFill/>
          <a:extLst>
            <a:ext uri="{909E8E84-426E-40DD-AFC4-6F175D3DCCD1}">
              <a14:hiddenFill xmlns:a14="http://schemas.microsoft.com/office/drawing/2010/main">
                <a:solidFill>
                  <a:srgbClr val="FFFFFF"/>
                </a:solidFill>
              </a14:hiddenFill>
            </a:ext>
          </a:extLst>
        </p:spPr>
      </p:pic>
      <p:pic>
        <p:nvPicPr>
          <p:cNvPr id="3" name="Imag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50503" y="389448"/>
            <a:ext cx="3362325" cy="1181100"/>
          </a:xfrm>
          <a:prstGeom prst="rect">
            <a:avLst/>
          </a:prstGeom>
        </p:spPr>
      </p:pic>
      <p:pic>
        <p:nvPicPr>
          <p:cNvPr id="5" name="Bruit de la rivière qui coule doucement avec une mélodie relaxante pour la méditation et le sommeil (128kbit_AAC)(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947868" y="3513814"/>
            <a:ext cx="609600" cy="609600"/>
          </a:xfrm>
          <a:prstGeom prst="rect">
            <a:avLst/>
          </a:prstGeom>
        </p:spPr>
      </p:pic>
    </p:spTree>
    <p:extLst>
      <p:ext uri="{BB962C8B-B14F-4D97-AF65-F5344CB8AC3E}">
        <p14:creationId xmlns:p14="http://schemas.microsoft.com/office/powerpoint/2010/main" val="274688509"/>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79376"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243</TotalTime>
  <Words>1607</Words>
  <Application>Microsoft Office PowerPoint</Application>
  <PresentationFormat>Grand écran</PresentationFormat>
  <Paragraphs>48</Paragraphs>
  <Slides>14</Slides>
  <Notes>0</Notes>
  <HiddenSlides>0</HiddenSlides>
  <MMClips>2</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14</vt:i4>
      </vt:variant>
    </vt:vector>
  </HeadingPairs>
  <TitlesOfParts>
    <vt:vector size="20" baseType="lpstr">
      <vt:lpstr>Arial</vt:lpstr>
      <vt:lpstr>Calibri</vt:lpstr>
      <vt:lpstr>Calibri Light</vt:lpstr>
      <vt:lpstr>Noto Sans</vt:lpstr>
      <vt:lpstr>Noto Serif</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8</cp:revision>
  <dcterms:created xsi:type="dcterms:W3CDTF">2025-05-01T15:05:16Z</dcterms:created>
  <dcterms:modified xsi:type="dcterms:W3CDTF">2025-05-01T19:24:55Z</dcterms:modified>
</cp:coreProperties>
</file>