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5" r:id="rId19"/>
    <p:sldId id="270" r:id="rId20"/>
    <p:sldId id="273" r:id="rId21"/>
    <p:sldId id="274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2" autoAdjust="0"/>
    <p:restoredTop sz="94660"/>
  </p:normalViewPr>
  <p:slideViewPr>
    <p:cSldViewPr snapToGrid="0">
      <p:cViewPr varScale="1">
        <p:scale>
          <a:sx n="81" d="100"/>
          <a:sy n="81" d="100"/>
        </p:scale>
        <p:origin x="57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946E6F-807E-4A33-3B24-3098559EE4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69AF3D-0B5A-CA22-4A4C-13A31608989D}"/>
              </a:ext>
            </a:extLst>
          </p:cNvPr>
          <p:cNvSpPr txBox="1"/>
          <p:nvPr/>
        </p:nvSpPr>
        <p:spPr>
          <a:xfrm>
            <a:off x="4376057" y="5878010"/>
            <a:ext cx="4807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Mont-Saint-Michel 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  <p:sndAc>
          <p:stSnd loop="1">
            <p:snd r:embed="rId2" name="Richard Clayderman - Ballade Pour Adeline.wav"/>
          </p:stSnd>
        </p:sndAc>
      </p:transition>
    </mc:Choice>
    <mc:Fallback xmlns="">
      <p:transition spd="slow" advClick="0" advTm="12000">
        <p:fade/>
        <p:sndAc>
          <p:stSnd loop="1">
            <p:snd r:embed="rId4" name="Richard Clayderman - Ballade Pour Adeli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EB7003-7ECB-D18D-3AB4-6D67565F7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544" y="533711"/>
            <a:ext cx="6790911" cy="2988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9EB086-9993-DB78-BF7A-C8E384A87DC2}"/>
              </a:ext>
            </a:extLst>
          </p:cNvPr>
          <p:cNvSpPr txBox="1"/>
          <p:nvPr/>
        </p:nvSpPr>
        <p:spPr>
          <a:xfrm>
            <a:off x="1138052" y="3841299"/>
            <a:ext cx="9915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Le Mont-Saint-Michel[Note 1] est une commune française située dans la Manche en Normandie. Elle tire son nom de l'îlot rocheux consacré à saint Michel où s’élève aujourd’hui l’abbaye du Mont-Saint-Michel.</a:t>
            </a:r>
          </a:p>
          <a:p>
            <a:endParaRPr lang="fr-FR" sz="2000" b="1">
              <a:solidFill>
                <a:schemeClr val="bg1"/>
              </a:solidFill>
            </a:endParaRPr>
          </a:p>
          <a:p>
            <a:r>
              <a:rPr lang="fr-FR" sz="2000" b="1">
                <a:solidFill>
                  <a:schemeClr val="bg1"/>
                </a:solidFill>
              </a:rPr>
              <a:t>L’architecture du Mont-Saint-Michel et sa baie en font le site touristique le plus fréquenté de Normandie[1] et l'un des dix plus fréquentés en France[Note 2] — premier site après ceux d'Île-de-France — avec près de deux millions et demi de visiteurs chaque année (3 250 000 en 2006[2], 2 376 000 en 2018[3]) suscitant comme ailleurs une réflexion sur la régulation des flux touristiques.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478E9E-01BF-6287-939F-2A3FB6A4E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74" y="279000"/>
            <a:ext cx="8104504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DB68D9-F249-34D7-6AF8-6D03C15E91FF}"/>
              </a:ext>
            </a:extLst>
          </p:cNvPr>
          <p:cNvSpPr txBox="1"/>
          <p:nvPr/>
        </p:nvSpPr>
        <p:spPr>
          <a:xfrm>
            <a:off x="9039497" y="3657600"/>
            <a:ext cx="2952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aérienne du mont Saint-Michel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58B459-0580-9FA0-7522-256C4A2FD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159" y="279000"/>
            <a:ext cx="932254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743520-ABFC-24E9-B4C5-D6AFD5145AC1}"/>
              </a:ext>
            </a:extLst>
          </p:cNvPr>
          <p:cNvSpPr txBox="1"/>
          <p:nvPr/>
        </p:nvSpPr>
        <p:spPr>
          <a:xfrm>
            <a:off x="261257" y="4036422"/>
            <a:ext cx="2181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Mont-Saint-Michel </a:t>
            </a: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0181DB-BFA2-B98A-80BF-F420C349D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97" y="297000"/>
            <a:ext cx="8859582" cy="6264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C15C0D-C7F0-F580-668E-1F14CDE1E1BB}"/>
              </a:ext>
            </a:extLst>
          </p:cNvPr>
          <p:cNvSpPr txBox="1"/>
          <p:nvPr/>
        </p:nvSpPr>
        <p:spPr>
          <a:xfrm>
            <a:off x="9614263" y="3429000"/>
            <a:ext cx="25777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Mont Saint-Michel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73FEA2-866A-6D12-D780-694FB262A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645" y="279000"/>
            <a:ext cx="9453712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BDBB52-1C0D-6C5C-513C-98BE440A6514}"/>
              </a:ext>
            </a:extLst>
          </p:cNvPr>
          <p:cNvSpPr txBox="1"/>
          <p:nvPr/>
        </p:nvSpPr>
        <p:spPr>
          <a:xfrm>
            <a:off x="258154" y="3429000"/>
            <a:ext cx="20508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mont en 2014 avec la nouvelle jetée.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BFE01A-893B-6CC6-5E9C-CE535FB53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050CDB-0DCD-A384-7EF8-2A00B35256E1}"/>
              </a:ext>
            </a:extLst>
          </p:cNvPr>
          <p:cNvSpPr txBox="1"/>
          <p:nvPr/>
        </p:nvSpPr>
        <p:spPr>
          <a:xfrm>
            <a:off x="3252651" y="6117335"/>
            <a:ext cx="7981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mont Saint-Michel vu de la passerelle.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35BE33-F7D9-4286-C075-5BAF2FE1F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99" y="279000"/>
            <a:ext cx="9453708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E2DD2-C74C-8EE1-F1FC-573E4B7E0672}"/>
              </a:ext>
            </a:extLst>
          </p:cNvPr>
          <p:cNvSpPr txBox="1"/>
          <p:nvPr/>
        </p:nvSpPr>
        <p:spPr>
          <a:xfrm>
            <a:off x="10045337" y="3213463"/>
            <a:ext cx="2146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Mont saint Michel en hiver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810715-9BF4-AADC-E2F1-245AF520A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11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089C63-6437-4116-2C72-555496A5FD73}"/>
              </a:ext>
            </a:extLst>
          </p:cNvPr>
          <p:cNvSpPr txBox="1"/>
          <p:nvPr/>
        </p:nvSpPr>
        <p:spPr>
          <a:xfrm>
            <a:off x="200297" y="3278777"/>
            <a:ext cx="3017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L'entrée du Mont et la cour de l'Avancée avec ses panneaux informatifs placardés sur la muraille.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397DAA-52F7-CDE9-CFD7-1CB074768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89" y="279000"/>
            <a:ext cx="9475904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A5CD81-4FF6-87D5-C68F-37F58B418C7D}"/>
              </a:ext>
            </a:extLst>
          </p:cNvPr>
          <p:cNvSpPr txBox="1"/>
          <p:nvPr/>
        </p:nvSpPr>
        <p:spPr>
          <a:xfrm>
            <a:off x="10034649" y="3051959"/>
            <a:ext cx="20544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Bombardes anglaises posées sur affût, avec leurs boulets en pierre de 160 livres.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A79F7E-6BF4-6A05-B07B-BC093B872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119" y="279000"/>
            <a:ext cx="42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5438C2-8ECD-1027-0DD3-82C8DA2EE374}"/>
              </a:ext>
            </a:extLst>
          </p:cNvPr>
          <p:cNvSpPr txBox="1"/>
          <p:nvPr/>
        </p:nvSpPr>
        <p:spPr>
          <a:xfrm>
            <a:off x="1092530" y="3716976"/>
            <a:ext cx="3182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Porte du lion.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D17FDF3-4BB7-71D7-50A1-476B9EB62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270" y="279000"/>
            <a:ext cx="9453709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A78C66A-B024-CABD-CFA2-F4CAB5AAF5F6}"/>
              </a:ext>
            </a:extLst>
          </p:cNvPr>
          <p:cNvSpPr txBox="1"/>
          <p:nvPr/>
        </p:nvSpPr>
        <p:spPr>
          <a:xfrm>
            <a:off x="118753" y="1911927"/>
            <a:ext cx="19955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Cour du Boulevard avec à gauche le restaurant de la Mère </a:t>
            </a:r>
            <a:r>
              <a:rPr lang="fr-FR" sz="2400" b="1" dirty="0" err="1">
                <a:solidFill>
                  <a:schemeClr val="bg1"/>
                </a:solidFill>
              </a:rPr>
              <a:t>Poulard</a:t>
            </a:r>
            <a:r>
              <a:rPr lang="fr-FR" sz="2400" b="1" dirty="0">
                <a:solidFill>
                  <a:schemeClr val="bg1"/>
                </a:solidFill>
              </a:rPr>
              <a:t> et au fond la porte du Roi.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4D7F92-0C53-9886-20C0-B387C2B61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38" y="279000"/>
            <a:ext cx="9573051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E49FBD-0126-9193-C7FE-ECFB5C856FF7}"/>
              </a:ext>
            </a:extLst>
          </p:cNvPr>
          <p:cNvSpPr txBox="1"/>
          <p:nvPr/>
        </p:nvSpPr>
        <p:spPr>
          <a:xfrm>
            <a:off x="10284031" y="3075709"/>
            <a:ext cx="1907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Chemin de ronde.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4FC117-503A-E21C-CCD7-D8D20294D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89000"/>
            <a:ext cx="4320000" cy="648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CDBDF7-7F3A-9E6C-07EA-CB6B67D187FC}"/>
              </a:ext>
            </a:extLst>
          </p:cNvPr>
          <p:cNvSpPr txBox="1"/>
          <p:nvPr/>
        </p:nvSpPr>
        <p:spPr>
          <a:xfrm>
            <a:off x="498764" y="4259997"/>
            <a:ext cx="3455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Châtelet d'entrée de l'abbaye.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21375CD-2C85-FF34-1500-49443FF96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56" y="501562"/>
            <a:ext cx="4500000" cy="3019063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4CBF304-53C4-07F3-5DF9-C2F21BA91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444" y="524092"/>
            <a:ext cx="4356000" cy="5809815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7FA403D-07D7-2E58-7267-28B581A1C37D}"/>
              </a:ext>
            </a:extLst>
          </p:cNvPr>
          <p:cNvSpPr txBox="1"/>
          <p:nvPr/>
        </p:nvSpPr>
        <p:spPr>
          <a:xfrm>
            <a:off x="3811979" y="5189518"/>
            <a:ext cx="435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Nef romane de l'église abbatiale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BDA4C8-7EA3-1383-FDFD-D6E8FD811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476" y="333000"/>
            <a:ext cx="4644000" cy="6192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0282F4-948A-BBA0-756E-F0140F7957C2}"/>
              </a:ext>
            </a:extLst>
          </p:cNvPr>
          <p:cNvSpPr txBox="1"/>
          <p:nvPr/>
        </p:nvSpPr>
        <p:spPr>
          <a:xfrm>
            <a:off x="8407730" y="4010891"/>
            <a:ext cx="3420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Chœur gothique de l'église abbatiale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056E98-4E01-4200-D522-271FD0701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500" y="171000"/>
            <a:ext cx="4887000" cy="6516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46FD11-4551-AF34-7FB7-20B8B2C7506D}"/>
              </a:ext>
            </a:extLst>
          </p:cNvPr>
          <p:cNvSpPr txBox="1"/>
          <p:nvPr/>
        </p:nvSpPr>
        <p:spPr>
          <a:xfrm>
            <a:off x="1579419" y="3924058"/>
            <a:ext cx="2992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cloître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8142FC-98C1-9EE9-508D-87FE8B535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903" y="279000"/>
            <a:ext cx="9163639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D6AA2E-3D72-67E5-0374-3B1FE125EB8C}"/>
              </a:ext>
            </a:extLst>
          </p:cNvPr>
          <p:cNvSpPr txBox="1"/>
          <p:nvPr/>
        </p:nvSpPr>
        <p:spPr>
          <a:xfrm>
            <a:off x="447458" y="3630880"/>
            <a:ext cx="24344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cloitre de l'Abbaye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8410F1-9DD7-1681-CE90-1E3E294AC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73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94BDF6-F717-8910-816B-CA047ED00412}"/>
              </a:ext>
            </a:extLst>
          </p:cNvPr>
          <p:cNvSpPr txBox="1"/>
          <p:nvPr/>
        </p:nvSpPr>
        <p:spPr>
          <a:xfrm>
            <a:off x="9060873" y="3598223"/>
            <a:ext cx="3131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Réfectoire des moines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67AD8F-C007-7C9A-A87F-C75853A1B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787" y="279000"/>
            <a:ext cx="8524366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03B903-C68A-61A2-D3E7-E9379082C6BF}"/>
              </a:ext>
            </a:extLst>
          </p:cNvPr>
          <p:cNvSpPr txBox="1"/>
          <p:nvPr/>
        </p:nvSpPr>
        <p:spPr>
          <a:xfrm>
            <a:off x="166255" y="3847605"/>
            <a:ext cx="28635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« Merveille » : la salle des Chevaliers.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D876A5-19EB-7351-EAA5-C4D2C634F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99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263D33-F166-9316-AE7B-B6FB39F8DA42}"/>
              </a:ext>
            </a:extLst>
          </p:cNvPr>
          <p:cNvSpPr txBox="1"/>
          <p:nvPr/>
        </p:nvSpPr>
        <p:spPr>
          <a:xfrm>
            <a:off x="9132124" y="2291938"/>
            <a:ext cx="30598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Vue du mont Saint-Michel à </a:t>
            </a:r>
            <a:r>
              <a:rPr lang="fr-FR" sz="2400" b="1" dirty="0" err="1">
                <a:solidFill>
                  <a:schemeClr val="bg1"/>
                </a:solidFill>
              </a:rPr>
              <a:t>Penwith</a:t>
            </a:r>
            <a:r>
              <a:rPr lang="fr-FR" sz="2400" b="1" dirty="0">
                <a:solidFill>
                  <a:schemeClr val="bg1"/>
                </a:solidFill>
              </a:rPr>
              <a:t>, en Cornouailles, au Royaume-Uni. Cette vue permet d'observer l'île depuis la chaussée.</a:t>
            </a: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D3F93C-8142-43B6-19CE-DA6890B79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752" y="279000"/>
            <a:ext cx="8890839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274F71-0AD9-DDEB-58D9-293614C6415E}"/>
              </a:ext>
            </a:extLst>
          </p:cNvPr>
          <p:cNvSpPr txBox="1"/>
          <p:nvPr/>
        </p:nvSpPr>
        <p:spPr>
          <a:xfrm>
            <a:off x="308759" y="2802577"/>
            <a:ext cx="25037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 Mont-Saint-Michel (Normandie, France). Vue vers l'abbaye.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892F9A-D036-02AE-CC13-DA876BFC8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96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313A20-591D-8467-1FF2-B0A406ED6DE5}"/>
              </a:ext>
            </a:extLst>
          </p:cNvPr>
          <p:cNvSpPr txBox="1"/>
          <p:nvPr/>
        </p:nvSpPr>
        <p:spPr>
          <a:xfrm>
            <a:off x="9104415" y="3218212"/>
            <a:ext cx="31073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Malgré les apparences, la traversée de la baie peut s'avérer dangereuse.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86D1E7-738F-02A2-E34C-5419E00E7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871" y="279000"/>
            <a:ext cx="4725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7F2EAF-2B3C-F98C-7807-ED93B64513F2}"/>
              </a:ext>
            </a:extLst>
          </p:cNvPr>
          <p:cNvSpPr txBox="1"/>
          <p:nvPr/>
        </p:nvSpPr>
        <p:spPr>
          <a:xfrm>
            <a:off x="876053" y="2366273"/>
            <a:ext cx="24938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Enseigne, antérieure à 2010, "La Mère Poulard" au Mont-Saint-Michel, Normandie.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06BA92-8855-24DA-0FC3-5625BE56F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28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654FF8-5AEA-80F4-8E2C-0E5587575B19}"/>
              </a:ext>
            </a:extLst>
          </p:cNvPr>
          <p:cNvSpPr txBox="1"/>
          <p:nvPr/>
        </p:nvSpPr>
        <p:spPr>
          <a:xfrm>
            <a:off x="9322130" y="3016332"/>
            <a:ext cx="2755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Navette qui fait l'aller-retour entre le mont et le continent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1D9A69-FA49-956D-7823-B27606033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09" y="444086"/>
            <a:ext cx="5976000" cy="2984914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1147E82-2AB4-35BF-03B0-5E6E63AF4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095" y="3353914"/>
            <a:ext cx="6113696" cy="306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2AF924-D2C2-4ED4-BA57-E25561792695}"/>
              </a:ext>
            </a:extLst>
          </p:cNvPr>
          <p:cNvSpPr txBox="1"/>
          <p:nvPr/>
        </p:nvSpPr>
        <p:spPr>
          <a:xfrm>
            <a:off x="7088765" y="1936543"/>
            <a:ext cx="485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Mont-Saint-Michel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3608DD-081E-B82C-98E4-BEF37717B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86" y="3429000"/>
            <a:ext cx="4464000" cy="2976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7464AB-8994-BD7F-58A7-9D1B2800D3EF}"/>
              </a:ext>
            </a:extLst>
          </p:cNvPr>
          <p:cNvSpPr txBox="1"/>
          <p:nvPr/>
        </p:nvSpPr>
        <p:spPr>
          <a:xfrm>
            <a:off x="239418" y="2391106"/>
            <a:ext cx="4940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l’abbaye bénédictine du Mont Saint-Michel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DCCC390-4D6A-86C8-C0B5-222A2C4975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697" y="477000"/>
            <a:ext cx="4493817" cy="295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CA162C7-5F0B-51F7-B012-16161DB3A8D4}"/>
              </a:ext>
            </a:extLst>
          </p:cNvPr>
          <p:cNvSpPr txBox="1"/>
          <p:nvPr/>
        </p:nvSpPr>
        <p:spPr>
          <a:xfrm>
            <a:off x="7185071" y="3579674"/>
            <a:ext cx="4726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ruelles du mont Saint-Michel</a:t>
            </a: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10E4E3-5BD2-1D69-9C0A-DD43336A4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12" y="477000"/>
            <a:ext cx="4428000" cy="295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C18677-FCBB-644C-BFD1-18A410374AE6}"/>
              </a:ext>
            </a:extLst>
          </p:cNvPr>
          <p:cNvSpPr txBox="1"/>
          <p:nvPr/>
        </p:nvSpPr>
        <p:spPr>
          <a:xfrm>
            <a:off x="1318161" y="3645725"/>
            <a:ext cx="5106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logis Tiphaine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9B14203-6A01-2F8C-720B-3AFC92595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425" y="3429000"/>
            <a:ext cx="4428000" cy="2952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2364291-9AA5-E224-EA8C-125D5134C223}"/>
              </a:ext>
            </a:extLst>
          </p:cNvPr>
          <p:cNvSpPr txBox="1"/>
          <p:nvPr/>
        </p:nvSpPr>
        <p:spPr>
          <a:xfrm>
            <a:off x="7493331" y="2843392"/>
            <a:ext cx="483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Pêcher à pied dans la baie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C0B695-FC29-3B8F-F5F5-96F038A46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75" y="3570226"/>
            <a:ext cx="7620000" cy="2921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5C35715-6314-0547-8217-FF379D52F6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309" y="369000"/>
            <a:ext cx="7256914" cy="306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7A8602-3040-71D1-8CBC-8AF943421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72" y="463134"/>
            <a:ext cx="3168000" cy="4745379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730282E-C3BD-E919-A7B3-E0365971E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38" y="1786080"/>
            <a:ext cx="3096000" cy="463755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39BFBF-0B8E-7D9C-B372-936FCEABEBF1}"/>
              </a:ext>
            </a:extLst>
          </p:cNvPr>
          <p:cNvSpPr txBox="1"/>
          <p:nvPr/>
        </p:nvSpPr>
        <p:spPr>
          <a:xfrm>
            <a:off x="7580364" y="1123098"/>
            <a:ext cx="5037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Archange au Mont-Saint-Michel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35C22D8-0012-53D4-C2A8-A0B042151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537" y="1533997"/>
            <a:ext cx="540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57B315-29BB-9357-1188-C895EC81C43B}"/>
              </a:ext>
            </a:extLst>
          </p:cNvPr>
          <p:cNvSpPr txBox="1"/>
          <p:nvPr/>
        </p:nvSpPr>
        <p:spPr>
          <a:xfrm>
            <a:off x="201881" y="130628"/>
            <a:ext cx="11186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Lorient Vous A Présenté Le Mont – Saint - Michel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CCF0C55-C6EE-0F93-8AF9-B703A8CB1A77}"/>
              </a:ext>
            </a:extLst>
          </p:cNvPr>
          <p:cNvSpPr txBox="1"/>
          <p:nvPr/>
        </p:nvSpPr>
        <p:spPr>
          <a:xfrm>
            <a:off x="2111642" y="776959"/>
            <a:ext cx="9989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Sur La Suggestion  De </a:t>
            </a:r>
            <a:r>
              <a:rPr lang="fr-FR" sz="3600" b="1" dirty="0" err="1">
                <a:solidFill>
                  <a:schemeClr val="bg1"/>
                </a:solidFill>
              </a:rPr>
              <a:t>JackDidier</a:t>
            </a:r>
            <a:endParaRPr lang="fr-FR" sz="36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4074CB6-CCC3-B09F-09D0-832DA9292E47}"/>
              </a:ext>
            </a:extLst>
          </p:cNvPr>
          <p:cNvSpPr txBox="1"/>
          <p:nvPr/>
        </p:nvSpPr>
        <p:spPr>
          <a:xfrm>
            <a:off x="2633050" y="5133997"/>
            <a:ext cx="10711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6658E96-A323-8921-203D-FE636E7F4421}"/>
              </a:ext>
            </a:extLst>
          </p:cNvPr>
          <p:cNvSpPr txBox="1"/>
          <p:nvPr/>
        </p:nvSpPr>
        <p:spPr>
          <a:xfrm>
            <a:off x="3135086" y="5878286"/>
            <a:ext cx="5272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48895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gallery dir="l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362</Words>
  <Application>Microsoft Office PowerPoint</Application>
  <PresentationFormat>Grand écran</PresentationFormat>
  <Paragraphs>37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2025-04-22T05:15:26Z</dcterms:modified>
</cp:coreProperties>
</file>