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84" r:id="rId4"/>
    <p:sldId id="263" r:id="rId5"/>
    <p:sldId id="262" r:id="rId6"/>
    <p:sldId id="261" r:id="rId7"/>
    <p:sldId id="260" r:id="rId8"/>
    <p:sldId id="259" r:id="rId9"/>
    <p:sldId id="264" r:id="rId10"/>
    <p:sldId id="258" r:id="rId11"/>
    <p:sldId id="265" r:id="rId12"/>
    <p:sldId id="257" r:id="rId13"/>
    <p:sldId id="266" r:id="rId14"/>
    <p:sldId id="267" r:id="rId15"/>
    <p:sldId id="268" r:id="rId16"/>
    <p:sldId id="269" r:id="rId17"/>
    <p:sldId id="271" r:id="rId18"/>
    <p:sldId id="272" r:id="rId19"/>
    <p:sldId id="270" r:id="rId20"/>
    <p:sldId id="273" r:id="rId21"/>
    <p:sldId id="274" r:id="rId22"/>
    <p:sldId id="275" r:id="rId23"/>
    <p:sldId id="276" r:id="rId24"/>
    <p:sldId id="277" r:id="rId25"/>
    <p:sldId id="278" r:id="rId26"/>
    <p:sldId id="279" r:id="rId27"/>
    <p:sldId id="280" r:id="rId28"/>
    <p:sldId id="281" r:id="rId29"/>
    <p:sldId id="282" r:id="rId30"/>
    <p:sldId id="283"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42" autoAdjust="0"/>
    <p:restoredTop sz="94660"/>
  </p:normalViewPr>
  <p:slideViewPr>
    <p:cSldViewPr snapToGrid="0">
      <p:cViewPr varScale="1">
        <p:scale>
          <a:sx n="67" d="100"/>
          <a:sy n="67" d="100"/>
        </p:scale>
        <p:origin x="102" y="5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24DD13-2AD8-70CC-0E15-6DACD76BDC9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CCAC20E-5AE8-85BE-DCFF-FF4B56F373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1CE5528-DFC6-6433-B0DD-DB0C7A448FF1}"/>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F5C0E682-CF5E-05AB-7DAE-D767BBEC34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CE0EED3-9958-D099-87B8-551684E6699C}"/>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73028347"/>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8B0A91-6972-2CA8-49FE-16B0A63B58F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336AA80-C5D9-BB15-81AA-1C9B3E6A9C9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D70584-C5A1-82AA-7B2E-69D2801BB220}"/>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57B40EF3-0C80-4EE5-28E2-1FE4CC563AE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9D798F-9B8C-423E-AB43-DF6654F76B96}"/>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92762567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FE776D-A95A-513B-587D-2CA3F24F855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B1B4AD8-2F8F-D32A-7526-44D83AE40D8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166AA33-4329-DB45-89C4-CCAAB6188F53}"/>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74746F15-321F-3CD2-01BF-72DC3F3335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682E56A-23C1-616D-0F6D-342696B2B53D}"/>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72915649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6922A3-95A0-BC4D-1B90-80C02138373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E5FFAC6-606B-95A4-5E5D-A0763997224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3621463-ADFA-F5F2-F867-15CBDAF7EE8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64E109C-E330-D012-EB00-250465E8C1D3}"/>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6" name="Espace réservé du pied de page 5">
            <a:extLst>
              <a:ext uri="{FF2B5EF4-FFF2-40B4-BE49-F238E27FC236}">
                <a16:creationId xmlns:a16="http://schemas.microsoft.com/office/drawing/2014/main" id="{01FEE6E2-C933-230C-07A9-9B08BDDBA6A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C570AC-B63A-B3E0-988B-1BC518C8234A}"/>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941120791"/>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045E6F-BE83-9DEF-E432-F256323DB7F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96C4061-ED77-02AD-8725-08F936E94C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230DA7D-72D9-B0D6-AEF7-18D69B36E14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24D2032-ED9F-79A3-B52B-F6BC6EA6ED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B95CDDE-59DC-67D7-1A9C-A54931D3007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137A4B0-9583-3592-6728-3838E6AAE8FB}"/>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8" name="Espace réservé du pied de page 7">
            <a:extLst>
              <a:ext uri="{FF2B5EF4-FFF2-40B4-BE49-F238E27FC236}">
                <a16:creationId xmlns:a16="http://schemas.microsoft.com/office/drawing/2014/main" id="{5C70FCEF-5339-716F-2034-AE6B42C4C54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B95C7C8-73A6-A314-A734-C6EB51D30A60}"/>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913400615"/>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89549E-4388-0D57-EFA8-DA80A5E0054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556EA85-5CD3-CF6C-21E0-5CC338A9A8DC}"/>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4" name="Espace réservé du pied de page 3">
            <a:extLst>
              <a:ext uri="{FF2B5EF4-FFF2-40B4-BE49-F238E27FC236}">
                <a16:creationId xmlns:a16="http://schemas.microsoft.com/office/drawing/2014/main" id="{F25723A9-809E-AEF9-E03F-1EA8B84362B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8B03502-EFAE-17CB-7CA2-4AA674B98C17}"/>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639875872"/>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6E4D8DC-96F7-F16A-28AC-A7071E331281}"/>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3" name="Espace réservé du pied de page 2">
            <a:extLst>
              <a:ext uri="{FF2B5EF4-FFF2-40B4-BE49-F238E27FC236}">
                <a16:creationId xmlns:a16="http://schemas.microsoft.com/office/drawing/2014/main" id="{17E044D1-8EFD-487F-E4FB-9E758AEA514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8EED37-5978-078D-AA7E-8707C97CEFD4}"/>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51213528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384B58-3BC4-121C-2609-9A0D26B847C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5529FD-9AFA-4F1D-CB2B-C2D8231AD4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50AA5C9-71AD-7CCB-08D1-F750CB3523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E9BBDD6-E194-6150-41F6-FC053E9F77E6}"/>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6" name="Espace réservé du pied de page 5">
            <a:extLst>
              <a:ext uri="{FF2B5EF4-FFF2-40B4-BE49-F238E27FC236}">
                <a16:creationId xmlns:a16="http://schemas.microsoft.com/office/drawing/2014/main" id="{175F2436-6429-A8E2-C3A1-22EB6BBF4A6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29CE105-F70E-5859-BEE3-853EDD86FBB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08361954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1FFAF5-F6F3-E8EC-48A0-15987F81068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DC4E610-475D-F06B-236F-3ED914F216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4947403-911E-D438-92CD-1B14976315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2867FA-688C-58A2-3F53-37781ABCBDEE}"/>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6" name="Espace réservé du pied de page 5">
            <a:extLst>
              <a:ext uri="{FF2B5EF4-FFF2-40B4-BE49-F238E27FC236}">
                <a16:creationId xmlns:a16="http://schemas.microsoft.com/office/drawing/2014/main" id="{1987EF39-2EA6-8272-96FB-3A8DA45AA53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C16753-7761-4EEA-31B9-5CD26355E31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00775886"/>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A4094F-F05A-3B89-F69A-7A62689617C4}"/>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BCF75F4-5CAF-6D11-9F51-49FF7561A42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D0C0F39-5750-7B2C-BA8F-432945F98F3D}"/>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2D5FC473-CEC1-45D7-8CA8-FB91DD843FF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E794F4-E6C3-55E1-4526-7A2C1941F222}"/>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384923303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B30029B-3391-3C9A-407E-5A9A6E6DBF4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43D9507-E1E0-7DA1-33E7-7C8AD06D915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A2ABC23-28FD-1377-A6AA-17A5E766F040}"/>
              </a:ext>
            </a:extLst>
          </p:cNvPr>
          <p:cNvSpPr>
            <a:spLocks noGrp="1"/>
          </p:cNvSpPr>
          <p:nvPr>
            <p:ph type="dt" sz="half" idx="10"/>
          </p:nvPr>
        </p:nvSpPr>
        <p:spPr/>
        <p:txBody>
          <a:body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4CC306ED-A017-1801-4FCE-861E3D276A8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50C5518-F3E6-56CA-3484-AF3E9917F25F}"/>
              </a:ext>
            </a:extLst>
          </p:cNvPr>
          <p:cNvSpPr>
            <a:spLocks noGrp="1"/>
          </p:cNvSpPr>
          <p:nvPr>
            <p:ph type="sldNum" sz="quarter" idx="12"/>
          </p:nvPr>
        </p:nvSpPr>
        <p:spPr/>
        <p:txBody>
          <a:bodyPr/>
          <a:lstStyle/>
          <a:p>
            <a:fld id="{4F272074-B7B2-461A-8E01-276C24AE7AC5}" type="slidenum">
              <a:rPr lang="fr-FR" smtClean="0"/>
              <a:t>‹N°›</a:t>
            </a:fld>
            <a:endParaRPr lang="fr-FR"/>
          </a:p>
        </p:txBody>
      </p:sp>
    </p:spTree>
    <p:extLst>
      <p:ext uri="{BB962C8B-B14F-4D97-AF65-F5344CB8AC3E}">
        <p14:creationId xmlns:p14="http://schemas.microsoft.com/office/powerpoint/2010/main" val="188500257"/>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AB49A27-866F-D847-FD3E-98B45D1C44C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F5345DE-6B0A-D8B6-B479-E48AADCBEF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C8A393-7581-6EBF-C494-FC694B202FB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6C22D8-9856-42D8-AEDF-6388B68D7A68}" type="datetimeFigureOut">
              <a:rPr lang="fr-FR" smtClean="0"/>
              <a:t>27/04/2025</a:t>
            </a:fld>
            <a:endParaRPr lang="fr-FR"/>
          </a:p>
        </p:txBody>
      </p:sp>
      <p:sp>
        <p:nvSpPr>
          <p:cNvPr id="5" name="Espace réservé du pied de page 4">
            <a:extLst>
              <a:ext uri="{FF2B5EF4-FFF2-40B4-BE49-F238E27FC236}">
                <a16:creationId xmlns:a16="http://schemas.microsoft.com/office/drawing/2014/main" id="{0049EAED-03A7-A1D7-4F01-E6090F8AF6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B4315F8-7F0B-6598-D1E7-F7E9BE7B70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272074-B7B2-461A-8E01-276C24AE7AC5}" type="slidenum">
              <a:rPr lang="fr-FR" smtClean="0"/>
              <a:t>‹N°›</a:t>
            </a:fld>
            <a:endParaRPr lang="fr-FR"/>
          </a:p>
        </p:txBody>
      </p:sp>
    </p:spTree>
    <p:extLst>
      <p:ext uri="{BB962C8B-B14F-4D97-AF65-F5344CB8AC3E}">
        <p14:creationId xmlns:p14="http://schemas.microsoft.com/office/powerpoint/2010/main" val="15993914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573ED72F-706D-F95F-A519-EFABE2FE2DE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6385" y="279000"/>
            <a:ext cx="9509440" cy="630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C7AB563-22BD-233B-9899-5AA56BEDB0FB}"/>
              </a:ext>
            </a:extLst>
          </p:cNvPr>
          <p:cNvSpPr txBox="1"/>
          <p:nvPr/>
        </p:nvSpPr>
        <p:spPr>
          <a:xfrm>
            <a:off x="9953687" y="3136612"/>
            <a:ext cx="2090057" cy="584775"/>
          </a:xfrm>
          <a:prstGeom prst="rect">
            <a:avLst/>
          </a:prstGeom>
          <a:noFill/>
        </p:spPr>
        <p:txBody>
          <a:bodyPr wrap="square" rtlCol="0">
            <a:spAutoFit/>
          </a:bodyPr>
          <a:lstStyle/>
          <a:p>
            <a:r>
              <a:rPr lang="fr-FR" sz="3200" b="1" dirty="0" err="1">
                <a:solidFill>
                  <a:srgbClr val="FFFF00"/>
                </a:solidFill>
              </a:rPr>
              <a:t>Barcelos</a:t>
            </a:r>
            <a:r>
              <a:rPr lang="fr-FR" sz="3200" b="1" dirty="0">
                <a:solidFill>
                  <a:srgbClr val="FFFF00"/>
                </a:solidFill>
              </a:rPr>
              <a:t>.</a:t>
            </a:r>
          </a:p>
        </p:txBody>
      </p:sp>
      <p:sp>
        <p:nvSpPr>
          <p:cNvPr id="5" name="ZoneTexte 4">
            <a:extLst>
              <a:ext uri="{FF2B5EF4-FFF2-40B4-BE49-F238E27FC236}">
                <a16:creationId xmlns:a16="http://schemas.microsoft.com/office/drawing/2014/main" id="{B3A01735-9BE3-2DFF-4518-322441B037A2}"/>
              </a:ext>
            </a:extLst>
          </p:cNvPr>
          <p:cNvSpPr txBox="1"/>
          <p:nvPr/>
        </p:nvSpPr>
        <p:spPr>
          <a:xfrm>
            <a:off x="9835825" y="2551837"/>
            <a:ext cx="2513239" cy="584775"/>
          </a:xfrm>
          <a:prstGeom prst="rect">
            <a:avLst/>
          </a:prstGeom>
          <a:noFill/>
        </p:spPr>
        <p:txBody>
          <a:bodyPr wrap="square" rtlCol="0">
            <a:spAutoFit/>
          </a:bodyPr>
          <a:lstStyle/>
          <a:p>
            <a:r>
              <a:rPr lang="fr-FR" sz="3200" b="1" dirty="0">
                <a:solidFill>
                  <a:srgbClr val="FFFF00"/>
                </a:solidFill>
              </a:rPr>
              <a:t>La Ville De</a:t>
            </a:r>
          </a:p>
        </p:txBody>
      </p:sp>
      <p:sp>
        <p:nvSpPr>
          <p:cNvPr id="6" name="ZoneTexte 5">
            <a:extLst>
              <a:ext uri="{FF2B5EF4-FFF2-40B4-BE49-F238E27FC236}">
                <a16:creationId xmlns:a16="http://schemas.microsoft.com/office/drawing/2014/main" id="{7EABBDF9-1144-0D28-5CA7-3A3A3C9C6659}"/>
              </a:ext>
            </a:extLst>
          </p:cNvPr>
          <p:cNvSpPr txBox="1"/>
          <p:nvPr/>
        </p:nvSpPr>
        <p:spPr>
          <a:xfrm>
            <a:off x="10148543" y="3726321"/>
            <a:ext cx="2238313" cy="523220"/>
          </a:xfrm>
          <a:prstGeom prst="rect">
            <a:avLst/>
          </a:prstGeom>
          <a:noFill/>
        </p:spPr>
        <p:txBody>
          <a:bodyPr wrap="square" rtlCol="0">
            <a:spAutoFit/>
          </a:bodyPr>
          <a:lstStyle/>
          <a:p>
            <a:r>
              <a:rPr lang="fr-FR" sz="2800" b="1" dirty="0">
                <a:solidFill>
                  <a:srgbClr val="FFFF00"/>
                </a:solidFill>
              </a:rPr>
              <a:t>Portugal</a:t>
            </a:r>
          </a:p>
        </p:txBody>
      </p:sp>
    </p:spTree>
    <p:extLst>
      <p:ext uri="{BB962C8B-B14F-4D97-AF65-F5344CB8AC3E}">
        <p14:creationId xmlns:p14="http://schemas.microsoft.com/office/powerpoint/2010/main" val="324630167"/>
      </p:ext>
    </p:extLst>
  </p:cSld>
  <p:clrMapOvr>
    <a:masterClrMapping/>
  </p:clrMapOvr>
  <mc:AlternateContent xmlns:mc="http://schemas.openxmlformats.org/markup-compatibility/2006" xmlns:p14="http://schemas.microsoft.com/office/powerpoint/2010/main">
    <mc:Choice Requires="p14">
      <p:transition spd="slow" p14:dur="5000" advClick="0" advTm="18000">
        <p:sndAc>
          <p:stSnd loop="1">
            <p:snd r:embed="rId2" name="Accordéon portugais - Elsa Dos Santos &amp; Helder Martins.wav"/>
          </p:stSnd>
        </p:sndAc>
      </p:transition>
    </mc:Choice>
    <mc:Fallback xmlns="">
      <p:transition spd="slow" advClick="0" advTm="18000">
        <p:sndAc>
          <p:stSnd loop="1">
            <p:snd r:embed="rId4" name="Accordéon portugais - Elsa Dos Santos &amp; Helder Marti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27701-DA4E-B8DE-FC23-3D12610730EB}"/>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A8555870-2127-24FD-0C50-77E174D559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1" y="1442127"/>
            <a:ext cx="7360000" cy="4140000"/>
          </a:xfrm>
          <a:prstGeom prst="rect">
            <a:avLst/>
          </a:prstGeom>
          <a:ln w="228600" cap="sq" cmpd="thickThin">
            <a:solidFill>
              <a:schemeClr val="accent6"/>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0FF221F8-E83A-AA51-C71A-0D2354257DDE}"/>
              </a:ext>
            </a:extLst>
          </p:cNvPr>
          <p:cNvSpPr txBox="1"/>
          <p:nvPr/>
        </p:nvSpPr>
        <p:spPr>
          <a:xfrm>
            <a:off x="8431481" y="1642002"/>
            <a:ext cx="3420094" cy="4093428"/>
          </a:xfrm>
          <a:prstGeom prst="rect">
            <a:avLst/>
          </a:prstGeom>
          <a:noFill/>
        </p:spPr>
        <p:txBody>
          <a:bodyPr wrap="square" rtlCol="0">
            <a:spAutoFit/>
          </a:bodyPr>
          <a:lstStyle/>
          <a:p>
            <a:r>
              <a:rPr lang="fr-FR" sz="2000" b="1">
                <a:solidFill>
                  <a:srgbClr val="FFFF00"/>
                </a:solidFill>
              </a:rPr>
              <a:t>C'est une petite ville située sur la rive droite du Cavado, dans une région verdoyante. La cité, qui fut le siège du premier comté du Portugal et résidence du premier duc de Bragance, est un actif marché agricole et un centre réputé de fabrique de poteries, de santons, de jougs sculptés et surtout de coqs décoratifs.</a:t>
            </a:r>
            <a:endParaRPr lang="fr-FR" sz="2000" b="1" dirty="0">
              <a:solidFill>
                <a:srgbClr val="FFFF00"/>
              </a:solidFill>
            </a:endParaRPr>
          </a:p>
        </p:txBody>
      </p:sp>
    </p:spTree>
    <p:extLst>
      <p:ext uri="{BB962C8B-B14F-4D97-AF65-F5344CB8AC3E}">
        <p14:creationId xmlns:p14="http://schemas.microsoft.com/office/powerpoint/2010/main" val="1720683575"/>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14E40-3E32-8D91-56C1-82B6EB6E1B8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DFD0E3B-30B1-F2B3-F1C8-18200279D8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5127" y="484201"/>
            <a:ext cx="5504000" cy="3096000"/>
          </a:xfrm>
          <a:prstGeom prst="rect">
            <a:avLst/>
          </a:prstGeom>
          <a:ln w="228600" cap="sq" cmpd="thickThin">
            <a:solidFill>
              <a:schemeClr val="accent5"/>
            </a:solidFill>
            <a:prstDash val="solid"/>
            <a:miter lim="800000"/>
          </a:ln>
          <a:effectLst>
            <a:innerShdw blurRad="76200">
              <a:srgbClr val="000000"/>
            </a:innerShdw>
          </a:effectLst>
        </p:spPr>
      </p:pic>
      <p:pic>
        <p:nvPicPr>
          <p:cNvPr id="6" name="Image 5">
            <a:extLst>
              <a:ext uri="{FF2B5EF4-FFF2-40B4-BE49-F238E27FC236}">
                <a16:creationId xmlns:a16="http://schemas.microsoft.com/office/drawing/2014/main" id="{5094AD11-124A-4348-7F84-6A15F444374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9680" y="3429000"/>
            <a:ext cx="4392000" cy="2940602"/>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90098576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8EDEB-6AB8-5553-54FA-76250A18E21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0126D7E-50F2-19C0-D94A-6ACB62E04A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922" y="279000"/>
            <a:ext cx="8400000" cy="6300000"/>
          </a:xfrm>
          <a:prstGeom prst="rect">
            <a:avLst/>
          </a:prstGeom>
          <a:ln w="889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F55233-25D5-38AB-A845-603E7C844352}"/>
              </a:ext>
            </a:extLst>
          </p:cNvPr>
          <p:cNvSpPr txBox="1"/>
          <p:nvPr/>
        </p:nvSpPr>
        <p:spPr>
          <a:xfrm>
            <a:off x="320634" y="3429000"/>
            <a:ext cx="2636322" cy="1200329"/>
          </a:xfrm>
          <a:prstGeom prst="rect">
            <a:avLst/>
          </a:prstGeom>
          <a:noFill/>
        </p:spPr>
        <p:txBody>
          <a:bodyPr wrap="square" rtlCol="0">
            <a:spAutoFit/>
          </a:bodyPr>
          <a:lstStyle/>
          <a:p>
            <a:r>
              <a:rPr lang="fr-FR" sz="2400" b="1">
                <a:solidFill>
                  <a:srgbClr val="FFFF00"/>
                </a:solidFill>
              </a:rPr>
              <a:t>Coq de Barcelos et mosaïque par Técinka[3]</a:t>
            </a:r>
            <a:endParaRPr lang="fr-FR" sz="2400" b="1" dirty="0">
              <a:solidFill>
                <a:srgbClr val="FFFF00"/>
              </a:solidFill>
            </a:endParaRPr>
          </a:p>
        </p:txBody>
      </p:sp>
    </p:spTree>
    <p:extLst>
      <p:ext uri="{BB962C8B-B14F-4D97-AF65-F5344CB8AC3E}">
        <p14:creationId xmlns:p14="http://schemas.microsoft.com/office/powerpoint/2010/main" val="368432124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0A642-EC15-BA18-1BD0-760B1DBABEF2}"/>
            </a:ext>
          </a:extLst>
        </p:cNvPr>
        <p:cNvGrpSpPr/>
        <p:nvPr/>
      </p:nvGrpSpPr>
      <p:grpSpPr>
        <a:xfrm>
          <a:off x="0" y="0"/>
          <a:ext cx="0" cy="0"/>
          <a:chOff x="0" y="0"/>
          <a:chExt cx="0" cy="0"/>
        </a:xfrm>
      </p:grpSpPr>
      <p:pic>
        <p:nvPicPr>
          <p:cNvPr id="6" name="Image 5">
            <a:extLst>
              <a:ext uri="{FF2B5EF4-FFF2-40B4-BE49-F238E27FC236}">
                <a16:creationId xmlns:a16="http://schemas.microsoft.com/office/drawing/2014/main" id="{514AD5FA-6F77-DA2B-3075-1655DF8E4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4602" y="1433332"/>
            <a:ext cx="11122796" cy="3528000"/>
          </a:xfrm>
          <a:prstGeom prst="rect">
            <a:avLst/>
          </a:prstGeom>
          <a:ln w="88900" cap="sq" cmpd="thickThin">
            <a:solidFill>
              <a:schemeClr val="accent6"/>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A01C1E5-D0AD-884B-F216-648C9101D304}"/>
              </a:ext>
            </a:extLst>
          </p:cNvPr>
          <p:cNvSpPr txBox="1"/>
          <p:nvPr/>
        </p:nvSpPr>
        <p:spPr>
          <a:xfrm>
            <a:off x="1425039" y="5075082"/>
            <a:ext cx="9702140" cy="461665"/>
          </a:xfrm>
          <a:prstGeom prst="rect">
            <a:avLst/>
          </a:prstGeom>
          <a:noFill/>
        </p:spPr>
        <p:txBody>
          <a:bodyPr wrap="square" rtlCol="0">
            <a:spAutoFit/>
          </a:bodyPr>
          <a:lstStyle/>
          <a:p>
            <a:r>
              <a:rPr lang="fr-FR" sz="2400" b="1">
                <a:solidFill>
                  <a:srgbClr val="FFFF00"/>
                </a:solidFill>
              </a:rPr>
              <a:t>Vue panoramique depuis Barcelinhos, à l'autre orille du Rio Cávado</a:t>
            </a:r>
            <a:endParaRPr lang="fr-FR" sz="2400" b="1" dirty="0">
              <a:solidFill>
                <a:srgbClr val="FFFF00"/>
              </a:solidFill>
            </a:endParaRPr>
          </a:p>
        </p:txBody>
      </p:sp>
    </p:spTree>
    <p:extLst>
      <p:ext uri="{BB962C8B-B14F-4D97-AF65-F5344CB8AC3E}">
        <p14:creationId xmlns:p14="http://schemas.microsoft.com/office/powerpoint/2010/main" val="43159158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F8D20-03C7-BF1C-72DB-2C62857E452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DFA6B16-1A6F-9C0B-A727-26B5DE1E73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873" y="368152"/>
            <a:ext cx="8330575" cy="6300000"/>
          </a:xfrm>
          <a:prstGeom prst="rect">
            <a:avLst/>
          </a:prstGeom>
          <a:ln w="889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4D5DD7D-51AA-9897-3122-F0FB4B87C09B}"/>
              </a:ext>
            </a:extLst>
          </p:cNvPr>
          <p:cNvSpPr txBox="1"/>
          <p:nvPr/>
        </p:nvSpPr>
        <p:spPr>
          <a:xfrm>
            <a:off x="9013371" y="3122023"/>
            <a:ext cx="2913018" cy="830997"/>
          </a:xfrm>
          <a:prstGeom prst="rect">
            <a:avLst/>
          </a:prstGeom>
          <a:noFill/>
        </p:spPr>
        <p:txBody>
          <a:bodyPr wrap="square" rtlCol="0">
            <a:spAutoFit/>
          </a:bodyPr>
          <a:lstStyle/>
          <a:p>
            <a:r>
              <a:rPr lang="fr-FR" sz="2400" b="1">
                <a:solidFill>
                  <a:srgbClr val="FFFF00"/>
                </a:solidFill>
              </a:rPr>
              <a:t>Matrice de l'église de Barcelos1375</a:t>
            </a:r>
            <a:endParaRPr lang="fr-FR" sz="2400" b="1" dirty="0">
              <a:solidFill>
                <a:srgbClr val="FFFF00"/>
              </a:solidFill>
            </a:endParaRPr>
          </a:p>
        </p:txBody>
      </p:sp>
    </p:spTree>
    <p:extLst>
      <p:ext uri="{BB962C8B-B14F-4D97-AF65-F5344CB8AC3E}">
        <p14:creationId xmlns:p14="http://schemas.microsoft.com/office/powerpoint/2010/main" val="2762034739"/>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393E28-9DB7-1A74-65DB-BEFA0D4A104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3E27316-F090-6A82-3F75-CFCF4A9D35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8396" y="605704"/>
            <a:ext cx="4118619" cy="3096000"/>
          </a:xfrm>
          <a:prstGeom prst="rect">
            <a:avLst/>
          </a:prstGeom>
          <a:ln w="228600" cap="sq" cmpd="thickThin">
            <a:solidFill>
              <a:schemeClr val="accent5"/>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405E2B-CD8E-DD72-EDFB-B24D39F331AB}"/>
              </a:ext>
            </a:extLst>
          </p:cNvPr>
          <p:cNvSpPr txBox="1"/>
          <p:nvPr/>
        </p:nvSpPr>
        <p:spPr>
          <a:xfrm>
            <a:off x="1136466" y="3930769"/>
            <a:ext cx="4480560" cy="461665"/>
          </a:xfrm>
          <a:prstGeom prst="rect">
            <a:avLst/>
          </a:prstGeom>
          <a:noFill/>
        </p:spPr>
        <p:txBody>
          <a:bodyPr wrap="square" rtlCol="0">
            <a:spAutoFit/>
          </a:bodyPr>
          <a:lstStyle/>
          <a:p>
            <a:r>
              <a:rPr lang="fr-FR" sz="2400" b="1" dirty="0">
                <a:solidFill>
                  <a:srgbClr val="FFFF00"/>
                </a:solidFill>
              </a:rPr>
              <a:t>Le Coq de </a:t>
            </a:r>
            <a:r>
              <a:rPr lang="fr-FR" sz="2400" b="1" dirty="0" err="1">
                <a:solidFill>
                  <a:srgbClr val="FFFF00"/>
                </a:solidFill>
              </a:rPr>
              <a:t>Barcelos</a:t>
            </a:r>
            <a:endParaRPr lang="fr-FR" sz="2400" b="1" dirty="0">
              <a:solidFill>
                <a:srgbClr val="FFFF00"/>
              </a:solidFill>
            </a:endParaRPr>
          </a:p>
        </p:txBody>
      </p:sp>
      <p:pic>
        <p:nvPicPr>
          <p:cNvPr id="6" name="Image 5">
            <a:extLst>
              <a:ext uri="{FF2B5EF4-FFF2-40B4-BE49-F238E27FC236}">
                <a16:creationId xmlns:a16="http://schemas.microsoft.com/office/drawing/2014/main" id="{65059FA3-9739-7264-F4E1-6A820C5D13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30038" y="3304913"/>
            <a:ext cx="4233566" cy="3024000"/>
          </a:xfrm>
          <a:prstGeom prst="rect">
            <a:avLst/>
          </a:prstGeom>
          <a:ln w="228600" cap="sq" cmpd="thickThin">
            <a:solidFill>
              <a:schemeClr val="accent6"/>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0CC52460-601E-403B-D43C-58888E22E9DC}"/>
              </a:ext>
            </a:extLst>
          </p:cNvPr>
          <p:cNvSpPr txBox="1"/>
          <p:nvPr/>
        </p:nvSpPr>
        <p:spPr>
          <a:xfrm>
            <a:off x="7863841" y="2595209"/>
            <a:ext cx="4937760" cy="461665"/>
          </a:xfrm>
          <a:prstGeom prst="rect">
            <a:avLst/>
          </a:prstGeom>
          <a:noFill/>
        </p:spPr>
        <p:txBody>
          <a:bodyPr wrap="square" rtlCol="0">
            <a:spAutoFit/>
          </a:bodyPr>
          <a:lstStyle/>
          <a:p>
            <a:r>
              <a:rPr lang="fr-FR" sz="2400" b="1">
                <a:solidFill>
                  <a:srgbClr val="FFFF00"/>
                </a:solidFill>
              </a:rPr>
              <a:t>Folares de Pâques</a:t>
            </a:r>
            <a:endParaRPr lang="fr-FR" sz="2400" b="1" dirty="0">
              <a:solidFill>
                <a:srgbClr val="FFFF00"/>
              </a:solidFill>
            </a:endParaRPr>
          </a:p>
        </p:txBody>
      </p:sp>
    </p:spTree>
    <p:extLst>
      <p:ext uri="{BB962C8B-B14F-4D97-AF65-F5344CB8AC3E}">
        <p14:creationId xmlns:p14="http://schemas.microsoft.com/office/powerpoint/2010/main" val="2838051482"/>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AB4CF-6BF0-328F-0D76-D4307410EA1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8CECCCD-DD88-A253-405E-38CAD83E77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7348" y="3429000"/>
            <a:ext cx="3996000" cy="2997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20FC6DF9-596A-AE6D-601F-8577D64BD7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87736" y="405000"/>
            <a:ext cx="5376000" cy="3024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40852410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1183D-77F1-D117-94DD-20F492505DC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EACBCDD-15AA-677B-6C82-2213C1A0A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1838" y="509452"/>
            <a:ext cx="2952000" cy="5248000"/>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E9FDD6EC-7AA6-5973-FE29-8D9B48FBB0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02162" y="3380017"/>
            <a:ext cx="5328000" cy="2997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61447593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63A55-9570-9D70-6D32-565D64F8E70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CFCD1F2-EB9C-7B28-D44A-323EACF49C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388" y="3331028"/>
            <a:ext cx="5376000" cy="3024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3DEA2B1E-C669-5CC6-3663-19949A1AFC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3612" y="509452"/>
            <a:ext cx="4272000" cy="3204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80508113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0838F0-8157-A05F-C32C-4D8D7716588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782BEB1-D8CF-208E-B2DE-3A41004AA3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5532" y="478302"/>
            <a:ext cx="4176000" cy="3132000"/>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BFB0AF72-A159-CDE6-AEAE-6294F105DD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12010" y="2297520"/>
            <a:ext cx="2997000" cy="3996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24029175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FB7F01-1ACC-252A-00B2-50D44648CABF}"/>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55B684FC-9A43-52C7-D6D1-2949EC01A6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7294" y="2220687"/>
            <a:ext cx="3096000" cy="4128000"/>
          </a:xfrm>
          <a:prstGeom prst="rect">
            <a:avLst/>
          </a:prstGeom>
          <a:ln w="228600" cap="sq" cmpd="thickThin">
            <a:solidFill>
              <a:schemeClr val="accent6"/>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E0F1A72F-59A6-D48C-8F64-F84EB65CE26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00706" y="534390"/>
            <a:ext cx="3024000" cy="4032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975957935"/>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82DBF-E92A-4410-D238-0942D9F1795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58197C1-93F9-CFCC-015D-BC983D1C5D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1669" y="498763"/>
            <a:ext cx="3060000" cy="4080000"/>
          </a:xfrm>
          <a:prstGeom prst="rect">
            <a:avLst/>
          </a:prstGeom>
          <a:ln w="228600" cap="sq" cmpd="thickThin">
            <a:solidFill>
              <a:schemeClr val="accent5"/>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EA43E48E-4E4A-0380-0AAC-7DD8554EF60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00333" y="2280062"/>
            <a:ext cx="3096000" cy="4128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615642624"/>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0B243B-93EC-7F63-FB81-A8889415841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357328E-3166-9972-D2BA-E59FC2BF5E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2516" y="3535878"/>
            <a:ext cx="6397215" cy="2880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7C9034C5-30B7-73CD-1940-A3526877D7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66764" y="621000"/>
            <a:ext cx="2528291" cy="5616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2150637890"/>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AAE2-BC33-A7E4-ADA1-ECBD1ABA895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C649BF2-9DA3-7733-D52B-F7CBC68581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0675" y="475878"/>
            <a:ext cx="6797074" cy="3060000"/>
          </a:xfrm>
          <a:prstGeom prst="rect">
            <a:avLst/>
          </a:prstGeom>
          <a:ln w="228600" cap="sq" cmpd="thickThin">
            <a:solidFill>
              <a:schemeClr val="accent5"/>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60852CAC-A68F-9F2A-082A-779C020F5D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57325" y="2339439"/>
            <a:ext cx="3024000" cy="4032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498647556"/>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D29B7-8D88-90C8-490E-5FAD4B76A37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869D36E-309B-C555-AF59-6B0B62F682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2292" y="2208810"/>
            <a:ext cx="3132000" cy="4176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25B1A608-D074-273C-5025-124250331C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91708" y="458930"/>
            <a:ext cx="4128000" cy="3096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49408852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B451BE-ABA2-652D-0000-C937862DE06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5F9CD4-23C8-736C-DCFE-1A47EFC0DC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040" y="439387"/>
            <a:ext cx="3078000" cy="4104000"/>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2429A7D0-0775-A4C4-AE65-5CBB89C894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974219" y="584316"/>
            <a:ext cx="2628000" cy="5689368"/>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1422483321"/>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1A97-C35F-AF2A-0A1A-EA8434FDD14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E2D4C14-4CBA-B665-28A8-E64E2F742A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381" y="994691"/>
            <a:ext cx="2494333" cy="5400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EBCF369C-BC94-2E8A-26DA-3BEF33FD8A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17619" y="2410691"/>
            <a:ext cx="2988000" cy="3984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06040483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9F60D-2A70-DF6A-75D3-CAFFB96C27E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5524E29-AC7F-FA1A-0EB1-9882C0BF34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0416" y="498764"/>
            <a:ext cx="3060000" cy="4080000"/>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CE18EA94-3500-7124-B24E-6BCA0F9BB2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71586" y="1175658"/>
            <a:ext cx="2952000" cy="5248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668302817"/>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3A421-6502-AEB4-636D-F8E7AF210F2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544480B-8952-AA80-7C42-DE00C0857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054" y="3429000"/>
            <a:ext cx="4464000" cy="2973086"/>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5231AA07-D6FB-712C-0870-B804EA0F68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2394" y="451753"/>
            <a:ext cx="4648552" cy="3096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253680231"/>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667C7-6DB5-D1A4-314D-F62642E3506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75C1D55-D036-5366-94E4-AD22B21BA9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1051" y="405000"/>
            <a:ext cx="4540446" cy="3024000"/>
          </a:xfrm>
          <a:prstGeom prst="rect">
            <a:avLst/>
          </a:prstGeom>
          <a:ln w="228600" cap="sq" cmpd="thickThin">
            <a:solidFill>
              <a:schemeClr val="accent5"/>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CA8B7D12-8701-6397-5EDD-C096DDE7E0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76450" y="3429000"/>
            <a:ext cx="4392000" cy="2925133"/>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70779814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DA563-38ED-BABC-7EB8-3BC7E83631E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F03AEDA-8A0D-ACC3-49ED-049A3E0C62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8552" y="3339857"/>
            <a:ext cx="4648552" cy="3096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2714871E-E1DA-8D10-7AB8-E395051B78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78949" y="475878"/>
            <a:ext cx="4594499" cy="3060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1370646498"/>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7896F-FE41-6CCF-D808-4C9CDA65C20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60A062E-1E02-336C-6EF7-D273BB4915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4229" y="466152"/>
            <a:ext cx="4531469" cy="3024000"/>
          </a:xfrm>
          <a:prstGeom prst="rect">
            <a:avLst/>
          </a:prstGeom>
          <a:ln w="228600" cap="sq" cmpd="thickThin">
            <a:solidFill>
              <a:schemeClr val="accent5"/>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F493054B-5F24-E2C2-83FA-2683FD60B1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71215" y="2303813"/>
            <a:ext cx="3024000" cy="4032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710867745"/>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3C3867-28D2-76E9-5446-81716A4BC06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A68BCC6-FE20-50D0-61B9-44DF36E398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6077" y="3253924"/>
            <a:ext cx="4642992" cy="3096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FC61597E-F376-679D-3FDB-191299D4AEF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2933" y="449289"/>
            <a:ext cx="4572000" cy="3051048"/>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453366635"/>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2616C-4CD1-2E7C-BE61-3AB41767954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CC39328-1D12-8E28-3FF1-4B6CB3DDC6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5532" y="498824"/>
            <a:ext cx="4572000" cy="3081528"/>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8C278985-4C43-B47F-1507-1B8611FF5E6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3871" y="3262746"/>
            <a:ext cx="5522597" cy="3096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4071105967"/>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6BCA-331B-A8E6-87A6-7431AB3B841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DE6AAC5-55C5-085F-E60F-27996E5E48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4840" y="3429000"/>
            <a:ext cx="4356000" cy="2916007"/>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3901A4BD-7C3A-76ED-6758-1FCBED0FCF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6538" y="463221"/>
            <a:ext cx="4590622" cy="3060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302836792"/>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AED58-0B72-276D-92C8-43836C7DCE4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FE038F1-F55D-9D1F-22C9-CB6EE707A6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7962" y="468265"/>
            <a:ext cx="4392000" cy="2940106"/>
          </a:xfrm>
          <a:prstGeom prst="rect">
            <a:avLst/>
          </a:prstGeom>
          <a:ln w="228600" cap="sq" cmpd="thickThin">
            <a:solidFill>
              <a:schemeClr val="accent5"/>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F85CD1CC-847D-4522-A0C4-7CAE56201DC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16716" y="3279817"/>
            <a:ext cx="4744830" cy="3096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3678784284"/>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051BA-8D60-6600-7310-3254C5EC6DB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906A6FD-182A-EA09-A988-86A5540378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350" y="3429000"/>
            <a:ext cx="5307282" cy="2988000"/>
          </a:xfrm>
          <a:prstGeom prst="rect">
            <a:avLst/>
          </a:prstGeom>
          <a:ln w="228600" cap="sq" cmpd="thickThin">
            <a:solidFill>
              <a:schemeClr val="accent6"/>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A474148B-ACDA-84D8-90FD-EFA31BB745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1650" y="487754"/>
            <a:ext cx="4080000" cy="3060000"/>
          </a:xfrm>
          <a:prstGeom prst="rect">
            <a:avLst/>
          </a:prstGeom>
          <a:ln w="228600" cap="sq" cmpd="thickThin">
            <a:solidFill>
              <a:schemeClr val="accent5"/>
            </a:solidFill>
            <a:prstDash val="solid"/>
            <a:miter lim="800000"/>
          </a:ln>
          <a:effectLst>
            <a:innerShdw blurRad="76200">
              <a:srgbClr val="000000"/>
            </a:innerShdw>
          </a:effectLst>
        </p:spPr>
      </p:pic>
    </p:spTree>
    <p:extLst>
      <p:ext uri="{BB962C8B-B14F-4D97-AF65-F5344CB8AC3E}">
        <p14:creationId xmlns:p14="http://schemas.microsoft.com/office/powerpoint/2010/main" val="3117102736"/>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67013D-3B65-3849-BD01-9E5CA057B2F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B7F28CE-356A-3108-C913-83AE9070FB6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4597" y="486889"/>
            <a:ext cx="4224000" cy="3168000"/>
          </a:xfrm>
          <a:prstGeom prst="rect">
            <a:avLst/>
          </a:prstGeom>
          <a:ln w="228600" cap="sq" cmpd="thickThin">
            <a:solidFill>
              <a:schemeClr val="accent5"/>
            </a:solidFill>
            <a:prstDash val="solid"/>
            <a:miter lim="800000"/>
          </a:ln>
          <a:effectLst>
            <a:innerShdw blurRad="76200">
              <a:srgbClr val="000000"/>
            </a:innerShdw>
          </a:effectLst>
        </p:spPr>
      </p:pic>
      <p:pic>
        <p:nvPicPr>
          <p:cNvPr id="5" name="Image 4">
            <a:extLst>
              <a:ext uri="{FF2B5EF4-FFF2-40B4-BE49-F238E27FC236}">
                <a16:creationId xmlns:a16="http://schemas.microsoft.com/office/drawing/2014/main" id="{7F79CCD8-241E-1D94-3A88-D89F93BB5D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1751" y="3250870"/>
            <a:ext cx="4695652" cy="3132000"/>
          </a:xfrm>
          <a:prstGeom prst="rect">
            <a:avLst/>
          </a:prstGeom>
          <a:ln w="2286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568668959"/>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EDA22-C2D6-77CF-CFA3-F5EB45EE5462}"/>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B37206B2-0749-D5BC-1954-5D92A0B74A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7487" y="513000"/>
            <a:ext cx="4374000" cy="2916000"/>
          </a:xfrm>
          <a:prstGeom prst="rect">
            <a:avLst/>
          </a:prstGeom>
          <a:ln w="228600" cap="sq" cmpd="thickThin">
            <a:solidFill>
              <a:schemeClr val="accent6"/>
            </a:solidFill>
            <a:prstDash val="solid"/>
            <a:miter lim="800000"/>
          </a:ln>
          <a:effectLst>
            <a:innerShdw blurRad="76200">
              <a:srgbClr val="000000"/>
            </a:innerShdw>
          </a:effectLst>
        </p:spPr>
      </p:pic>
      <p:pic>
        <p:nvPicPr>
          <p:cNvPr id="7" name="Image 6">
            <a:extLst>
              <a:ext uri="{FF2B5EF4-FFF2-40B4-BE49-F238E27FC236}">
                <a16:creationId xmlns:a16="http://schemas.microsoft.com/office/drawing/2014/main" id="{63E094C0-9282-A727-E8E6-F6516F6676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41850" y="3429000"/>
            <a:ext cx="4472663" cy="2988000"/>
          </a:xfrm>
          <a:prstGeom prst="rect">
            <a:avLst/>
          </a:prstGeom>
          <a:ln w="228600" cap="sq" cmpd="thickThin">
            <a:solidFill>
              <a:schemeClr val="accent5"/>
            </a:solidFill>
            <a:prstDash val="solid"/>
            <a:miter lim="800000"/>
          </a:ln>
          <a:effectLst>
            <a:innerShdw blurRad="76200">
              <a:srgbClr val="000000"/>
            </a:innerShdw>
          </a:effectLst>
        </p:spPr>
      </p:pic>
      <p:sp>
        <p:nvSpPr>
          <p:cNvPr id="2" name="ZoneTexte 1">
            <a:extLst>
              <a:ext uri="{FF2B5EF4-FFF2-40B4-BE49-F238E27FC236}">
                <a16:creationId xmlns:a16="http://schemas.microsoft.com/office/drawing/2014/main" id="{346B39C9-EBF5-4FB2-DA61-2CD5CC18E807}"/>
              </a:ext>
            </a:extLst>
          </p:cNvPr>
          <p:cNvSpPr txBox="1"/>
          <p:nvPr/>
        </p:nvSpPr>
        <p:spPr>
          <a:xfrm>
            <a:off x="1140031" y="3716976"/>
            <a:ext cx="5676405" cy="3046988"/>
          </a:xfrm>
          <a:prstGeom prst="rect">
            <a:avLst/>
          </a:prstGeom>
          <a:noFill/>
        </p:spPr>
        <p:txBody>
          <a:bodyPr wrap="square" rtlCol="0">
            <a:spAutoFit/>
          </a:bodyPr>
          <a:lstStyle/>
          <a:p>
            <a:r>
              <a:rPr lang="fr-FR" sz="3200" b="1" dirty="0">
                <a:solidFill>
                  <a:srgbClr val="FFFF00"/>
                </a:solidFill>
              </a:rPr>
              <a:t>Proposé Par Lorient </a:t>
            </a:r>
          </a:p>
          <a:p>
            <a:endParaRPr lang="fr-FR" sz="3200" b="1" dirty="0">
              <a:solidFill>
                <a:srgbClr val="FFFF00"/>
              </a:solidFill>
            </a:endParaRPr>
          </a:p>
          <a:p>
            <a:r>
              <a:rPr lang="fr-FR" sz="3200" b="1" dirty="0">
                <a:solidFill>
                  <a:srgbClr val="FFFF00"/>
                </a:solidFill>
              </a:rPr>
              <a:t>Les Images Et Le Son Du Net</a:t>
            </a:r>
          </a:p>
          <a:p>
            <a:endParaRPr lang="fr-FR" sz="3200" b="1" dirty="0">
              <a:solidFill>
                <a:srgbClr val="FFFF00"/>
              </a:solidFill>
            </a:endParaRPr>
          </a:p>
          <a:p>
            <a:r>
              <a:rPr lang="fr-FR" sz="3200" b="1" dirty="0">
                <a:solidFill>
                  <a:srgbClr val="FFFF00"/>
                </a:solidFill>
              </a:rPr>
              <a:t>                         Daniel</a:t>
            </a:r>
          </a:p>
          <a:p>
            <a:r>
              <a:rPr lang="fr-FR" sz="3200" b="1" dirty="0">
                <a:solidFill>
                  <a:srgbClr val="FFFF00"/>
                </a:solidFill>
              </a:rPr>
              <a:t>  </a:t>
            </a:r>
          </a:p>
        </p:txBody>
      </p:sp>
    </p:spTree>
    <p:extLst>
      <p:ext uri="{BB962C8B-B14F-4D97-AF65-F5344CB8AC3E}">
        <p14:creationId xmlns:p14="http://schemas.microsoft.com/office/powerpoint/2010/main" val="1976677623"/>
      </p:ext>
    </p:extLst>
  </p:cSld>
  <p:clrMapOvr>
    <a:masterClrMapping/>
  </p:clrMapOvr>
  <mc:AlternateContent xmlns:mc="http://schemas.openxmlformats.org/markup-compatibility/2006" xmlns:p14="http://schemas.microsoft.com/office/powerpoint/2010/main">
    <mc:Choice Requires="p14">
      <p:transition spd="slow" p14:dur="5000" advClick="0" advTm="18000"/>
    </mc:Choice>
    <mc:Fallback xmlns="">
      <p:transition spd="slow" advClick="0" advTm="1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113</TotalTime>
  <Words>115</Words>
  <Application>Microsoft Office PowerPoint</Application>
  <PresentationFormat>Grand écran</PresentationFormat>
  <Paragraphs>15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2025-03-13T09:27:59Z</dcterms:created>
  <dcterms:modified xsi:type="dcterms:W3CDTF">2025-04-27T09:39:25Z</dcterms:modified>
</cp:coreProperties>
</file>