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4" r:id="rId3"/>
    <p:sldId id="263" r:id="rId4"/>
    <p:sldId id="262" r:id="rId5"/>
    <p:sldId id="261" r:id="rId6"/>
    <p:sldId id="260" r:id="rId7"/>
    <p:sldId id="259" r:id="rId8"/>
    <p:sldId id="264" r:id="rId9"/>
    <p:sldId id="258" r:id="rId10"/>
    <p:sldId id="265" r:id="rId11"/>
    <p:sldId id="257" r:id="rId12"/>
    <p:sldId id="266" r:id="rId13"/>
    <p:sldId id="267" r:id="rId14"/>
    <p:sldId id="268" r:id="rId15"/>
    <p:sldId id="269" r:id="rId16"/>
    <p:sldId id="274" r:id="rId17"/>
    <p:sldId id="271" r:id="rId18"/>
    <p:sldId id="272" r:id="rId19"/>
    <p:sldId id="270" r:id="rId20"/>
    <p:sldId id="273" r:id="rId21"/>
    <p:sldId id="275" r:id="rId22"/>
    <p:sldId id="276" r:id="rId23"/>
    <p:sldId id="277" r:id="rId24"/>
    <p:sldId id="278" r:id="rId25"/>
    <p:sldId id="279" r:id="rId26"/>
    <p:sldId id="280" r:id="rId27"/>
    <p:sldId id="281" r:id="rId28"/>
    <p:sldId id="282" r:id="rId29"/>
    <p:sldId id="283"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489" autoAdjust="0"/>
    <p:restoredTop sz="94660"/>
  </p:normalViewPr>
  <p:slideViewPr>
    <p:cSldViewPr snapToGrid="0">
      <p:cViewPr varScale="1">
        <p:scale>
          <a:sx n="81" d="100"/>
          <a:sy n="81" d="100"/>
        </p:scale>
        <p:origin x="636" y="3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24DD13-2AD8-70CC-0E15-6DACD76BDC9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CCAC20E-5AE8-85BE-DCFF-FF4B56F3737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71CE5528-DFC6-6433-B0DD-DB0C7A448FF1}"/>
              </a:ext>
            </a:extLst>
          </p:cNvPr>
          <p:cNvSpPr>
            <a:spLocks noGrp="1"/>
          </p:cNvSpPr>
          <p:nvPr>
            <p:ph type="dt" sz="half" idx="10"/>
          </p:nvPr>
        </p:nvSpPr>
        <p:spPr/>
        <p:txBody>
          <a:bodyPr/>
          <a:lstStyle/>
          <a:p>
            <a:fld id="{586C22D8-9856-42D8-AEDF-6388B68D7A68}" type="datetimeFigureOut">
              <a:rPr lang="fr-FR" smtClean="0"/>
              <a:t>25/04/2025</a:t>
            </a:fld>
            <a:endParaRPr lang="fr-FR"/>
          </a:p>
        </p:txBody>
      </p:sp>
      <p:sp>
        <p:nvSpPr>
          <p:cNvPr id="5" name="Espace réservé du pied de page 4">
            <a:extLst>
              <a:ext uri="{FF2B5EF4-FFF2-40B4-BE49-F238E27FC236}">
                <a16:creationId xmlns:a16="http://schemas.microsoft.com/office/drawing/2014/main" id="{F5C0E682-CF5E-05AB-7DAE-D767BBEC342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CE0EED3-9958-D099-87B8-551684E6699C}"/>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073028347"/>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B8B0A91-6972-2CA8-49FE-16B0A63B58F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336AA80-C5D9-BB15-81AA-1C9B3E6A9C92}"/>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4D70584-C5A1-82AA-7B2E-69D2801BB220}"/>
              </a:ext>
            </a:extLst>
          </p:cNvPr>
          <p:cNvSpPr>
            <a:spLocks noGrp="1"/>
          </p:cNvSpPr>
          <p:nvPr>
            <p:ph type="dt" sz="half" idx="10"/>
          </p:nvPr>
        </p:nvSpPr>
        <p:spPr/>
        <p:txBody>
          <a:bodyPr/>
          <a:lstStyle/>
          <a:p>
            <a:fld id="{586C22D8-9856-42D8-AEDF-6388B68D7A68}" type="datetimeFigureOut">
              <a:rPr lang="fr-FR" smtClean="0"/>
              <a:t>25/04/2025</a:t>
            </a:fld>
            <a:endParaRPr lang="fr-FR"/>
          </a:p>
        </p:txBody>
      </p:sp>
      <p:sp>
        <p:nvSpPr>
          <p:cNvPr id="5" name="Espace réservé du pied de page 4">
            <a:extLst>
              <a:ext uri="{FF2B5EF4-FFF2-40B4-BE49-F238E27FC236}">
                <a16:creationId xmlns:a16="http://schemas.microsoft.com/office/drawing/2014/main" id="{57B40EF3-0C80-4EE5-28E2-1FE4CC563AE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09D798F-9B8C-423E-AB43-DF6654F76B96}"/>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927625678"/>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1FE776D-A95A-513B-587D-2CA3F24F855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B1B4AD8-2F8F-D32A-7526-44D83AE40D8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166AA33-4329-DB45-89C4-CCAAB6188F53}"/>
              </a:ext>
            </a:extLst>
          </p:cNvPr>
          <p:cNvSpPr>
            <a:spLocks noGrp="1"/>
          </p:cNvSpPr>
          <p:nvPr>
            <p:ph type="dt" sz="half" idx="10"/>
          </p:nvPr>
        </p:nvSpPr>
        <p:spPr/>
        <p:txBody>
          <a:bodyPr/>
          <a:lstStyle/>
          <a:p>
            <a:fld id="{586C22D8-9856-42D8-AEDF-6388B68D7A68}" type="datetimeFigureOut">
              <a:rPr lang="fr-FR" smtClean="0"/>
              <a:t>25/04/2025</a:t>
            </a:fld>
            <a:endParaRPr lang="fr-FR"/>
          </a:p>
        </p:txBody>
      </p:sp>
      <p:sp>
        <p:nvSpPr>
          <p:cNvPr id="5" name="Espace réservé du pied de page 4">
            <a:extLst>
              <a:ext uri="{FF2B5EF4-FFF2-40B4-BE49-F238E27FC236}">
                <a16:creationId xmlns:a16="http://schemas.microsoft.com/office/drawing/2014/main" id="{74746F15-321F-3CD2-01BF-72DC3F33356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682E56A-23C1-616D-0F6D-342696B2B53D}"/>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729156493"/>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6922A3-95A0-BC4D-1B90-80C02138373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E5FFAC6-606B-95A4-5E5D-A0763997224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3621463-ADFA-F5F2-F867-15CBDAF7EE86}"/>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64E109C-E330-D012-EB00-250465E8C1D3}"/>
              </a:ext>
            </a:extLst>
          </p:cNvPr>
          <p:cNvSpPr>
            <a:spLocks noGrp="1"/>
          </p:cNvSpPr>
          <p:nvPr>
            <p:ph type="dt" sz="half" idx="10"/>
          </p:nvPr>
        </p:nvSpPr>
        <p:spPr/>
        <p:txBody>
          <a:bodyPr/>
          <a:lstStyle/>
          <a:p>
            <a:fld id="{586C22D8-9856-42D8-AEDF-6388B68D7A68}" type="datetimeFigureOut">
              <a:rPr lang="fr-FR" smtClean="0"/>
              <a:t>25/04/2025</a:t>
            </a:fld>
            <a:endParaRPr lang="fr-FR"/>
          </a:p>
        </p:txBody>
      </p:sp>
      <p:sp>
        <p:nvSpPr>
          <p:cNvPr id="6" name="Espace réservé du pied de page 5">
            <a:extLst>
              <a:ext uri="{FF2B5EF4-FFF2-40B4-BE49-F238E27FC236}">
                <a16:creationId xmlns:a16="http://schemas.microsoft.com/office/drawing/2014/main" id="{01FEE6E2-C933-230C-07A9-9B08BDDBA6A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5C570AC-B63A-B3E0-988B-1BC518C8234A}"/>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941120791"/>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0045E6F-BE83-9DEF-E432-F256323DB7F9}"/>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96C4061-ED77-02AD-8725-08F936E94C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230DA7D-72D9-B0D6-AEF7-18D69B36E14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24D2032-ED9F-79A3-B52B-F6BC6EA6ED8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B95CDDE-59DC-67D7-1A9C-A54931D3007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137A4B0-9583-3592-6728-3838E6AAE8FB}"/>
              </a:ext>
            </a:extLst>
          </p:cNvPr>
          <p:cNvSpPr>
            <a:spLocks noGrp="1"/>
          </p:cNvSpPr>
          <p:nvPr>
            <p:ph type="dt" sz="half" idx="10"/>
          </p:nvPr>
        </p:nvSpPr>
        <p:spPr/>
        <p:txBody>
          <a:bodyPr/>
          <a:lstStyle/>
          <a:p>
            <a:fld id="{586C22D8-9856-42D8-AEDF-6388B68D7A68}" type="datetimeFigureOut">
              <a:rPr lang="fr-FR" smtClean="0"/>
              <a:t>25/04/2025</a:t>
            </a:fld>
            <a:endParaRPr lang="fr-FR"/>
          </a:p>
        </p:txBody>
      </p:sp>
      <p:sp>
        <p:nvSpPr>
          <p:cNvPr id="8" name="Espace réservé du pied de page 7">
            <a:extLst>
              <a:ext uri="{FF2B5EF4-FFF2-40B4-BE49-F238E27FC236}">
                <a16:creationId xmlns:a16="http://schemas.microsoft.com/office/drawing/2014/main" id="{5C70FCEF-5339-716F-2034-AE6B42C4C54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0B95C7C8-73A6-A314-A734-C6EB51D30A60}"/>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913400615"/>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D89549E-4388-0D57-EFA8-DA80A5E0054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0556EA85-5CD3-CF6C-21E0-5CC338A9A8DC}"/>
              </a:ext>
            </a:extLst>
          </p:cNvPr>
          <p:cNvSpPr>
            <a:spLocks noGrp="1"/>
          </p:cNvSpPr>
          <p:nvPr>
            <p:ph type="dt" sz="half" idx="10"/>
          </p:nvPr>
        </p:nvSpPr>
        <p:spPr/>
        <p:txBody>
          <a:bodyPr/>
          <a:lstStyle/>
          <a:p>
            <a:fld id="{586C22D8-9856-42D8-AEDF-6388B68D7A68}" type="datetimeFigureOut">
              <a:rPr lang="fr-FR" smtClean="0"/>
              <a:t>25/04/2025</a:t>
            </a:fld>
            <a:endParaRPr lang="fr-FR"/>
          </a:p>
        </p:txBody>
      </p:sp>
      <p:sp>
        <p:nvSpPr>
          <p:cNvPr id="4" name="Espace réservé du pied de page 3">
            <a:extLst>
              <a:ext uri="{FF2B5EF4-FFF2-40B4-BE49-F238E27FC236}">
                <a16:creationId xmlns:a16="http://schemas.microsoft.com/office/drawing/2014/main" id="{F25723A9-809E-AEF9-E03F-1EA8B84362B2}"/>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B8B03502-EFAE-17CB-7CA2-4AA674B98C17}"/>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639875872"/>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6E4D8DC-96F7-F16A-28AC-A7071E331281}"/>
              </a:ext>
            </a:extLst>
          </p:cNvPr>
          <p:cNvSpPr>
            <a:spLocks noGrp="1"/>
          </p:cNvSpPr>
          <p:nvPr>
            <p:ph type="dt" sz="half" idx="10"/>
          </p:nvPr>
        </p:nvSpPr>
        <p:spPr/>
        <p:txBody>
          <a:bodyPr/>
          <a:lstStyle/>
          <a:p>
            <a:fld id="{586C22D8-9856-42D8-AEDF-6388B68D7A68}" type="datetimeFigureOut">
              <a:rPr lang="fr-FR" smtClean="0"/>
              <a:t>25/04/2025</a:t>
            </a:fld>
            <a:endParaRPr lang="fr-FR"/>
          </a:p>
        </p:txBody>
      </p:sp>
      <p:sp>
        <p:nvSpPr>
          <p:cNvPr id="3" name="Espace réservé du pied de page 2">
            <a:extLst>
              <a:ext uri="{FF2B5EF4-FFF2-40B4-BE49-F238E27FC236}">
                <a16:creationId xmlns:a16="http://schemas.microsoft.com/office/drawing/2014/main" id="{17E044D1-8EFD-487F-E4FB-9E758AEA5144}"/>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D8EED37-5978-078D-AA7E-8707C97CEFD4}"/>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512135283"/>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5384B58-3BC4-121C-2609-9A0D26B847C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05529FD-9AFA-4F1D-CB2B-C2D8231AD4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B50AA5C9-71AD-7CCB-08D1-F750CB3523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E9BBDD6-E194-6150-41F6-FC053E9F77E6}"/>
              </a:ext>
            </a:extLst>
          </p:cNvPr>
          <p:cNvSpPr>
            <a:spLocks noGrp="1"/>
          </p:cNvSpPr>
          <p:nvPr>
            <p:ph type="dt" sz="half" idx="10"/>
          </p:nvPr>
        </p:nvSpPr>
        <p:spPr/>
        <p:txBody>
          <a:bodyPr/>
          <a:lstStyle/>
          <a:p>
            <a:fld id="{586C22D8-9856-42D8-AEDF-6388B68D7A68}" type="datetimeFigureOut">
              <a:rPr lang="fr-FR" smtClean="0"/>
              <a:t>25/04/2025</a:t>
            </a:fld>
            <a:endParaRPr lang="fr-FR"/>
          </a:p>
        </p:txBody>
      </p:sp>
      <p:sp>
        <p:nvSpPr>
          <p:cNvPr id="6" name="Espace réservé du pied de page 5">
            <a:extLst>
              <a:ext uri="{FF2B5EF4-FFF2-40B4-BE49-F238E27FC236}">
                <a16:creationId xmlns:a16="http://schemas.microsoft.com/office/drawing/2014/main" id="{175F2436-6429-A8E2-C3A1-22EB6BBF4A6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29CE105-F70E-5859-BEE3-853EDD86FBB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083619540"/>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1FFAF5-F6F3-E8EC-48A0-15987F81068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7DC4E610-475D-F06B-236F-3ED914F216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4947403-911E-D438-92CD-1B14976315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72867FA-688C-58A2-3F53-37781ABCBDEE}"/>
              </a:ext>
            </a:extLst>
          </p:cNvPr>
          <p:cNvSpPr>
            <a:spLocks noGrp="1"/>
          </p:cNvSpPr>
          <p:nvPr>
            <p:ph type="dt" sz="half" idx="10"/>
          </p:nvPr>
        </p:nvSpPr>
        <p:spPr/>
        <p:txBody>
          <a:bodyPr/>
          <a:lstStyle/>
          <a:p>
            <a:fld id="{586C22D8-9856-42D8-AEDF-6388B68D7A68}" type="datetimeFigureOut">
              <a:rPr lang="fr-FR" smtClean="0"/>
              <a:t>25/04/2025</a:t>
            </a:fld>
            <a:endParaRPr lang="fr-FR"/>
          </a:p>
        </p:txBody>
      </p:sp>
      <p:sp>
        <p:nvSpPr>
          <p:cNvPr id="6" name="Espace réservé du pied de page 5">
            <a:extLst>
              <a:ext uri="{FF2B5EF4-FFF2-40B4-BE49-F238E27FC236}">
                <a16:creationId xmlns:a16="http://schemas.microsoft.com/office/drawing/2014/main" id="{1987EF39-2EA6-8272-96FB-3A8DA45AA53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0C16753-7761-4EEA-31B9-5CD26355E31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00775886"/>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EA4094F-F05A-3B89-F69A-7A62689617C4}"/>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5BCF75F4-5CAF-6D11-9F51-49FF7561A42F}"/>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D0C0F39-5750-7B2C-BA8F-432945F98F3D}"/>
              </a:ext>
            </a:extLst>
          </p:cNvPr>
          <p:cNvSpPr>
            <a:spLocks noGrp="1"/>
          </p:cNvSpPr>
          <p:nvPr>
            <p:ph type="dt" sz="half" idx="10"/>
          </p:nvPr>
        </p:nvSpPr>
        <p:spPr/>
        <p:txBody>
          <a:bodyPr/>
          <a:lstStyle/>
          <a:p>
            <a:fld id="{586C22D8-9856-42D8-AEDF-6388B68D7A68}" type="datetimeFigureOut">
              <a:rPr lang="fr-FR" smtClean="0"/>
              <a:t>25/04/2025</a:t>
            </a:fld>
            <a:endParaRPr lang="fr-FR"/>
          </a:p>
        </p:txBody>
      </p:sp>
      <p:sp>
        <p:nvSpPr>
          <p:cNvPr id="5" name="Espace réservé du pied de page 4">
            <a:extLst>
              <a:ext uri="{FF2B5EF4-FFF2-40B4-BE49-F238E27FC236}">
                <a16:creationId xmlns:a16="http://schemas.microsoft.com/office/drawing/2014/main" id="{2D5FC473-CEC1-45D7-8CA8-FB91DD843FF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7E794F4-E6C3-55E1-4526-7A2C1941F222}"/>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849233033"/>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B30029B-3391-3C9A-407E-5A9A6E6DBF4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43D9507-E1E0-7DA1-33E7-7C8AD06D915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A2ABC23-28FD-1377-A6AA-17A5E766F040}"/>
              </a:ext>
            </a:extLst>
          </p:cNvPr>
          <p:cNvSpPr>
            <a:spLocks noGrp="1"/>
          </p:cNvSpPr>
          <p:nvPr>
            <p:ph type="dt" sz="half" idx="10"/>
          </p:nvPr>
        </p:nvSpPr>
        <p:spPr/>
        <p:txBody>
          <a:bodyPr/>
          <a:lstStyle/>
          <a:p>
            <a:fld id="{586C22D8-9856-42D8-AEDF-6388B68D7A68}" type="datetimeFigureOut">
              <a:rPr lang="fr-FR" smtClean="0"/>
              <a:t>25/04/2025</a:t>
            </a:fld>
            <a:endParaRPr lang="fr-FR"/>
          </a:p>
        </p:txBody>
      </p:sp>
      <p:sp>
        <p:nvSpPr>
          <p:cNvPr id="5" name="Espace réservé du pied de page 4">
            <a:extLst>
              <a:ext uri="{FF2B5EF4-FFF2-40B4-BE49-F238E27FC236}">
                <a16:creationId xmlns:a16="http://schemas.microsoft.com/office/drawing/2014/main" id="{4CC306ED-A017-1801-4FCE-861E3D276A8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50C5518-F3E6-56CA-3484-AF3E9917F25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88500257"/>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AB49A27-866F-D847-FD3E-98B45D1C44C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F5345DE-6B0A-D8B6-B479-E48AADCBEF4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BC8A393-7581-6EBF-C494-FC694B202FB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86C22D8-9856-42D8-AEDF-6388B68D7A68}" type="datetimeFigureOut">
              <a:rPr lang="fr-FR" smtClean="0"/>
              <a:t>25/04/2025</a:t>
            </a:fld>
            <a:endParaRPr lang="fr-FR"/>
          </a:p>
        </p:txBody>
      </p:sp>
      <p:sp>
        <p:nvSpPr>
          <p:cNvPr id="5" name="Espace réservé du pied de page 4">
            <a:extLst>
              <a:ext uri="{FF2B5EF4-FFF2-40B4-BE49-F238E27FC236}">
                <a16:creationId xmlns:a16="http://schemas.microsoft.com/office/drawing/2014/main" id="{0049EAED-03A7-A1D7-4F01-E6090F8AF61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B4315F8-7F0B-6598-D1E7-F7E9BE7B704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F272074-B7B2-461A-8E01-276C24AE7AC5}" type="slidenum">
              <a:rPr lang="fr-FR" smtClean="0"/>
              <a:t>‹N°›</a:t>
            </a:fld>
            <a:endParaRPr lang="fr-FR"/>
          </a:p>
        </p:txBody>
      </p:sp>
    </p:spTree>
    <p:extLst>
      <p:ext uri="{BB962C8B-B14F-4D97-AF65-F5344CB8AC3E}">
        <p14:creationId xmlns:p14="http://schemas.microsoft.com/office/powerpoint/2010/main" val="15993914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431E33D-DC46-2F02-DEE7-55BC9415D3A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3EA3D22-191F-463B-7775-1EB1B259475F}"/>
              </a:ext>
            </a:extLst>
          </p:cNvPr>
          <p:cNvSpPr txBox="1"/>
          <p:nvPr/>
        </p:nvSpPr>
        <p:spPr>
          <a:xfrm>
            <a:off x="3158836" y="902524"/>
            <a:ext cx="7398328" cy="646331"/>
          </a:xfrm>
          <a:prstGeom prst="rect">
            <a:avLst/>
          </a:prstGeom>
          <a:noFill/>
        </p:spPr>
        <p:txBody>
          <a:bodyPr wrap="square" rtlCol="0">
            <a:spAutoFit/>
          </a:bodyPr>
          <a:lstStyle/>
          <a:p>
            <a:r>
              <a:rPr lang="fr-FR" sz="3600" b="1" dirty="0"/>
              <a:t>La place Kléber. Strasbourg</a:t>
            </a:r>
          </a:p>
        </p:txBody>
      </p:sp>
    </p:spTree>
    <p:extLst>
      <p:ext uri="{BB962C8B-B14F-4D97-AF65-F5344CB8AC3E}">
        <p14:creationId xmlns:p14="http://schemas.microsoft.com/office/powerpoint/2010/main" val="324630167"/>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sndAc>
          <p:stSnd loop="1">
            <p:snd r:embed="rId2" name="Carillon dAlsace.wav"/>
          </p:stSnd>
        </p:sndAc>
      </p:transition>
    </mc:Choice>
    <mc:Fallback>
      <p:transition spd="slow" advClick="0" advTm="9000">
        <p:fade/>
        <p:sndAc>
          <p:stSnd loop="1">
            <p:snd r:embed="rId2" name="Carillon dAlsac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B14E40-3E32-8D91-56C1-82B6EB6E1B8B}"/>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82370537-9DC5-0AA3-DEFE-2771438FE8A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0430" y="999000"/>
            <a:ext cx="3645898" cy="4860000"/>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304AB147-ABDD-A737-153D-16AA774DC35B}"/>
              </a:ext>
            </a:extLst>
          </p:cNvPr>
          <p:cNvSpPr txBox="1"/>
          <p:nvPr/>
        </p:nvSpPr>
        <p:spPr>
          <a:xfrm>
            <a:off x="5010765" y="1263433"/>
            <a:ext cx="6602058" cy="4524315"/>
          </a:xfrm>
          <a:prstGeom prst="rect">
            <a:avLst/>
          </a:prstGeom>
          <a:noFill/>
        </p:spPr>
        <p:txBody>
          <a:bodyPr wrap="square" rtlCol="0">
            <a:spAutoFit/>
          </a:bodyPr>
          <a:lstStyle/>
          <a:p>
            <a:r>
              <a:rPr lang="fr-FR" sz="2400" b="1">
                <a:solidFill>
                  <a:srgbClr val="FFFF00"/>
                </a:solidFill>
              </a:rPr>
              <a:t>Strasbourg est la capitale de la région Alsace-Champagne-Ardenne-Lorraine (Grand Est) au nord-est de la France. Il s'agit également du siège officiel du Parlement européen. Située près de la frontière avec l'Allemagne, la ville arbore une culture et une architecture aux influences allemandes et françaises. La cathédrale gothique Notre-Dame de Strasbourg propose des animations quotidiennes sur son horloge astronomique et une vue panoramique sur le Rhin à mi-hauteur de son clocher de 142 mètres de haut.</a:t>
            </a:r>
            <a:endParaRPr lang="fr-FR" sz="2400" b="1" dirty="0">
              <a:solidFill>
                <a:srgbClr val="FFFF00"/>
              </a:solidFill>
            </a:endParaRPr>
          </a:p>
        </p:txBody>
      </p:sp>
    </p:spTree>
    <p:extLst>
      <p:ext uri="{BB962C8B-B14F-4D97-AF65-F5344CB8AC3E}">
        <p14:creationId xmlns:p14="http://schemas.microsoft.com/office/powerpoint/2010/main" val="900985763"/>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8EDEB-6AB8-5553-54FA-76250A18E21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89B60A0-73F1-48A9-26DA-C2E73AB827B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7242" y="279000"/>
            <a:ext cx="8652360" cy="6300000"/>
          </a:xfrm>
          <a:prstGeom prst="rect">
            <a:avLst/>
          </a:prstGeom>
          <a:ln w="88900" cap="sq" cmpd="thickThin">
            <a:solidFill>
              <a:schemeClr val="tx2">
                <a:lumMod val="50000"/>
                <a:lumOff val="5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EECD35D-6C3D-B763-BE8D-54937BA62040}"/>
              </a:ext>
            </a:extLst>
          </p:cNvPr>
          <p:cNvSpPr txBox="1"/>
          <p:nvPr/>
        </p:nvSpPr>
        <p:spPr>
          <a:xfrm>
            <a:off x="9322130" y="3146961"/>
            <a:ext cx="2695699" cy="830997"/>
          </a:xfrm>
          <a:prstGeom prst="rect">
            <a:avLst/>
          </a:prstGeom>
          <a:noFill/>
        </p:spPr>
        <p:txBody>
          <a:bodyPr wrap="square" rtlCol="0">
            <a:spAutoFit/>
          </a:bodyPr>
          <a:lstStyle/>
          <a:p>
            <a:r>
              <a:rPr lang="fr-FR" sz="2400" b="1">
                <a:solidFill>
                  <a:srgbClr val="FFFF00"/>
                </a:solidFill>
              </a:rPr>
              <a:t>La place Kléber vers 1900</a:t>
            </a:r>
            <a:endParaRPr lang="fr-FR" sz="2400" b="1" dirty="0">
              <a:solidFill>
                <a:srgbClr val="FFFF00"/>
              </a:solidFill>
            </a:endParaRPr>
          </a:p>
        </p:txBody>
      </p:sp>
    </p:spTree>
    <p:extLst>
      <p:ext uri="{BB962C8B-B14F-4D97-AF65-F5344CB8AC3E}">
        <p14:creationId xmlns:p14="http://schemas.microsoft.com/office/powerpoint/2010/main" val="3684321240"/>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D0A642-EC15-BA18-1BD0-760B1DBABEF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EEA6C4B4-F8B1-9489-55EF-E014CC8FD48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43806" y="279000"/>
            <a:ext cx="4723527"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E3261E7-DE49-E31C-3228-CC853F18B78E}"/>
              </a:ext>
            </a:extLst>
          </p:cNvPr>
          <p:cNvSpPr txBox="1"/>
          <p:nvPr/>
        </p:nvSpPr>
        <p:spPr>
          <a:xfrm>
            <a:off x="473094" y="3163117"/>
            <a:ext cx="3170712" cy="1938992"/>
          </a:xfrm>
          <a:prstGeom prst="rect">
            <a:avLst/>
          </a:prstGeom>
          <a:noFill/>
        </p:spPr>
        <p:txBody>
          <a:bodyPr wrap="square" rtlCol="0">
            <a:spAutoFit/>
          </a:bodyPr>
          <a:lstStyle/>
          <a:p>
            <a:r>
              <a:rPr lang="fr-FR" sz="2400" b="1">
                <a:solidFill>
                  <a:srgbClr val="FFFF00"/>
                </a:solidFill>
              </a:rPr>
              <a:t>Stèle romaine à quatre dieux découvertes lors des fouilles de Jean-Jacques Hatt.</a:t>
            </a:r>
            <a:endParaRPr lang="fr-FR" sz="2400" b="1" dirty="0">
              <a:solidFill>
                <a:srgbClr val="FFFF00"/>
              </a:solidFill>
            </a:endParaRPr>
          </a:p>
        </p:txBody>
      </p:sp>
    </p:spTree>
    <p:extLst>
      <p:ext uri="{BB962C8B-B14F-4D97-AF65-F5344CB8AC3E}">
        <p14:creationId xmlns:p14="http://schemas.microsoft.com/office/powerpoint/2010/main" val="431591580"/>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8F8D20-03C7-BF1C-72DB-2C62857E4521}"/>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353884C0-F5C5-0EDD-84EF-8DF7ED5C1A6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5" y="279000"/>
            <a:ext cx="9453709" cy="6300000"/>
          </a:xfrm>
          <a:prstGeom prst="rect">
            <a:avLst/>
          </a:prstGeom>
          <a:ln w="88900" cap="sq" cmpd="thickThin">
            <a:solidFill>
              <a:schemeClr val="tx2">
                <a:lumMod val="50000"/>
                <a:lumOff val="5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093F3E8-BD4B-104E-0FBA-6B038AD60BE8}"/>
              </a:ext>
            </a:extLst>
          </p:cNvPr>
          <p:cNvSpPr txBox="1"/>
          <p:nvPr/>
        </p:nvSpPr>
        <p:spPr>
          <a:xfrm>
            <a:off x="1606652" y="362927"/>
            <a:ext cx="9311205" cy="1323439"/>
          </a:xfrm>
          <a:prstGeom prst="rect">
            <a:avLst/>
          </a:prstGeom>
          <a:noFill/>
        </p:spPr>
        <p:txBody>
          <a:bodyPr wrap="square" rtlCol="0">
            <a:spAutoFit/>
          </a:bodyPr>
          <a:lstStyle/>
          <a:p>
            <a:r>
              <a:rPr lang="fr-FR" sz="2000" b="1" dirty="0">
                <a:solidFill>
                  <a:srgbClr val="FFFF00"/>
                </a:solidFill>
              </a:rPr>
              <a:t>	Le bâtiment de l'Aubette de Strasbourg est un long immeuble de facture classique, fermant la face nord de la place Kléber, la place centrale de Strasbourg. Ancien bâtiment militaire puis centre de loisirs, il fut construit de 1765 à 1778.</a:t>
            </a:r>
          </a:p>
        </p:txBody>
      </p:sp>
    </p:spTree>
    <p:extLst>
      <p:ext uri="{BB962C8B-B14F-4D97-AF65-F5344CB8AC3E}">
        <p14:creationId xmlns:p14="http://schemas.microsoft.com/office/powerpoint/2010/main" val="2762034739"/>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393E28-9DB7-1A74-65DB-BEFA0D4A104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524CC04E-F05A-37BB-8B79-188DF5EB607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86040" y="279000"/>
            <a:ext cx="5019919"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565AB26-593B-4855-6FAF-3B5E397137B2}"/>
              </a:ext>
            </a:extLst>
          </p:cNvPr>
          <p:cNvSpPr txBox="1"/>
          <p:nvPr/>
        </p:nvSpPr>
        <p:spPr>
          <a:xfrm>
            <a:off x="8775865" y="3310247"/>
            <a:ext cx="3111335" cy="1569660"/>
          </a:xfrm>
          <a:prstGeom prst="rect">
            <a:avLst/>
          </a:prstGeom>
          <a:noFill/>
        </p:spPr>
        <p:txBody>
          <a:bodyPr wrap="square" rtlCol="0">
            <a:spAutoFit/>
          </a:bodyPr>
          <a:lstStyle/>
          <a:p>
            <a:r>
              <a:rPr lang="fr-FR" sz="2400" b="1" dirty="0">
                <a:solidFill>
                  <a:srgbClr val="FFFF00"/>
                </a:solidFill>
              </a:rPr>
              <a:t>La statue du Général Kléber à Strasbourg, France. Erigée en 1840</a:t>
            </a:r>
          </a:p>
        </p:txBody>
      </p:sp>
    </p:spTree>
    <p:extLst>
      <p:ext uri="{BB962C8B-B14F-4D97-AF65-F5344CB8AC3E}">
        <p14:creationId xmlns:p14="http://schemas.microsoft.com/office/powerpoint/2010/main" val="2838051482"/>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6AB4CF-6BF0-328F-0D76-D4307410EA1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3A371438-5B9E-4E5D-CCC1-E831F421B76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50015" y="279000"/>
            <a:ext cx="6974241" cy="6300000"/>
          </a:xfrm>
          <a:prstGeom prst="rect">
            <a:avLst/>
          </a:prstGeom>
          <a:ln w="88900" cap="sq" cmpd="thickThin">
            <a:solidFill>
              <a:schemeClr val="tx2">
                <a:lumMod val="50000"/>
                <a:lumOff val="5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4499A79-1AB7-27B9-4485-D61EEA157F1D}"/>
              </a:ext>
            </a:extLst>
          </p:cNvPr>
          <p:cNvSpPr txBox="1"/>
          <p:nvPr/>
        </p:nvSpPr>
        <p:spPr>
          <a:xfrm>
            <a:off x="292795" y="3325091"/>
            <a:ext cx="2006930" cy="2308324"/>
          </a:xfrm>
          <a:prstGeom prst="rect">
            <a:avLst/>
          </a:prstGeom>
          <a:noFill/>
        </p:spPr>
        <p:txBody>
          <a:bodyPr wrap="square" rtlCol="0">
            <a:spAutoFit/>
          </a:bodyPr>
          <a:lstStyle/>
          <a:p>
            <a:r>
              <a:rPr lang="fr-FR" sz="2400" b="1">
                <a:solidFill>
                  <a:srgbClr val="FFFF00"/>
                </a:solidFill>
              </a:rPr>
              <a:t>La bataille d'Altenkirchen : bas-relief sur le socle de la statue</a:t>
            </a:r>
            <a:endParaRPr lang="fr-FR" sz="2400" b="1" dirty="0">
              <a:solidFill>
                <a:srgbClr val="FFFF00"/>
              </a:solidFill>
            </a:endParaRPr>
          </a:p>
        </p:txBody>
      </p:sp>
    </p:spTree>
    <p:extLst>
      <p:ext uri="{BB962C8B-B14F-4D97-AF65-F5344CB8AC3E}">
        <p14:creationId xmlns:p14="http://schemas.microsoft.com/office/powerpoint/2010/main" val="408524100"/>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1183D-77F1-D117-94DD-20F492505DC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E7D1CFD-81A1-F337-7B00-416557252B1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44662" y="279000"/>
            <a:ext cx="4702676"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5FD83FD-D970-5188-DD81-8FC8FE331249}"/>
              </a:ext>
            </a:extLst>
          </p:cNvPr>
          <p:cNvSpPr txBox="1"/>
          <p:nvPr/>
        </p:nvSpPr>
        <p:spPr>
          <a:xfrm>
            <a:off x="8562109" y="3230088"/>
            <a:ext cx="3253839" cy="830997"/>
          </a:xfrm>
          <a:prstGeom prst="rect">
            <a:avLst/>
          </a:prstGeom>
          <a:noFill/>
        </p:spPr>
        <p:txBody>
          <a:bodyPr wrap="square" rtlCol="0">
            <a:spAutoFit/>
          </a:bodyPr>
          <a:lstStyle/>
          <a:p>
            <a:r>
              <a:rPr lang="fr-FR" sz="2400" b="1">
                <a:solidFill>
                  <a:srgbClr val="FFFF00"/>
                </a:solidFill>
              </a:rPr>
              <a:t>La Maison Rouge (vers 1900).</a:t>
            </a:r>
            <a:endParaRPr lang="fr-FR" sz="2400" b="1" dirty="0">
              <a:solidFill>
                <a:srgbClr val="FFFF00"/>
              </a:solidFill>
            </a:endParaRPr>
          </a:p>
        </p:txBody>
      </p:sp>
    </p:spTree>
    <p:extLst>
      <p:ext uri="{BB962C8B-B14F-4D97-AF65-F5344CB8AC3E}">
        <p14:creationId xmlns:p14="http://schemas.microsoft.com/office/powerpoint/2010/main" val="2614475930"/>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363A55-9570-9D70-6D32-565D64F8E70F}"/>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06B4AE51-457F-743F-1170-C18E0CD836A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96000" y="279000"/>
            <a:ext cx="4200000" cy="6300000"/>
          </a:xfrm>
          <a:prstGeom prst="rect">
            <a:avLst/>
          </a:prstGeom>
          <a:ln w="88900" cap="sq" cmpd="thickThin">
            <a:solidFill>
              <a:schemeClr val="tx2">
                <a:lumMod val="50000"/>
                <a:lumOff val="5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C06841E-30E9-C50C-2FB8-0BD9AF4551AA}"/>
              </a:ext>
            </a:extLst>
          </p:cNvPr>
          <p:cNvSpPr txBox="1"/>
          <p:nvPr/>
        </p:nvSpPr>
        <p:spPr>
          <a:xfrm>
            <a:off x="626399" y="3515096"/>
            <a:ext cx="3123211" cy="1569660"/>
          </a:xfrm>
          <a:prstGeom prst="rect">
            <a:avLst/>
          </a:prstGeom>
          <a:noFill/>
        </p:spPr>
        <p:txBody>
          <a:bodyPr wrap="square" rtlCol="0">
            <a:spAutoFit/>
          </a:bodyPr>
          <a:lstStyle/>
          <a:p>
            <a:r>
              <a:rPr lang="fr-FR" sz="2400" b="1">
                <a:solidFill>
                  <a:srgbClr val="FFFF00"/>
                </a:solidFill>
              </a:rPr>
              <a:t>Le grand sapin de la place Kléber avec sa décoration de l’année 2014.</a:t>
            </a:r>
            <a:endParaRPr lang="fr-FR" sz="2400" b="1" dirty="0">
              <a:solidFill>
                <a:srgbClr val="FFFF00"/>
              </a:solidFill>
            </a:endParaRPr>
          </a:p>
        </p:txBody>
      </p:sp>
    </p:spTree>
    <p:extLst>
      <p:ext uri="{BB962C8B-B14F-4D97-AF65-F5344CB8AC3E}">
        <p14:creationId xmlns:p14="http://schemas.microsoft.com/office/powerpoint/2010/main" val="1805081138"/>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0838F0-8157-A05F-C32C-4D8D77165883}"/>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3F61533A-631B-232F-A8E8-74BAD03D981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3345" y="279000"/>
            <a:ext cx="8400000"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FE51294-4459-924C-1190-A6BA1F50E155}"/>
              </a:ext>
            </a:extLst>
          </p:cNvPr>
          <p:cNvSpPr txBox="1"/>
          <p:nvPr/>
        </p:nvSpPr>
        <p:spPr>
          <a:xfrm>
            <a:off x="9060873" y="3844498"/>
            <a:ext cx="2933205" cy="830997"/>
          </a:xfrm>
          <a:prstGeom prst="rect">
            <a:avLst/>
          </a:prstGeom>
          <a:noFill/>
        </p:spPr>
        <p:txBody>
          <a:bodyPr wrap="square" rtlCol="0">
            <a:spAutoFit/>
          </a:bodyPr>
          <a:lstStyle/>
          <a:p>
            <a:r>
              <a:rPr lang="fr-FR" sz="2400" b="1">
                <a:solidFill>
                  <a:srgbClr val="FFFF00"/>
                </a:solidFill>
              </a:rPr>
              <a:t>Place Kléber un jour de pluie</a:t>
            </a:r>
            <a:endParaRPr lang="fr-FR" sz="2400" b="1" dirty="0">
              <a:solidFill>
                <a:srgbClr val="FFFF00"/>
              </a:solidFill>
            </a:endParaRPr>
          </a:p>
        </p:txBody>
      </p:sp>
    </p:spTree>
    <p:extLst>
      <p:ext uri="{BB962C8B-B14F-4D97-AF65-F5344CB8AC3E}">
        <p14:creationId xmlns:p14="http://schemas.microsoft.com/office/powerpoint/2010/main" val="3240291758"/>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FB7F01-1ACC-252A-00B2-50D44648CABF}"/>
            </a:ext>
          </a:extLst>
        </p:cNvPr>
        <p:cNvGrpSpPr/>
        <p:nvPr/>
      </p:nvGrpSpPr>
      <p:grpSpPr>
        <a:xfrm>
          <a:off x="0" y="0"/>
          <a:ext cx="0" cy="0"/>
          <a:chOff x="0" y="0"/>
          <a:chExt cx="0" cy="0"/>
        </a:xfrm>
      </p:grpSpPr>
      <p:pic>
        <p:nvPicPr>
          <p:cNvPr id="8" name="Image 7">
            <a:extLst>
              <a:ext uri="{FF2B5EF4-FFF2-40B4-BE49-F238E27FC236}">
                <a16:creationId xmlns:a16="http://schemas.microsoft.com/office/drawing/2014/main" id="{1F7C440B-744D-C01C-1406-4AA7D8E0B8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47803" y="279000"/>
            <a:ext cx="8400000" cy="6300000"/>
          </a:xfrm>
          <a:prstGeom prst="rect">
            <a:avLst/>
          </a:prstGeom>
          <a:ln w="88900" cap="sq" cmpd="thickThin">
            <a:solidFill>
              <a:schemeClr val="tx2">
                <a:lumMod val="50000"/>
                <a:lumOff val="50000"/>
              </a:schemeClr>
            </a:solidFill>
            <a:prstDash val="solid"/>
            <a:miter lim="800000"/>
          </a:ln>
          <a:effectLst>
            <a:innerShdw blurRad="76200">
              <a:srgbClr val="000000"/>
            </a:innerShdw>
          </a:effectLst>
        </p:spPr>
      </p:pic>
      <p:sp>
        <p:nvSpPr>
          <p:cNvPr id="9" name="ZoneTexte 8">
            <a:extLst>
              <a:ext uri="{FF2B5EF4-FFF2-40B4-BE49-F238E27FC236}">
                <a16:creationId xmlns:a16="http://schemas.microsoft.com/office/drawing/2014/main" id="{AB863118-C049-29DA-B932-36F1263BE95E}"/>
              </a:ext>
            </a:extLst>
          </p:cNvPr>
          <p:cNvSpPr txBox="1"/>
          <p:nvPr/>
        </p:nvSpPr>
        <p:spPr>
          <a:xfrm>
            <a:off x="997527" y="3610099"/>
            <a:ext cx="3447803" cy="830997"/>
          </a:xfrm>
          <a:prstGeom prst="rect">
            <a:avLst/>
          </a:prstGeom>
          <a:noFill/>
        </p:spPr>
        <p:txBody>
          <a:bodyPr wrap="square" rtlCol="0">
            <a:spAutoFit/>
          </a:bodyPr>
          <a:lstStyle/>
          <a:p>
            <a:r>
              <a:rPr lang="fr-FR" sz="2400" b="1">
                <a:solidFill>
                  <a:srgbClr val="FFFF00"/>
                </a:solidFill>
              </a:rPr>
              <a:t>Place Kléber Strasbourg</a:t>
            </a:r>
            <a:endParaRPr lang="fr-FR" sz="2400" b="1" dirty="0">
              <a:solidFill>
                <a:srgbClr val="FFFF00"/>
              </a:solidFill>
            </a:endParaRPr>
          </a:p>
        </p:txBody>
      </p:sp>
    </p:spTree>
    <p:extLst>
      <p:ext uri="{BB962C8B-B14F-4D97-AF65-F5344CB8AC3E}">
        <p14:creationId xmlns:p14="http://schemas.microsoft.com/office/powerpoint/2010/main" val="1975957935"/>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982DBF-E92A-4410-D238-0942D9F17953}"/>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CE2FF1EC-CBD7-9B59-FCA5-2DA5FA80AD2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52102" y="279000"/>
            <a:ext cx="9405911"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F815996-6DD5-AE8C-195D-F9C0DF6DECAA}"/>
              </a:ext>
            </a:extLst>
          </p:cNvPr>
          <p:cNvSpPr txBox="1"/>
          <p:nvPr/>
        </p:nvSpPr>
        <p:spPr>
          <a:xfrm>
            <a:off x="9849841" y="3657600"/>
            <a:ext cx="2406732" cy="830997"/>
          </a:xfrm>
          <a:prstGeom prst="rect">
            <a:avLst/>
          </a:prstGeom>
          <a:noFill/>
        </p:spPr>
        <p:txBody>
          <a:bodyPr wrap="square" rtlCol="0">
            <a:spAutoFit/>
          </a:bodyPr>
          <a:lstStyle/>
          <a:p>
            <a:r>
              <a:rPr lang="fr-FR" sz="2400" b="1">
                <a:solidFill>
                  <a:srgbClr val="FFFF00"/>
                </a:solidFill>
              </a:rPr>
              <a:t>Strasbourg - Place Kléber</a:t>
            </a:r>
            <a:endParaRPr lang="fr-FR" sz="2400" b="1" dirty="0">
              <a:solidFill>
                <a:srgbClr val="FFFF00"/>
              </a:solidFill>
            </a:endParaRPr>
          </a:p>
        </p:txBody>
      </p:sp>
    </p:spTree>
    <p:extLst>
      <p:ext uri="{BB962C8B-B14F-4D97-AF65-F5344CB8AC3E}">
        <p14:creationId xmlns:p14="http://schemas.microsoft.com/office/powerpoint/2010/main" val="1615642624"/>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0B243B-93EC-7F63-FB81-A8889415841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E1CBF7DF-742E-EA31-1826-416D0795CEE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93127" y="279000"/>
            <a:ext cx="4200000" cy="6300000"/>
          </a:xfrm>
          <a:prstGeom prst="rect">
            <a:avLst/>
          </a:prstGeom>
          <a:ln w="88900" cap="sq" cmpd="thickThin">
            <a:solidFill>
              <a:schemeClr val="tx2">
                <a:lumMod val="50000"/>
                <a:lumOff val="5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4F97492-3F9C-AB32-65E4-ACAA1A1069D5}"/>
              </a:ext>
            </a:extLst>
          </p:cNvPr>
          <p:cNvSpPr txBox="1"/>
          <p:nvPr/>
        </p:nvSpPr>
        <p:spPr>
          <a:xfrm>
            <a:off x="1401289" y="4191989"/>
            <a:ext cx="3384467" cy="830997"/>
          </a:xfrm>
          <a:prstGeom prst="rect">
            <a:avLst/>
          </a:prstGeom>
          <a:noFill/>
        </p:spPr>
        <p:txBody>
          <a:bodyPr wrap="square" rtlCol="0">
            <a:spAutoFit/>
          </a:bodyPr>
          <a:lstStyle/>
          <a:p>
            <a:r>
              <a:rPr lang="fr-FR" sz="2400" b="1">
                <a:solidFill>
                  <a:srgbClr val="FFFF00"/>
                </a:solidFill>
              </a:rPr>
              <a:t>Statue de Jean-Baptiste Kléber</a:t>
            </a:r>
            <a:endParaRPr lang="fr-FR" sz="2400" b="1" dirty="0">
              <a:solidFill>
                <a:srgbClr val="FFFF00"/>
              </a:solidFill>
            </a:endParaRPr>
          </a:p>
        </p:txBody>
      </p:sp>
    </p:spTree>
    <p:extLst>
      <p:ext uri="{BB962C8B-B14F-4D97-AF65-F5344CB8AC3E}">
        <p14:creationId xmlns:p14="http://schemas.microsoft.com/office/powerpoint/2010/main" val="2150637890"/>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9EAAE2-BC33-A7E4-ADA1-ECBD1ABA8959}"/>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360A21A6-86B1-6B8A-52FD-E7C609D94DD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9512" y="279000"/>
            <a:ext cx="9509435" cy="6300000"/>
          </a:xfrm>
          <a:prstGeom prst="rect">
            <a:avLst/>
          </a:prstGeom>
          <a:ln w="88900" cap="sq" cmpd="thickThin">
            <a:solidFill>
              <a:schemeClr val="bg1"/>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CC9EB068-FB27-0212-85D8-ADBC275CC175}"/>
              </a:ext>
            </a:extLst>
          </p:cNvPr>
          <p:cNvSpPr txBox="1"/>
          <p:nvPr/>
        </p:nvSpPr>
        <p:spPr>
          <a:xfrm>
            <a:off x="10141527" y="2909455"/>
            <a:ext cx="1900052" cy="1200329"/>
          </a:xfrm>
          <a:prstGeom prst="rect">
            <a:avLst/>
          </a:prstGeom>
          <a:noFill/>
        </p:spPr>
        <p:txBody>
          <a:bodyPr wrap="square" rtlCol="0">
            <a:spAutoFit/>
          </a:bodyPr>
          <a:lstStyle/>
          <a:p>
            <a:r>
              <a:rPr lang="fr-FR" sz="2400" b="1">
                <a:solidFill>
                  <a:srgbClr val="FFFF00"/>
                </a:solidFill>
              </a:rPr>
              <a:t>: Place Benjamin Zix la nuit.</a:t>
            </a:r>
            <a:endParaRPr lang="fr-FR" sz="2400" b="1" dirty="0">
              <a:solidFill>
                <a:srgbClr val="FFFF00"/>
              </a:solidFill>
            </a:endParaRPr>
          </a:p>
        </p:txBody>
      </p:sp>
    </p:spTree>
    <p:extLst>
      <p:ext uri="{BB962C8B-B14F-4D97-AF65-F5344CB8AC3E}">
        <p14:creationId xmlns:p14="http://schemas.microsoft.com/office/powerpoint/2010/main" val="1498647556"/>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4D29B7-8D88-90C8-490E-5FAD4B76A371}"/>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19DA437B-D50A-D0D0-D8BC-563B658F95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8385" y="491301"/>
            <a:ext cx="4392000" cy="2937699"/>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EABFD44D-6E17-33E0-2EEC-98D7380B9A5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979175" y="3509158"/>
            <a:ext cx="3670050" cy="2916000"/>
          </a:xfrm>
          <a:prstGeom prst="rect">
            <a:avLst/>
          </a:prstGeom>
          <a:ln w="228600" cap="sq" cmpd="thickThin">
            <a:solidFill>
              <a:schemeClr val="bg1"/>
            </a:solidFill>
            <a:prstDash val="solid"/>
            <a:miter lim="800000"/>
          </a:ln>
          <a:effectLst>
            <a:innerShdw blurRad="76200">
              <a:srgbClr val="000000"/>
            </a:innerShdw>
          </a:effectLst>
        </p:spPr>
      </p:pic>
    </p:spTree>
    <p:extLst>
      <p:ext uri="{BB962C8B-B14F-4D97-AF65-F5344CB8AC3E}">
        <p14:creationId xmlns:p14="http://schemas.microsoft.com/office/powerpoint/2010/main" val="1494088523"/>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2667C7-6DB5-D1A4-314D-F62642E3506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5170D1C0-FD11-A0FE-33C7-A07EA833742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6231" y="1187533"/>
            <a:ext cx="3122451" cy="4680000"/>
          </a:xfrm>
          <a:prstGeom prst="rect">
            <a:avLst/>
          </a:prstGeom>
          <a:ln w="228600" cap="sq" cmpd="thickThin">
            <a:solidFill>
              <a:schemeClr val="bg1"/>
            </a:solidFill>
            <a:prstDash val="solid"/>
            <a:miter lim="800000"/>
          </a:ln>
          <a:effectLst>
            <a:innerShdw blurRad="76200">
              <a:srgbClr val="000000"/>
            </a:innerShdw>
          </a:effectLst>
        </p:spPr>
      </p:pic>
      <p:pic>
        <p:nvPicPr>
          <p:cNvPr id="7" name="Image 6">
            <a:extLst>
              <a:ext uri="{FF2B5EF4-FFF2-40B4-BE49-F238E27FC236}">
                <a16:creationId xmlns:a16="http://schemas.microsoft.com/office/drawing/2014/main" id="{954B5EE3-1BFD-00C0-E30E-75DE0B35A8B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930387" y="1504122"/>
            <a:ext cx="3636000" cy="3636000"/>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707798148"/>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B451BE-ABA2-652D-0000-C937862DE063}"/>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7E7AB8F9-17D0-9654-7379-6B03DFED307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1619" y="3290330"/>
            <a:ext cx="5251717" cy="3060000"/>
          </a:xfrm>
          <a:prstGeom prst="rect">
            <a:avLst/>
          </a:prstGeom>
          <a:ln w="228600" cap="sq" cmpd="thickThin">
            <a:solidFill>
              <a:schemeClr val="bg1"/>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79E86E23-3D77-8025-327A-329CD87D4699}"/>
              </a:ext>
            </a:extLst>
          </p:cNvPr>
          <p:cNvSpPr txBox="1"/>
          <p:nvPr/>
        </p:nvSpPr>
        <p:spPr>
          <a:xfrm>
            <a:off x="329170" y="2618193"/>
            <a:ext cx="5965371" cy="461665"/>
          </a:xfrm>
          <a:prstGeom prst="rect">
            <a:avLst/>
          </a:prstGeom>
          <a:noFill/>
        </p:spPr>
        <p:txBody>
          <a:bodyPr wrap="square" rtlCol="0">
            <a:spAutoFit/>
          </a:bodyPr>
          <a:lstStyle/>
          <a:p>
            <a:r>
              <a:rPr lang="fr-FR" sz="2400" b="1" dirty="0">
                <a:solidFill>
                  <a:srgbClr val="FFFF00"/>
                </a:solidFill>
              </a:rPr>
              <a:t> la Cathédrale Notre-Dame de Strasbourg</a:t>
            </a:r>
          </a:p>
        </p:txBody>
      </p:sp>
      <p:pic>
        <p:nvPicPr>
          <p:cNvPr id="8" name="Image 7">
            <a:extLst>
              <a:ext uri="{FF2B5EF4-FFF2-40B4-BE49-F238E27FC236}">
                <a16:creationId xmlns:a16="http://schemas.microsoft.com/office/drawing/2014/main" id="{18184762-0EBA-932A-48E6-D6F5DE8A905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661524" y="513000"/>
            <a:ext cx="4998857" cy="2916000"/>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1422483321"/>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EF1A97-C35F-AF2A-0A1A-EA8434FDD14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0AE9AD0B-B9E4-8AED-5C3F-2BD9B13AE3C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99108" y="477000"/>
            <a:ext cx="5060576" cy="2952000"/>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8C60DCB-E100-E70A-33E1-9247E2F17271}"/>
              </a:ext>
            </a:extLst>
          </p:cNvPr>
          <p:cNvSpPr txBox="1"/>
          <p:nvPr/>
        </p:nvSpPr>
        <p:spPr>
          <a:xfrm>
            <a:off x="597725" y="3633849"/>
            <a:ext cx="5498275" cy="830997"/>
          </a:xfrm>
          <a:prstGeom prst="rect">
            <a:avLst/>
          </a:prstGeom>
          <a:noFill/>
        </p:spPr>
        <p:txBody>
          <a:bodyPr wrap="square" rtlCol="0">
            <a:spAutoFit/>
          </a:bodyPr>
          <a:lstStyle/>
          <a:p>
            <a:r>
              <a:rPr lang="fr-FR" sz="2400" b="1">
                <a:solidFill>
                  <a:srgbClr val="FFFF00"/>
                </a:solidFill>
              </a:rPr>
              <a:t>Les vitraux de la Cathédrale Notre-Dame de Strasbourg</a:t>
            </a:r>
            <a:endParaRPr lang="fr-FR" sz="2400" b="1" dirty="0">
              <a:solidFill>
                <a:srgbClr val="FFFF00"/>
              </a:solidFill>
            </a:endParaRPr>
          </a:p>
        </p:txBody>
      </p:sp>
      <p:pic>
        <p:nvPicPr>
          <p:cNvPr id="6" name="Image 5">
            <a:extLst>
              <a:ext uri="{FF2B5EF4-FFF2-40B4-BE49-F238E27FC236}">
                <a16:creationId xmlns:a16="http://schemas.microsoft.com/office/drawing/2014/main" id="{D808F201-16B1-ADB1-7277-45DD3850CEB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480892" y="3046763"/>
            <a:ext cx="3312000" cy="3312000"/>
          </a:xfrm>
          <a:prstGeom prst="rect">
            <a:avLst/>
          </a:prstGeom>
          <a:ln w="228600" cap="sq" cmpd="thickThin">
            <a:solidFill>
              <a:schemeClr val="bg1"/>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8874A970-1B61-8212-DBC9-EED0D2E60563}"/>
              </a:ext>
            </a:extLst>
          </p:cNvPr>
          <p:cNvSpPr txBox="1"/>
          <p:nvPr/>
        </p:nvSpPr>
        <p:spPr>
          <a:xfrm>
            <a:off x="8141837" y="1258785"/>
            <a:ext cx="3990109" cy="1569660"/>
          </a:xfrm>
          <a:prstGeom prst="rect">
            <a:avLst/>
          </a:prstGeom>
          <a:noFill/>
        </p:spPr>
        <p:txBody>
          <a:bodyPr wrap="square" rtlCol="0">
            <a:spAutoFit/>
          </a:bodyPr>
          <a:lstStyle/>
          <a:p>
            <a:endParaRPr lang="fr-FR" sz="2400" b="1" dirty="0">
              <a:solidFill>
                <a:schemeClr val="bg1"/>
              </a:solidFill>
            </a:endParaRPr>
          </a:p>
          <a:p>
            <a:r>
              <a:rPr lang="fr-FR" sz="2400" b="1" dirty="0">
                <a:solidFill>
                  <a:srgbClr val="FFFF00"/>
                </a:solidFill>
              </a:rPr>
              <a:t>La nef vue depuis le portail central, à gauche le grand orgue de la nef...</a:t>
            </a:r>
          </a:p>
        </p:txBody>
      </p:sp>
    </p:spTree>
    <p:extLst>
      <p:ext uri="{BB962C8B-B14F-4D97-AF65-F5344CB8AC3E}">
        <p14:creationId xmlns:p14="http://schemas.microsoft.com/office/powerpoint/2010/main" val="1060404838"/>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D9F60D-2A70-DF6A-75D3-CAFFB96C27E8}"/>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A2069BE1-7F64-EC8F-BC53-B6948BEE9FF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1119" y="2963636"/>
            <a:ext cx="3456000" cy="3456000"/>
          </a:xfrm>
          <a:prstGeom prst="rect">
            <a:avLst/>
          </a:prstGeom>
          <a:ln w="2286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4363169-583A-D3E1-BFBC-BB154855F1B3}"/>
              </a:ext>
            </a:extLst>
          </p:cNvPr>
          <p:cNvSpPr txBox="1"/>
          <p:nvPr/>
        </p:nvSpPr>
        <p:spPr>
          <a:xfrm>
            <a:off x="0" y="2280062"/>
            <a:ext cx="5319866" cy="461665"/>
          </a:xfrm>
          <a:prstGeom prst="rect">
            <a:avLst/>
          </a:prstGeom>
          <a:noFill/>
        </p:spPr>
        <p:txBody>
          <a:bodyPr wrap="square" rtlCol="0">
            <a:spAutoFit/>
          </a:bodyPr>
          <a:lstStyle/>
          <a:p>
            <a:r>
              <a:rPr lang="fr-FR" sz="2400" b="1">
                <a:solidFill>
                  <a:srgbClr val="FFFF00"/>
                </a:solidFill>
              </a:rPr>
              <a:t>. Le buffet date du XV° siècle</a:t>
            </a:r>
            <a:endParaRPr lang="fr-FR" sz="2400" b="1" dirty="0">
              <a:solidFill>
                <a:srgbClr val="FFFF00"/>
              </a:solidFill>
            </a:endParaRPr>
          </a:p>
        </p:txBody>
      </p:sp>
      <p:pic>
        <p:nvPicPr>
          <p:cNvPr id="6" name="Image 5">
            <a:extLst>
              <a:ext uri="{FF2B5EF4-FFF2-40B4-BE49-F238E27FC236}">
                <a16:creationId xmlns:a16="http://schemas.microsoft.com/office/drawing/2014/main" id="{3279023A-EBF8-6071-A4B4-EBB89F66B51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222881" y="362939"/>
            <a:ext cx="3528000" cy="3528000"/>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0C037D6C-16F9-E122-34CE-0ACE125DCEA2}"/>
              </a:ext>
            </a:extLst>
          </p:cNvPr>
          <p:cNvSpPr txBox="1"/>
          <p:nvPr/>
        </p:nvSpPr>
        <p:spPr>
          <a:xfrm>
            <a:off x="8222881" y="4156363"/>
            <a:ext cx="4144488" cy="1200329"/>
          </a:xfrm>
          <a:prstGeom prst="rect">
            <a:avLst/>
          </a:prstGeom>
          <a:noFill/>
        </p:spPr>
        <p:txBody>
          <a:bodyPr wrap="square" rtlCol="0">
            <a:spAutoFit/>
          </a:bodyPr>
          <a:lstStyle/>
          <a:p>
            <a:r>
              <a:rPr lang="fr-FR" sz="2400" b="1">
                <a:solidFill>
                  <a:srgbClr val="FFFF00"/>
                </a:solidFill>
              </a:rPr>
              <a:t>La nef de 63 m de longueur compte parmi les plus longues de France</a:t>
            </a:r>
            <a:endParaRPr lang="fr-FR" sz="2400" b="1" dirty="0">
              <a:solidFill>
                <a:srgbClr val="FFFF00"/>
              </a:solidFill>
            </a:endParaRPr>
          </a:p>
        </p:txBody>
      </p:sp>
    </p:spTree>
    <p:extLst>
      <p:ext uri="{BB962C8B-B14F-4D97-AF65-F5344CB8AC3E}">
        <p14:creationId xmlns:p14="http://schemas.microsoft.com/office/powerpoint/2010/main" val="2668302817"/>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83A421-6502-AEB4-636D-F8E7AF210F2F}"/>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0AC401B-1D32-A4F8-BA2E-27E127B9FE9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1503" y="417998"/>
            <a:ext cx="4370628" cy="2916000"/>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06CA28C-27EF-3F0B-E1B4-B598AD837310}"/>
              </a:ext>
            </a:extLst>
          </p:cNvPr>
          <p:cNvSpPr txBox="1"/>
          <p:nvPr/>
        </p:nvSpPr>
        <p:spPr>
          <a:xfrm>
            <a:off x="344385" y="3172495"/>
            <a:ext cx="5035137" cy="1569660"/>
          </a:xfrm>
          <a:prstGeom prst="rect">
            <a:avLst/>
          </a:prstGeom>
          <a:noFill/>
        </p:spPr>
        <p:txBody>
          <a:bodyPr wrap="square" rtlCol="0">
            <a:spAutoFit/>
          </a:bodyPr>
          <a:lstStyle/>
          <a:p>
            <a:endParaRPr lang="fr-FR" sz="2400" b="1">
              <a:solidFill>
                <a:srgbClr val="FFFF00"/>
              </a:solidFill>
            </a:endParaRPr>
          </a:p>
          <a:p>
            <a:r>
              <a:rPr lang="fr-FR" sz="2400" b="1">
                <a:solidFill>
                  <a:srgbClr val="FFFF00"/>
                </a:solidFill>
              </a:rPr>
              <a:t>Les fresques de l'abside de style romano-bysantin datent du XIX ° siècle</a:t>
            </a:r>
            <a:endParaRPr lang="fr-FR" sz="2400" b="1" dirty="0">
              <a:solidFill>
                <a:srgbClr val="FFFF00"/>
              </a:solidFill>
            </a:endParaRPr>
          </a:p>
        </p:txBody>
      </p:sp>
      <p:pic>
        <p:nvPicPr>
          <p:cNvPr id="6" name="Image 5">
            <a:extLst>
              <a:ext uri="{FF2B5EF4-FFF2-40B4-BE49-F238E27FC236}">
                <a16:creationId xmlns:a16="http://schemas.microsoft.com/office/drawing/2014/main" id="{D8283280-EB44-BAC9-59B5-53C7BDE7A65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362497" y="3068155"/>
            <a:ext cx="3348000" cy="3348000"/>
          </a:xfrm>
          <a:prstGeom prst="rect">
            <a:avLst/>
          </a:prstGeom>
          <a:ln w="228600" cap="sq" cmpd="thickThin">
            <a:solidFill>
              <a:schemeClr val="bg1"/>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3198C6C9-1DE9-8C10-9D4E-626A6CA41896}"/>
              </a:ext>
            </a:extLst>
          </p:cNvPr>
          <p:cNvSpPr txBox="1"/>
          <p:nvPr/>
        </p:nvSpPr>
        <p:spPr>
          <a:xfrm>
            <a:off x="8179567" y="1703648"/>
            <a:ext cx="3978234" cy="1200329"/>
          </a:xfrm>
          <a:prstGeom prst="rect">
            <a:avLst/>
          </a:prstGeom>
          <a:noFill/>
        </p:spPr>
        <p:txBody>
          <a:bodyPr wrap="square" rtlCol="0">
            <a:spAutoFit/>
          </a:bodyPr>
          <a:lstStyle/>
          <a:p>
            <a:r>
              <a:rPr lang="fr-FR" sz="2400" b="1">
                <a:solidFill>
                  <a:srgbClr val="FFFF00"/>
                </a:solidFill>
              </a:rPr>
              <a:t>Dans le transept sud se trouve le pilier des Anges, construit vers 1230...</a:t>
            </a:r>
            <a:endParaRPr lang="fr-FR" sz="2400" b="1" dirty="0">
              <a:solidFill>
                <a:srgbClr val="FFFF00"/>
              </a:solidFill>
            </a:endParaRPr>
          </a:p>
        </p:txBody>
      </p:sp>
    </p:spTree>
    <p:extLst>
      <p:ext uri="{BB962C8B-B14F-4D97-AF65-F5344CB8AC3E}">
        <p14:creationId xmlns:p14="http://schemas.microsoft.com/office/powerpoint/2010/main" val="1253680231"/>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3DA563-38ED-BABC-7EB8-3BC7E83631E5}"/>
            </a:ext>
          </a:extLst>
        </p:cNvPr>
        <p:cNvGrpSpPr/>
        <p:nvPr/>
      </p:nvGrpSpPr>
      <p:grpSpPr>
        <a:xfrm>
          <a:off x="0" y="0"/>
          <a:ext cx="0" cy="0"/>
          <a:chOff x="0" y="0"/>
          <a:chExt cx="0" cy="0"/>
        </a:xfrm>
      </p:grpSpPr>
      <p:sp>
        <p:nvSpPr>
          <p:cNvPr id="6" name="ZoneTexte 5">
            <a:extLst>
              <a:ext uri="{FF2B5EF4-FFF2-40B4-BE49-F238E27FC236}">
                <a16:creationId xmlns:a16="http://schemas.microsoft.com/office/drawing/2014/main" id="{D5F0BC45-5B4F-36E3-1B56-DD2495E5CCF7}"/>
              </a:ext>
            </a:extLst>
          </p:cNvPr>
          <p:cNvSpPr txBox="1"/>
          <p:nvPr/>
        </p:nvSpPr>
        <p:spPr>
          <a:xfrm>
            <a:off x="422136" y="1982522"/>
            <a:ext cx="6804561" cy="584775"/>
          </a:xfrm>
          <a:prstGeom prst="rect">
            <a:avLst/>
          </a:prstGeom>
          <a:noFill/>
        </p:spPr>
        <p:txBody>
          <a:bodyPr wrap="square" rtlCol="0">
            <a:spAutoFit/>
          </a:bodyPr>
          <a:lstStyle/>
          <a:p>
            <a:r>
              <a:rPr lang="fr-FR" sz="3200" b="1" dirty="0">
                <a:solidFill>
                  <a:srgbClr val="FFFF00"/>
                </a:solidFill>
              </a:rPr>
              <a:t>Centre-Ville de Strasbourg</a:t>
            </a:r>
          </a:p>
        </p:txBody>
      </p:sp>
      <p:pic>
        <p:nvPicPr>
          <p:cNvPr id="8" name="Image 7">
            <a:extLst>
              <a:ext uri="{FF2B5EF4-FFF2-40B4-BE49-F238E27FC236}">
                <a16:creationId xmlns:a16="http://schemas.microsoft.com/office/drawing/2014/main" id="{A264FF02-B4B0-893F-E187-C51142DD7DB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0064" y="3399858"/>
            <a:ext cx="5378400" cy="2988000"/>
          </a:xfrm>
          <a:prstGeom prst="rect">
            <a:avLst/>
          </a:prstGeom>
          <a:ln w="228600" cap="sq" cmpd="thickThin">
            <a:solidFill>
              <a:schemeClr val="bg1">
                <a:lumMod val="95000"/>
              </a:schemeClr>
            </a:solidFill>
            <a:prstDash val="solid"/>
            <a:miter lim="800000"/>
          </a:ln>
          <a:effectLst>
            <a:innerShdw blurRad="76200">
              <a:srgbClr val="000000"/>
            </a:innerShdw>
          </a:effectLst>
        </p:spPr>
      </p:pic>
      <p:pic>
        <p:nvPicPr>
          <p:cNvPr id="10" name="Image 9">
            <a:extLst>
              <a:ext uri="{FF2B5EF4-FFF2-40B4-BE49-F238E27FC236}">
                <a16:creationId xmlns:a16="http://schemas.microsoft.com/office/drawing/2014/main" id="{D89F6610-3666-E4AD-9A63-119CE4B407D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78736" y="510576"/>
            <a:ext cx="5443200" cy="3024000"/>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sp>
        <p:nvSpPr>
          <p:cNvPr id="11" name="ZoneTexte 10">
            <a:extLst>
              <a:ext uri="{FF2B5EF4-FFF2-40B4-BE49-F238E27FC236}">
                <a16:creationId xmlns:a16="http://schemas.microsoft.com/office/drawing/2014/main" id="{4EE50A60-012E-D7D2-202F-7127347BA60D}"/>
              </a:ext>
            </a:extLst>
          </p:cNvPr>
          <p:cNvSpPr txBox="1"/>
          <p:nvPr/>
        </p:nvSpPr>
        <p:spPr>
          <a:xfrm>
            <a:off x="8274218" y="4330655"/>
            <a:ext cx="4025735" cy="646331"/>
          </a:xfrm>
          <a:prstGeom prst="rect">
            <a:avLst/>
          </a:prstGeom>
          <a:noFill/>
        </p:spPr>
        <p:txBody>
          <a:bodyPr wrap="square" rtlCol="0">
            <a:spAutoFit/>
          </a:bodyPr>
          <a:lstStyle/>
          <a:p>
            <a:r>
              <a:rPr lang="fr-FR" sz="3600" b="1" dirty="0">
                <a:solidFill>
                  <a:srgbClr val="FFFF00"/>
                </a:solidFill>
              </a:rPr>
              <a:t>A Suivre</a:t>
            </a:r>
          </a:p>
        </p:txBody>
      </p:sp>
    </p:spTree>
    <p:extLst>
      <p:ext uri="{BB962C8B-B14F-4D97-AF65-F5344CB8AC3E}">
        <p14:creationId xmlns:p14="http://schemas.microsoft.com/office/powerpoint/2010/main" val="1370646498"/>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47896F-FE41-6CCF-D808-4C9CDA65C203}"/>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68B9AF6-12E0-AEDC-C994-597735AF1FE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5963" y="453720"/>
            <a:ext cx="5292000" cy="2975280"/>
          </a:xfrm>
          <a:prstGeom prst="rect">
            <a:avLst/>
          </a:prstGeom>
          <a:ln w="228600" cap="sq" cmpd="thickThin">
            <a:solidFill>
              <a:srgbClr val="00B0F0"/>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4B185B86-2D55-CCC5-9B10-F457110EB73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07455" y="3529693"/>
            <a:ext cx="4464000" cy="2883706"/>
          </a:xfrm>
          <a:prstGeom prst="rect">
            <a:avLst/>
          </a:prstGeom>
          <a:ln w="228600" cap="sq" cmpd="thickThin">
            <a:solidFill>
              <a:schemeClr val="bg1"/>
            </a:solidFill>
            <a:prstDash val="solid"/>
            <a:miter lim="800000"/>
          </a:ln>
          <a:effectLst>
            <a:innerShdw blurRad="76200">
              <a:srgbClr val="000000"/>
            </a:innerShdw>
          </a:effectLst>
        </p:spPr>
      </p:pic>
    </p:spTree>
    <p:extLst>
      <p:ext uri="{BB962C8B-B14F-4D97-AF65-F5344CB8AC3E}">
        <p14:creationId xmlns:p14="http://schemas.microsoft.com/office/powerpoint/2010/main" val="3710867745"/>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3C3867-28D2-76E9-5446-81716A4BC064}"/>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F9A41596-BE8D-E94A-9765-65EBF00C302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9714" y="3304062"/>
            <a:ext cx="5472000" cy="3040000"/>
          </a:xfrm>
          <a:prstGeom prst="rect">
            <a:avLst/>
          </a:prstGeom>
          <a:ln w="228600" cap="sq" cmpd="thickThin">
            <a:solidFill>
              <a:schemeClr val="bg1"/>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34A129F2-CFBB-E949-87A6-DECEA17BE9A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63486" y="513000"/>
            <a:ext cx="5248800" cy="2916000"/>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453366635"/>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92616C-4CD1-2E7C-BE61-3AB41767954B}"/>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40A1359F-FF39-6A0F-4B65-4AD47A99DC9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1588" y="489000"/>
            <a:ext cx="5292000" cy="2940000"/>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1BF54B38-7FE8-2913-0982-78B59BE44AF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12379" y="3529692"/>
            <a:ext cx="5184000" cy="2880000"/>
          </a:xfrm>
          <a:prstGeom prst="rect">
            <a:avLst/>
          </a:prstGeom>
          <a:ln w="228600" cap="sq" cmpd="thickThin">
            <a:solidFill>
              <a:schemeClr val="bg1"/>
            </a:solidFill>
            <a:prstDash val="solid"/>
            <a:miter lim="800000"/>
          </a:ln>
          <a:effectLst>
            <a:innerShdw blurRad="76200">
              <a:srgbClr val="000000"/>
            </a:innerShdw>
          </a:effectLst>
        </p:spPr>
      </p:pic>
    </p:spTree>
    <p:extLst>
      <p:ext uri="{BB962C8B-B14F-4D97-AF65-F5344CB8AC3E}">
        <p14:creationId xmlns:p14="http://schemas.microsoft.com/office/powerpoint/2010/main" val="4071105967"/>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5D6BCA-331B-A8E6-87A6-7431AB3B8413}"/>
            </a:ext>
          </a:extLst>
        </p:cNvPr>
        <p:cNvGrpSpPr/>
        <p:nvPr/>
      </p:nvGrpSpPr>
      <p:grpSpPr>
        <a:xfrm>
          <a:off x="0" y="0"/>
          <a:ext cx="0" cy="0"/>
          <a:chOff x="0" y="0"/>
          <a:chExt cx="0" cy="0"/>
        </a:xfrm>
      </p:grpSpPr>
      <p:pic>
        <p:nvPicPr>
          <p:cNvPr id="7" name="Image 6">
            <a:extLst>
              <a:ext uri="{FF2B5EF4-FFF2-40B4-BE49-F238E27FC236}">
                <a16:creationId xmlns:a16="http://schemas.microsoft.com/office/drawing/2014/main" id="{78084684-28AC-D188-A025-10B2D7634C7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3033" y="1923802"/>
            <a:ext cx="3024000" cy="4536000"/>
          </a:xfrm>
          <a:prstGeom prst="rect">
            <a:avLst/>
          </a:prstGeom>
          <a:ln w="228600" cap="sq" cmpd="thickThin">
            <a:solidFill>
              <a:schemeClr val="bg1"/>
            </a:solidFill>
            <a:prstDash val="solid"/>
            <a:miter lim="800000"/>
          </a:ln>
          <a:effectLst>
            <a:innerShdw blurRad="76200">
              <a:srgbClr val="000000"/>
            </a:innerShdw>
          </a:effectLst>
        </p:spPr>
      </p:pic>
      <p:pic>
        <p:nvPicPr>
          <p:cNvPr id="9" name="Image 8">
            <a:extLst>
              <a:ext uri="{FF2B5EF4-FFF2-40B4-BE49-F238E27FC236}">
                <a16:creationId xmlns:a16="http://schemas.microsoft.com/office/drawing/2014/main" id="{2911176B-F201-1A06-9502-1B075438D4F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180132" y="465802"/>
            <a:ext cx="3538835" cy="2916000"/>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302836792"/>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BAED58-0B72-276D-92C8-43836C7DCE40}"/>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770A4B14-1643-E0AC-82E2-A2907418009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2722" y="432000"/>
            <a:ext cx="3996000" cy="2997000"/>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61DD3D59-DDA5-A6D1-FC21-2090A2FC321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61278" y="3325091"/>
            <a:ext cx="4128000" cy="3096000"/>
          </a:xfrm>
          <a:prstGeom prst="rect">
            <a:avLst/>
          </a:prstGeom>
          <a:ln w="228600" cap="sq" cmpd="thickThin">
            <a:solidFill>
              <a:schemeClr val="bg1"/>
            </a:solidFill>
            <a:prstDash val="solid"/>
            <a:miter lim="800000"/>
          </a:ln>
          <a:effectLst>
            <a:innerShdw blurRad="76200">
              <a:srgbClr val="000000"/>
            </a:innerShdw>
          </a:effectLst>
        </p:spPr>
      </p:pic>
    </p:spTree>
    <p:extLst>
      <p:ext uri="{BB962C8B-B14F-4D97-AF65-F5344CB8AC3E}">
        <p14:creationId xmlns:p14="http://schemas.microsoft.com/office/powerpoint/2010/main" val="3678784284"/>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2051BA-8D60-6600-7310-3254C5EC6DB8}"/>
            </a:ext>
          </a:extLst>
        </p:cNvPr>
        <p:cNvGrpSpPr/>
        <p:nvPr/>
      </p:nvGrpSpPr>
      <p:grpSpPr>
        <a:xfrm>
          <a:off x="0" y="0"/>
          <a:ext cx="0" cy="0"/>
          <a:chOff x="0" y="0"/>
          <a:chExt cx="0" cy="0"/>
        </a:xfrm>
      </p:grpSpPr>
      <p:pic>
        <p:nvPicPr>
          <p:cNvPr id="7" name="Image 6">
            <a:extLst>
              <a:ext uri="{FF2B5EF4-FFF2-40B4-BE49-F238E27FC236}">
                <a16:creationId xmlns:a16="http://schemas.microsoft.com/office/drawing/2014/main" id="{7FC04FA9-5A7D-C5E5-AD52-236D028BD13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7097" y="3429000"/>
            <a:ext cx="3996000" cy="2997000"/>
          </a:xfrm>
          <a:prstGeom prst="rect">
            <a:avLst/>
          </a:prstGeom>
          <a:ln w="228600" cap="sq" cmpd="thickThin">
            <a:solidFill>
              <a:schemeClr val="bg1"/>
            </a:solidFill>
            <a:prstDash val="solid"/>
            <a:miter lim="800000"/>
          </a:ln>
          <a:effectLst>
            <a:innerShdw blurRad="76200">
              <a:srgbClr val="000000"/>
            </a:innerShdw>
          </a:effectLst>
        </p:spPr>
      </p:pic>
      <p:pic>
        <p:nvPicPr>
          <p:cNvPr id="9" name="Image 8">
            <a:extLst>
              <a:ext uri="{FF2B5EF4-FFF2-40B4-BE49-F238E27FC236}">
                <a16:creationId xmlns:a16="http://schemas.microsoft.com/office/drawing/2014/main" id="{99207850-354D-CCFB-A151-849DE033D65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788903" y="477000"/>
            <a:ext cx="3936000" cy="2952000"/>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3117102736"/>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67013D-3B65-3849-BD01-9E5CA057B2F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4A97169-6AE3-118F-E630-349118A54CD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9595" y="474382"/>
            <a:ext cx="4272000" cy="3204000"/>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5A604315-D206-CE3B-9437-8D372BC964C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87294" y="3429000"/>
            <a:ext cx="3996000" cy="2997000"/>
          </a:xfrm>
          <a:prstGeom prst="rect">
            <a:avLst/>
          </a:prstGeom>
          <a:ln w="228600" cap="sq" cmpd="thickThin">
            <a:solidFill>
              <a:schemeClr val="bg1"/>
            </a:solidFill>
            <a:prstDash val="solid"/>
            <a:miter lim="800000"/>
          </a:ln>
          <a:effectLst>
            <a:innerShdw blurRad="76200">
              <a:srgbClr val="000000"/>
            </a:innerShdw>
          </a:effectLst>
        </p:spPr>
      </p:pic>
    </p:spTree>
    <p:extLst>
      <p:ext uri="{BB962C8B-B14F-4D97-AF65-F5344CB8AC3E}">
        <p14:creationId xmlns:p14="http://schemas.microsoft.com/office/powerpoint/2010/main" val="2568668959"/>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FEDA22-C2D6-77CF-CFA3-F5EB45EE546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4B9014AD-7D8F-5FF4-0A6C-9B1A664B1D1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7275" y="2291939"/>
            <a:ext cx="3060000" cy="4078980"/>
          </a:xfrm>
          <a:prstGeom prst="rect">
            <a:avLst/>
          </a:prstGeom>
          <a:ln w="228600" cap="sq" cmpd="thickThin">
            <a:solidFill>
              <a:schemeClr val="bg1"/>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73813A5A-C253-C2B4-5B09-23E7D351E66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624725" y="442454"/>
            <a:ext cx="3060000" cy="4078980"/>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1976677623"/>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827701-DA4E-B8DE-FC23-3D12610730EB}"/>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17847E39-B64A-8016-3A6D-2F37A66D369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9171" y="999000"/>
            <a:ext cx="3644054" cy="4860000"/>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B83D060-E89C-EC53-43FB-D72F81CEE2A5}"/>
              </a:ext>
            </a:extLst>
          </p:cNvPr>
          <p:cNvSpPr txBox="1"/>
          <p:nvPr/>
        </p:nvSpPr>
        <p:spPr>
          <a:xfrm>
            <a:off x="5058887" y="1331508"/>
            <a:ext cx="7133113" cy="2308324"/>
          </a:xfrm>
          <a:prstGeom prst="rect">
            <a:avLst/>
          </a:prstGeom>
          <a:noFill/>
        </p:spPr>
        <p:txBody>
          <a:bodyPr wrap="square" rtlCol="0">
            <a:spAutoFit/>
          </a:bodyPr>
          <a:lstStyle/>
          <a:p>
            <a:r>
              <a:rPr lang="fr-FR" sz="3600" b="1" dirty="0">
                <a:solidFill>
                  <a:srgbClr val="FFFF00"/>
                </a:solidFill>
              </a:rPr>
              <a:t>Lorient Vous A Présenté </a:t>
            </a:r>
          </a:p>
          <a:p>
            <a:r>
              <a:rPr lang="fr-FR" sz="3600" b="1" dirty="0">
                <a:solidFill>
                  <a:srgbClr val="FFFF00"/>
                </a:solidFill>
              </a:rPr>
              <a:t>La Place Kléber Et La Ville </a:t>
            </a:r>
          </a:p>
          <a:p>
            <a:r>
              <a:rPr lang="fr-FR" sz="3600" b="1" dirty="0">
                <a:solidFill>
                  <a:srgbClr val="FFFF00"/>
                </a:solidFill>
              </a:rPr>
              <a:t>           De Strasbourg </a:t>
            </a:r>
          </a:p>
          <a:p>
            <a:r>
              <a:rPr lang="fr-FR" sz="3600" b="1" dirty="0">
                <a:solidFill>
                  <a:srgbClr val="FFFF00"/>
                </a:solidFill>
              </a:rPr>
              <a:t>Sur une </a:t>
            </a:r>
            <a:r>
              <a:rPr lang="fr-FR" sz="3600" b="1" dirty="0" err="1">
                <a:solidFill>
                  <a:srgbClr val="FFFF00"/>
                </a:solidFill>
              </a:rPr>
              <a:t>Suggètion</a:t>
            </a:r>
            <a:r>
              <a:rPr lang="fr-FR" sz="3600" b="1" dirty="0">
                <a:solidFill>
                  <a:srgbClr val="FFFF00"/>
                </a:solidFill>
              </a:rPr>
              <a:t> De </a:t>
            </a:r>
            <a:r>
              <a:rPr lang="fr-FR" sz="3600" b="1" dirty="0" err="1">
                <a:solidFill>
                  <a:srgbClr val="FFFF00"/>
                </a:solidFill>
              </a:rPr>
              <a:t>JackDidier</a:t>
            </a:r>
            <a:endParaRPr lang="fr-FR" sz="3600" b="1" dirty="0">
              <a:solidFill>
                <a:srgbClr val="FFFF00"/>
              </a:solidFill>
            </a:endParaRPr>
          </a:p>
        </p:txBody>
      </p:sp>
      <p:sp>
        <p:nvSpPr>
          <p:cNvPr id="5" name="ZoneTexte 4">
            <a:extLst>
              <a:ext uri="{FF2B5EF4-FFF2-40B4-BE49-F238E27FC236}">
                <a16:creationId xmlns:a16="http://schemas.microsoft.com/office/drawing/2014/main" id="{E2D0EB15-803A-6CFF-055A-CC7CF9990DF6}"/>
              </a:ext>
            </a:extLst>
          </p:cNvPr>
          <p:cNvSpPr txBox="1"/>
          <p:nvPr/>
        </p:nvSpPr>
        <p:spPr>
          <a:xfrm>
            <a:off x="5454733" y="4096986"/>
            <a:ext cx="6008914"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6" name="ZoneTexte 5">
            <a:extLst>
              <a:ext uri="{FF2B5EF4-FFF2-40B4-BE49-F238E27FC236}">
                <a16:creationId xmlns:a16="http://schemas.microsoft.com/office/drawing/2014/main" id="{F8F68B02-2902-357B-6E6B-CE2DD4CF3831}"/>
              </a:ext>
            </a:extLst>
          </p:cNvPr>
          <p:cNvSpPr txBox="1"/>
          <p:nvPr/>
        </p:nvSpPr>
        <p:spPr>
          <a:xfrm>
            <a:off x="5454733" y="4975761"/>
            <a:ext cx="5850576" cy="584775"/>
          </a:xfrm>
          <a:prstGeom prst="rect">
            <a:avLst/>
          </a:prstGeom>
          <a:noFill/>
        </p:spPr>
        <p:txBody>
          <a:bodyPr wrap="square" rtlCol="0">
            <a:spAutoFit/>
          </a:bodyPr>
          <a:lstStyle/>
          <a:p>
            <a:r>
              <a:rPr lang="fr-FR" sz="3200" b="1" dirty="0">
                <a:solidFill>
                  <a:srgbClr val="FFFF00"/>
                </a:solidFill>
              </a:rPr>
              <a:t>                      Daniel</a:t>
            </a:r>
          </a:p>
        </p:txBody>
      </p:sp>
    </p:spTree>
    <p:extLst>
      <p:ext uri="{BB962C8B-B14F-4D97-AF65-F5344CB8AC3E}">
        <p14:creationId xmlns:p14="http://schemas.microsoft.com/office/powerpoint/2010/main" val="1720683575"/>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135</TotalTime>
  <Words>332</Words>
  <Application>Microsoft Office PowerPoint</Application>
  <PresentationFormat>Grand écran</PresentationFormat>
  <Paragraphs>31</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4</cp:revision>
  <dcterms:created xsi:type="dcterms:W3CDTF">2025-03-13T09:27:59Z</dcterms:created>
  <dcterms:modified xsi:type="dcterms:W3CDTF">2025-04-25T09:54:20Z</dcterms:modified>
</cp:coreProperties>
</file>