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63" r:id="rId4"/>
    <p:sldId id="262" r:id="rId5"/>
    <p:sldId id="261" r:id="rId6"/>
    <p:sldId id="260" r:id="rId7"/>
    <p:sldId id="259" r:id="rId8"/>
    <p:sldId id="264" r:id="rId9"/>
    <p:sldId id="258" r:id="rId10"/>
    <p:sldId id="265" r:id="rId11"/>
    <p:sldId id="257" r:id="rId12"/>
    <p:sldId id="266" r:id="rId13"/>
    <p:sldId id="267" r:id="rId14"/>
    <p:sldId id="268" r:id="rId15"/>
    <p:sldId id="269" r:id="rId16"/>
    <p:sldId id="271" r:id="rId17"/>
    <p:sldId id="272" r:id="rId18"/>
    <p:sldId id="270" r:id="rId19"/>
    <p:sldId id="273" r:id="rId20"/>
    <p:sldId id="274" r:id="rId21"/>
    <p:sldId id="275" r:id="rId22"/>
    <p:sldId id="276" r:id="rId23"/>
    <p:sldId id="277" r:id="rId24"/>
    <p:sldId id="278" r:id="rId25"/>
    <p:sldId id="279" r:id="rId26"/>
    <p:sldId id="282"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064" autoAdjust="0"/>
    <p:restoredTop sz="94660"/>
  </p:normalViewPr>
  <p:slideViewPr>
    <p:cSldViewPr snapToGrid="0">
      <p:cViewPr varScale="1">
        <p:scale>
          <a:sx n="81" d="100"/>
          <a:sy n="81" d="100"/>
        </p:scale>
        <p:origin x="20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17/04/2025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61FC5D66-92F5-10DF-743B-356BFA9AD8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5464" y="279000"/>
            <a:ext cx="8400000"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F26E5F-18FC-E43E-3424-E26FDBF60AEF}"/>
              </a:ext>
            </a:extLst>
          </p:cNvPr>
          <p:cNvSpPr txBox="1"/>
          <p:nvPr/>
        </p:nvSpPr>
        <p:spPr>
          <a:xfrm>
            <a:off x="2363191" y="279000"/>
            <a:ext cx="8918368" cy="584775"/>
          </a:xfrm>
          <a:prstGeom prst="rect">
            <a:avLst/>
          </a:prstGeom>
          <a:noFill/>
        </p:spPr>
        <p:txBody>
          <a:bodyPr wrap="square" rtlCol="0">
            <a:spAutoFit/>
          </a:bodyPr>
          <a:lstStyle/>
          <a:p>
            <a:r>
              <a:rPr lang="fr-FR" sz="2400" b="1" dirty="0"/>
              <a:t> </a:t>
            </a:r>
            <a:r>
              <a:rPr lang="fr-FR" sz="3200" b="1" dirty="0"/>
              <a:t>Belle-Ile-en-Mer-56-Sauzon -Morbihan</a:t>
            </a:r>
          </a:p>
        </p:txBody>
      </p:sp>
      <p:sp>
        <p:nvSpPr>
          <p:cNvPr id="2" name="ZoneTexte 1">
            <a:extLst>
              <a:ext uri="{FF2B5EF4-FFF2-40B4-BE49-F238E27FC236}">
                <a16:creationId xmlns:a16="http://schemas.microsoft.com/office/drawing/2014/main" id="{3EB0BEF4-D9B7-FB3C-DD90-9F3E94854BD2}"/>
              </a:ext>
            </a:extLst>
          </p:cNvPr>
          <p:cNvSpPr txBox="1"/>
          <p:nvPr/>
        </p:nvSpPr>
        <p:spPr>
          <a:xfrm>
            <a:off x="10426536" y="4919008"/>
            <a:ext cx="1872343" cy="1938992"/>
          </a:xfrm>
          <a:prstGeom prst="rect">
            <a:avLst/>
          </a:prstGeom>
          <a:noFill/>
        </p:spPr>
        <p:txBody>
          <a:bodyPr wrap="square" rtlCol="0">
            <a:spAutoFit/>
          </a:bodyPr>
          <a:lstStyle/>
          <a:p>
            <a:r>
              <a:rPr lang="fr-FR" sz="2400" b="1" dirty="0">
                <a:solidFill>
                  <a:schemeClr val="bg1"/>
                </a:solidFill>
              </a:rPr>
              <a:t>Cliquez Gauche PPS En Manuel Merci</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4="http://schemas.microsoft.com/office/powerpoint/2010/main">
    <mc:Choice Requires="p14">
      <p:transition spd="slow" p14:dur="5000">
        <p:cut/>
        <p:sndAc>
          <p:stSnd loop="1">
            <p:snd r:embed="rId2" name="Glenmor - Puis nous garderons.wav"/>
          </p:stSnd>
        </p:sndAc>
      </p:transition>
    </mc:Choice>
    <mc:Fallback xmlns="">
      <p:transition spd="slow">
        <p:cut/>
        <p:sndAc>
          <p:stSnd loop="1">
            <p:snd r:embed="rId4" name="Glenmor - Puis nous gardero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aérien, Photographie aérienne, plein air, Vue plongeante&#10;&#10;Le contenu généré par l’IA peut être incorrect.">
            <a:extLst>
              <a:ext uri="{FF2B5EF4-FFF2-40B4-BE49-F238E27FC236}">
                <a16:creationId xmlns:a16="http://schemas.microsoft.com/office/drawing/2014/main" id="{EC17884C-04D3-BF1A-6646-B2A95A5CEE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195" y="1357505"/>
            <a:ext cx="7200000" cy="3600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EFC7DB2-892B-FBC8-6529-25D18824756D}"/>
              </a:ext>
            </a:extLst>
          </p:cNvPr>
          <p:cNvSpPr txBox="1"/>
          <p:nvPr/>
        </p:nvSpPr>
        <p:spPr>
          <a:xfrm>
            <a:off x="1250867" y="5267443"/>
            <a:ext cx="5985164" cy="461665"/>
          </a:xfrm>
          <a:prstGeom prst="rect">
            <a:avLst/>
          </a:prstGeom>
          <a:noFill/>
        </p:spPr>
        <p:txBody>
          <a:bodyPr wrap="square" rtlCol="0">
            <a:spAutoFit/>
          </a:bodyPr>
          <a:lstStyle/>
          <a:p>
            <a:r>
              <a:rPr lang="fr-FR" sz="2400" b="1" dirty="0" err="1">
                <a:solidFill>
                  <a:schemeClr val="bg1"/>
                </a:solidFill>
              </a:rPr>
              <a:t>Ctadelle</a:t>
            </a:r>
            <a:r>
              <a:rPr lang="fr-FR" sz="2400" b="1" dirty="0">
                <a:solidFill>
                  <a:schemeClr val="bg1"/>
                </a:solidFill>
              </a:rPr>
              <a:t> Vauban –Belle – Île –En Mer</a:t>
            </a:r>
          </a:p>
        </p:txBody>
      </p:sp>
      <p:sp>
        <p:nvSpPr>
          <p:cNvPr id="5" name="ZoneTexte 4">
            <a:extLst>
              <a:ext uri="{FF2B5EF4-FFF2-40B4-BE49-F238E27FC236}">
                <a16:creationId xmlns:a16="http://schemas.microsoft.com/office/drawing/2014/main" id="{A23C2197-D160-95F3-ED8D-57FAABED0EFC}"/>
              </a:ext>
            </a:extLst>
          </p:cNvPr>
          <p:cNvSpPr txBox="1"/>
          <p:nvPr/>
        </p:nvSpPr>
        <p:spPr>
          <a:xfrm>
            <a:off x="8087097" y="428178"/>
            <a:ext cx="3871356" cy="6001643"/>
          </a:xfrm>
          <a:prstGeom prst="rect">
            <a:avLst/>
          </a:prstGeom>
          <a:noFill/>
        </p:spPr>
        <p:txBody>
          <a:bodyPr wrap="square" rtlCol="0">
            <a:spAutoFit/>
          </a:bodyPr>
          <a:lstStyle/>
          <a:p>
            <a:r>
              <a:rPr lang="fr-FR" sz="2400" b="1" dirty="0">
                <a:solidFill>
                  <a:schemeClr val="bg1"/>
                </a:solidFill>
              </a:rPr>
              <a:t>Sauzon est une des quatre communes de l'île dont le territoire s'étend sur la partie ouest de celle-ci. Le bourg chef-lieu est principalement bâti sur la rive gauche de l'estuaire de la rivière de Sauzon qui débouche sur la côte nord de l'île. Cette anse, aménagée en un petit port de pêche et de plaisance (surnommé « le port fleuri »), est dotée d'une forme de rade, prolongeant l'estuaire,.</a:t>
            </a:r>
          </a:p>
        </p:txBody>
      </p:sp>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herbe, bâtiment, plein air, mégalithe&#10;&#10;Le contenu généré par l’IA peut être incorrect.">
            <a:extLst>
              <a:ext uri="{FF2B5EF4-FFF2-40B4-BE49-F238E27FC236}">
                <a16:creationId xmlns:a16="http://schemas.microsoft.com/office/drawing/2014/main" id="{9C856C3B-53AE-0034-C22D-B1DECD5196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C9B0401-182A-5166-E6A5-B3B776224333}"/>
              </a:ext>
            </a:extLst>
          </p:cNvPr>
          <p:cNvSpPr txBox="1"/>
          <p:nvPr/>
        </p:nvSpPr>
        <p:spPr>
          <a:xfrm>
            <a:off x="3576689" y="6198918"/>
            <a:ext cx="7042068" cy="461665"/>
          </a:xfrm>
          <a:prstGeom prst="rect">
            <a:avLst/>
          </a:prstGeom>
          <a:noFill/>
        </p:spPr>
        <p:txBody>
          <a:bodyPr wrap="square" rtlCol="0">
            <a:spAutoFit/>
          </a:bodyPr>
          <a:lstStyle/>
          <a:p>
            <a:r>
              <a:rPr lang="fr-FR" sz="2400" b="1">
                <a:solidFill>
                  <a:schemeClr val="bg1"/>
                </a:solidFill>
              </a:rPr>
              <a:t>	Menhir Jean à Belle-Île</a:t>
            </a:r>
            <a:endParaRPr lang="fr-FR" sz="2400" b="1" dirty="0">
              <a:solidFill>
                <a:schemeClr val="bg1"/>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herbe, plein air, ciel, bâtiment&#10;&#10;Le contenu généré par l’IA peut être incorrect.">
            <a:extLst>
              <a:ext uri="{FF2B5EF4-FFF2-40B4-BE49-F238E27FC236}">
                <a16:creationId xmlns:a16="http://schemas.microsoft.com/office/drawing/2014/main" id="{EE40AF2A-C660-5B66-5DE9-7F96253BB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CE4BE5-91DA-C016-E8DD-0EEF1DCFD340}"/>
              </a:ext>
            </a:extLst>
          </p:cNvPr>
          <p:cNvSpPr txBox="1"/>
          <p:nvPr/>
        </p:nvSpPr>
        <p:spPr>
          <a:xfrm>
            <a:off x="1983178" y="6240656"/>
            <a:ext cx="8400000" cy="461665"/>
          </a:xfrm>
          <a:prstGeom prst="rect">
            <a:avLst/>
          </a:prstGeom>
          <a:noFill/>
        </p:spPr>
        <p:txBody>
          <a:bodyPr wrap="square" rtlCol="0">
            <a:spAutoFit/>
          </a:bodyPr>
          <a:lstStyle/>
          <a:p>
            <a:r>
              <a:rPr lang="fr-FR" sz="2400" b="1">
                <a:solidFill>
                  <a:schemeClr val="bg1"/>
                </a:solidFill>
              </a:rPr>
              <a:t> : Menhir Jeanne de Kerledan, à Sauzon (Morbihan, France)</a:t>
            </a:r>
            <a:endParaRPr lang="fr-FR" sz="2400" b="1" dirty="0">
              <a:solidFill>
                <a:schemeClr val="bg1"/>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lein air, ciel, nuage, nature&#10;&#10;Le contenu généré par l’IA peut être incorrect.">
            <a:extLst>
              <a:ext uri="{FF2B5EF4-FFF2-40B4-BE49-F238E27FC236}">
                <a16:creationId xmlns:a16="http://schemas.microsoft.com/office/drawing/2014/main" id="{4F07C01E-F2BE-3E84-B1E0-98A1654386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208478-0957-FDBE-F05A-8916D3403019}"/>
              </a:ext>
            </a:extLst>
          </p:cNvPr>
          <p:cNvSpPr txBox="1"/>
          <p:nvPr/>
        </p:nvSpPr>
        <p:spPr>
          <a:xfrm>
            <a:off x="4077663" y="6164906"/>
            <a:ext cx="6935190" cy="461665"/>
          </a:xfrm>
          <a:prstGeom prst="rect">
            <a:avLst/>
          </a:prstGeom>
          <a:noFill/>
        </p:spPr>
        <p:txBody>
          <a:bodyPr wrap="square" rtlCol="0">
            <a:spAutoFit/>
          </a:bodyPr>
          <a:lstStyle/>
          <a:p>
            <a:r>
              <a:rPr lang="fr-FR" sz="2400" b="1" dirty="0">
                <a:solidFill>
                  <a:schemeClr val="bg1"/>
                </a:solidFill>
              </a:rPr>
              <a:t>Plage de Donnant à Belle -ile</a:t>
            </a: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nuage, ciel, herbe&#10;&#10;Le contenu généré par l’IA peut être incorrect.">
            <a:extLst>
              <a:ext uri="{FF2B5EF4-FFF2-40B4-BE49-F238E27FC236}">
                <a16:creationId xmlns:a16="http://schemas.microsoft.com/office/drawing/2014/main" id="{19A93BCD-01C3-A269-223C-C862977FFC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C421DF9B-4D05-F8CC-8956-F2D99CA27231}"/>
              </a:ext>
            </a:extLst>
          </p:cNvPr>
          <p:cNvSpPr txBox="1"/>
          <p:nvPr/>
        </p:nvSpPr>
        <p:spPr>
          <a:xfrm>
            <a:off x="2992582" y="6212337"/>
            <a:ext cx="7303418" cy="461665"/>
          </a:xfrm>
          <a:prstGeom prst="rect">
            <a:avLst/>
          </a:prstGeom>
          <a:noFill/>
        </p:spPr>
        <p:txBody>
          <a:bodyPr wrap="square" rtlCol="0">
            <a:spAutoFit/>
          </a:bodyPr>
          <a:lstStyle/>
          <a:p>
            <a:r>
              <a:rPr lang="fr-FR" sz="2400" b="1">
                <a:solidFill>
                  <a:schemeClr val="bg1"/>
                </a:solidFill>
              </a:rPr>
              <a:t>Fort Sarah-Bernhardt et phare des Poulains</a:t>
            </a:r>
            <a:endParaRPr lang="fr-FR" sz="2400" b="1" dirty="0">
              <a:solidFill>
                <a:schemeClr val="bg1"/>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descr="Une image contenant plein air, bâtiment, ciel, phare&#10;&#10;Le contenu généré par l’IA peut être incorrect.">
            <a:extLst>
              <a:ext uri="{FF2B5EF4-FFF2-40B4-BE49-F238E27FC236}">
                <a16:creationId xmlns:a16="http://schemas.microsoft.com/office/drawing/2014/main" id="{90BC2E22-2546-9824-F1F1-BD49A708A6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snip2DiagRect">
            <a:avLst/>
          </a:prstGeom>
          <a:solidFill>
            <a:srgbClr val="FFFFFF">
              <a:shade val="85000"/>
            </a:srgbClr>
          </a:solidFill>
          <a:ln w="88900" cap="sq">
            <a:solidFill>
              <a:srgbClr val="00B05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A401487A-4208-3551-9A0A-506A127ED4D8}"/>
              </a:ext>
            </a:extLst>
          </p:cNvPr>
          <p:cNvSpPr txBox="1"/>
          <p:nvPr/>
        </p:nvSpPr>
        <p:spPr>
          <a:xfrm>
            <a:off x="5011387" y="6140314"/>
            <a:ext cx="6365174" cy="461665"/>
          </a:xfrm>
          <a:prstGeom prst="rect">
            <a:avLst/>
          </a:prstGeom>
          <a:noFill/>
        </p:spPr>
        <p:txBody>
          <a:bodyPr wrap="square" rtlCol="0">
            <a:spAutoFit/>
          </a:bodyPr>
          <a:lstStyle/>
          <a:p>
            <a:r>
              <a:rPr lang="fr-FR" sz="2400" b="1">
                <a:solidFill>
                  <a:schemeClr val="bg1"/>
                </a:solidFill>
              </a:rPr>
              <a:t>Phare des Poulains</a:t>
            </a:r>
            <a:endParaRPr lang="fr-FR" sz="2400" b="1" dirty="0">
              <a:solidFill>
                <a:schemeClr val="bg1"/>
              </a:solidFill>
            </a:endParaRPr>
          </a:p>
        </p:txBody>
      </p:sp>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bâtiment, ciel, plante&#10;&#10;Le contenu généré par l’IA peut être incorrect.">
            <a:extLst>
              <a:ext uri="{FF2B5EF4-FFF2-40B4-BE49-F238E27FC236}">
                <a16:creationId xmlns:a16="http://schemas.microsoft.com/office/drawing/2014/main" id="{12C54B53-A7B3-0116-E8D2-35E24C8EC2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5434" y="634500"/>
            <a:ext cx="7452000" cy="5589000"/>
          </a:xfrm>
          <a:prstGeom prst="rect">
            <a:avLst/>
          </a:prstGeom>
          <a:solidFill>
            <a:srgbClr val="FFFFFF">
              <a:shade val="85000"/>
            </a:srgbClr>
          </a:solidFill>
          <a:ln w="190500" cap="sq">
            <a:solidFill>
              <a:schemeClr val="accent2">
                <a:lumMod val="60000"/>
                <a:lumOff val="4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B805BBF5-8901-C4BB-B10C-DA668BDA5E2D}"/>
              </a:ext>
            </a:extLst>
          </p:cNvPr>
          <p:cNvSpPr txBox="1"/>
          <p:nvPr/>
        </p:nvSpPr>
        <p:spPr>
          <a:xfrm>
            <a:off x="8391896" y="1045029"/>
            <a:ext cx="3625932" cy="4524315"/>
          </a:xfrm>
          <a:prstGeom prst="rect">
            <a:avLst/>
          </a:prstGeom>
          <a:noFill/>
        </p:spPr>
        <p:txBody>
          <a:bodyPr wrap="square" rtlCol="0">
            <a:spAutoFit/>
          </a:bodyPr>
          <a:lstStyle/>
          <a:p>
            <a:r>
              <a:rPr lang="fr-FR" sz="2400" b="1" dirty="0">
                <a:solidFill>
                  <a:schemeClr val="bg1"/>
                </a:solidFill>
              </a:rPr>
              <a:t>Château de Crawford construit en 1761 par le Major Crawford, ancien gouverneur de l'île de Belle-Île-en-Mer pendant l'occupation anglaise. Le domaine qui porte son nom avait été attribué en fief par Louis XV pour le remerciement de la bonne façon dont il a traité ses sujets.</a:t>
            </a:r>
          </a:p>
        </p:txBody>
      </p:sp>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ciel, eau, nuage&#10;&#10;Le contenu généré par l’IA peut être incorrect.">
            <a:extLst>
              <a:ext uri="{FF2B5EF4-FFF2-40B4-BE49-F238E27FC236}">
                <a16:creationId xmlns:a16="http://schemas.microsoft.com/office/drawing/2014/main" id="{D52D1838-897E-FB2E-DF99-7701F209AB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3862" y="279000"/>
            <a:ext cx="8244275" cy="6300000"/>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CC0B85E-9465-5E8F-075B-8A7BBD04570E}"/>
              </a:ext>
            </a:extLst>
          </p:cNvPr>
          <p:cNvSpPr txBox="1"/>
          <p:nvPr/>
        </p:nvSpPr>
        <p:spPr>
          <a:xfrm>
            <a:off x="4860964" y="5640780"/>
            <a:ext cx="3230089" cy="830997"/>
          </a:xfrm>
          <a:prstGeom prst="rect">
            <a:avLst/>
          </a:prstGeom>
          <a:noFill/>
        </p:spPr>
        <p:txBody>
          <a:bodyPr wrap="square" rtlCol="0">
            <a:spAutoFit/>
          </a:bodyPr>
          <a:lstStyle/>
          <a:p>
            <a:r>
              <a:rPr lang="fr-FR" sz="2400" b="1" dirty="0">
                <a:solidFill>
                  <a:schemeClr val="bg1"/>
                </a:solidFill>
              </a:rPr>
              <a:t> Sauzon, Belle Ile, Bretagne, France</a:t>
            </a:r>
          </a:p>
        </p:txBody>
      </p:sp>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ciel, bateau, eau&#10;&#10;Le contenu généré par l’IA peut être incorrect.">
            <a:extLst>
              <a:ext uri="{FF2B5EF4-FFF2-40B4-BE49-F238E27FC236}">
                <a16:creationId xmlns:a16="http://schemas.microsoft.com/office/drawing/2014/main" id="{C8A0537B-4E00-EA68-199E-C148E16AF5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469005"/>
            <a:ext cx="7236000" cy="5427000"/>
          </a:xfrm>
          <a:prstGeom prst="rect">
            <a:avLst/>
          </a:prstGeom>
          <a:solidFill>
            <a:srgbClr val="FFFFFF">
              <a:shade val="85000"/>
            </a:srgbClr>
          </a:solidFill>
          <a:ln w="190500" cap="rnd">
            <a:solidFill>
              <a:schemeClr val="accent2"/>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4" name="ZoneTexte 3">
            <a:extLst>
              <a:ext uri="{FF2B5EF4-FFF2-40B4-BE49-F238E27FC236}">
                <a16:creationId xmlns:a16="http://schemas.microsoft.com/office/drawing/2014/main" id="{F91ED034-E9FF-0A95-59FD-14E2EECED6F0}"/>
              </a:ext>
            </a:extLst>
          </p:cNvPr>
          <p:cNvSpPr txBox="1"/>
          <p:nvPr/>
        </p:nvSpPr>
        <p:spPr>
          <a:xfrm>
            <a:off x="356260" y="5427024"/>
            <a:ext cx="3253839" cy="1200329"/>
          </a:xfrm>
          <a:prstGeom prst="rect">
            <a:avLst/>
          </a:prstGeom>
          <a:noFill/>
        </p:spPr>
        <p:txBody>
          <a:bodyPr wrap="square" rtlCol="0">
            <a:spAutoFit/>
          </a:bodyPr>
          <a:lstStyle/>
          <a:p>
            <a:r>
              <a:rPr lang="fr-FR" sz="2400" b="1">
                <a:solidFill>
                  <a:schemeClr val="bg1"/>
                </a:solidFill>
              </a:rPr>
              <a:t>Vue du Port de Sauzon et du quai Joseph Naudin.</a:t>
            </a:r>
            <a:endParaRPr lang="fr-FR" sz="2400" b="1" dirty="0">
              <a:solidFill>
                <a:schemeClr val="bg1"/>
              </a:solidFill>
            </a:endParaRPr>
          </a:p>
        </p:txBody>
      </p:sp>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plein air, nature, ciel, herbe&#10;&#10;Le contenu généré par l’IA peut être incorrect.">
            <a:extLst>
              <a:ext uri="{FF2B5EF4-FFF2-40B4-BE49-F238E27FC236}">
                <a16:creationId xmlns:a16="http://schemas.microsoft.com/office/drawing/2014/main" id="{4A35BFFF-39B7-2F57-2237-2F24F35F17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5257"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444B17-CCD3-2295-E31D-5089B576BBB8}"/>
              </a:ext>
            </a:extLst>
          </p:cNvPr>
          <p:cNvSpPr txBox="1"/>
          <p:nvPr/>
        </p:nvSpPr>
        <p:spPr>
          <a:xfrm>
            <a:off x="1900052" y="5854881"/>
            <a:ext cx="4370120" cy="830997"/>
          </a:xfrm>
          <a:prstGeom prst="rect">
            <a:avLst/>
          </a:prstGeom>
          <a:noFill/>
        </p:spPr>
        <p:txBody>
          <a:bodyPr wrap="square" rtlCol="0">
            <a:spAutoFit/>
          </a:bodyPr>
          <a:lstStyle/>
          <a:p>
            <a:r>
              <a:rPr lang="fr-FR" sz="2400" b="1">
                <a:solidFill>
                  <a:schemeClr val="bg1"/>
                </a:solidFill>
              </a:rPr>
              <a:t>Ria de Sauzon, Belle Île, Bretagne, France</a:t>
            </a:r>
            <a:endParaRPr lang="fr-FR" sz="2400" b="1" dirty="0">
              <a:solidFill>
                <a:schemeClr val="bg1"/>
              </a:solidFill>
            </a:endParaRPr>
          </a:p>
        </p:txBody>
      </p:sp>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eau, ciel, lac&#10;&#10;Le contenu généré par l’IA peut être incorrect.">
            <a:extLst>
              <a:ext uri="{FF2B5EF4-FFF2-40B4-BE49-F238E27FC236}">
                <a16:creationId xmlns:a16="http://schemas.microsoft.com/office/drawing/2014/main" id="{8D800E07-925E-891E-E1B8-94877F454B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EA001F-9C67-9927-4DDE-BED25948CB48}"/>
              </a:ext>
            </a:extLst>
          </p:cNvPr>
          <p:cNvSpPr txBox="1"/>
          <p:nvPr/>
        </p:nvSpPr>
        <p:spPr>
          <a:xfrm>
            <a:off x="2481943" y="6117335"/>
            <a:ext cx="8007927" cy="461665"/>
          </a:xfrm>
          <a:prstGeom prst="rect">
            <a:avLst/>
          </a:prstGeom>
          <a:noFill/>
        </p:spPr>
        <p:txBody>
          <a:bodyPr wrap="square" rtlCol="0">
            <a:spAutoFit/>
          </a:bodyPr>
          <a:lstStyle/>
          <a:p>
            <a:r>
              <a:rPr lang="fr-FR" sz="2400" b="1">
                <a:solidFill>
                  <a:schemeClr val="bg1"/>
                </a:solidFill>
              </a:rPr>
              <a:t> Port de Sauzon Belle-île-en-mer, Morbihan (France)</a:t>
            </a:r>
            <a:endParaRPr lang="fr-FR" sz="2400" b="1" dirty="0">
              <a:solidFill>
                <a:schemeClr val="bg1"/>
              </a:solidFill>
            </a:endParaRPr>
          </a:p>
        </p:txBody>
      </p:sp>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041D2C1B-F01B-861A-1EAC-7995614026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9380" y="279000"/>
            <a:ext cx="9153240"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7D3932-733C-ACBE-35F4-3B7332180317}"/>
              </a:ext>
            </a:extLst>
          </p:cNvPr>
          <p:cNvSpPr txBox="1"/>
          <p:nvPr/>
        </p:nvSpPr>
        <p:spPr>
          <a:xfrm>
            <a:off x="3336967" y="6210796"/>
            <a:ext cx="7422078" cy="461665"/>
          </a:xfrm>
          <a:prstGeom prst="rect">
            <a:avLst/>
          </a:prstGeom>
          <a:noFill/>
        </p:spPr>
        <p:txBody>
          <a:bodyPr wrap="square" rtlCol="0">
            <a:spAutoFit/>
          </a:bodyPr>
          <a:lstStyle/>
          <a:p>
            <a:r>
              <a:rPr lang="fr-FR" sz="2400" b="1">
                <a:solidFill>
                  <a:schemeClr val="bg1"/>
                </a:solidFill>
              </a:rPr>
              <a:t>Sauzon, deuxième port de Belle-Île</a:t>
            </a:r>
            <a:endParaRPr lang="fr-FR" sz="2400" b="1" dirty="0">
              <a:solidFill>
                <a:schemeClr val="bg1"/>
              </a:solidFill>
            </a:endParaRPr>
          </a:p>
        </p:txBody>
      </p:sp>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descr="Une image contenant plein air, arbre, eau, bateau&#10;&#10;Le contenu généré par l’IA peut être incorrect.">
            <a:extLst>
              <a:ext uri="{FF2B5EF4-FFF2-40B4-BE49-F238E27FC236}">
                <a16:creationId xmlns:a16="http://schemas.microsoft.com/office/drawing/2014/main" id="{087FBAB2-955D-B538-D169-76EC11DA4D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1381" y="279000"/>
            <a:ext cx="8910485"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442569-8BC3-4D4B-2AC2-24BA576D7273}"/>
              </a:ext>
            </a:extLst>
          </p:cNvPr>
          <p:cNvSpPr txBox="1"/>
          <p:nvPr/>
        </p:nvSpPr>
        <p:spPr>
          <a:xfrm>
            <a:off x="9547760" y="4029164"/>
            <a:ext cx="2644239" cy="1200329"/>
          </a:xfrm>
          <a:prstGeom prst="rect">
            <a:avLst/>
          </a:prstGeom>
          <a:noFill/>
        </p:spPr>
        <p:txBody>
          <a:bodyPr wrap="square" rtlCol="0">
            <a:spAutoFit/>
          </a:bodyPr>
          <a:lstStyle/>
          <a:p>
            <a:r>
              <a:rPr lang="fr-FR" sz="2400" b="1">
                <a:solidFill>
                  <a:schemeClr val="bg1"/>
                </a:solidFill>
              </a:rPr>
              <a:t>Abri de l'ancien canot de sauvetage.</a:t>
            </a:r>
            <a:endParaRPr lang="fr-FR" sz="2400" b="1" dirty="0">
              <a:solidFill>
                <a:schemeClr val="bg1"/>
              </a:solidFill>
            </a:endParaRPr>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descr="Une image contenant plein air, bâtiment, mammifère, herbe&#10;&#10;Le contenu généré par l’IA peut être incorrect.">
            <a:extLst>
              <a:ext uri="{FF2B5EF4-FFF2-40B4-BE49-F238E27FC236}">
                <a16:creationId xmlns:a16="http://schemas.microsoft.com/office/drawing/2014/main" id="{E2E3E065-E9BB-1594-1AFE-794E4A3110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717" y="389608"/>
            <a:ext cx="3399447" cy="4608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5" name="Image 4" descr="Une image contenant plein air, eau, Reliefs côtiers et océaniques, côte&#10;&#10;Le contenu généré par l’IA peut être incorrect.">
            <a:extLst>
              <a:ext uri="{FF2B5EF4-FFF2-40B4-BE49-F238E27FC236}">
                <a16:creationId xmlns:a16="http://schemas.microsoft.com/office/drawing/2014/main" id="{A7D10E4C-2ABC-97EB-2EC0-DF3E3DA128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74894" y="1990239"/>
            <a:ext cx="3354389" cy="4464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B15B19D0-06E3-3519-8B19-77D6BF3F21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ound2DiagRect">
            <a:avLst>
              <a:gd name="adj1" fmla="val 16667"/>
              <a:gd name="adj2" fmla="val 0"/>
            </a:avLst>
          </a:prstGeom>
          <a:ln w="88900" cap="sq">
            <a:solidFill>
              <a:schemeClr val="accent2">
                <a:lumMod val="60000"/>
                <a:lumOff val="40000"/>
              </a:schemeClr>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11020826-BF2E-2B49-4909-956ECB0F08BE}"/>
              </a:ext>
            </a:extLst>
          </p:cNvPr>
          <p:cNvSpPr txBox="1"/>
          <p:nvPr/>
        </p:nvSpPr>
        <p:spPr>
          <a:xfrm>
            <a:off x="4678877" y="6171545"/>
            <a:ext cx="4928260" cy="461665"/>
          </a:xfrm>
          <a:prstGeom prst="rect">
            <a:avLst/>
          </a:prstGeom>
          <a:noFill/>
        </p:spPr>
        <p:txBody>
          <a:bodyPr wrap="square" rtlCol="0">
            <a:spAutoFit/>
          </a:bodyPr>
          <a:lstStyle/>
          <a:p>
            <a:r>
              <a:rPr lang="fr-FR" sz="2400" b="1">
                <a:solidFill>
                  <a:schemeClr val="bg1"/>
                </a:solidFill>
              </a:rPr>
              <a:t>Quai de Sauzon</a:t>
            </a:r>
            <a:endParaRPr lang="fr-FR" sz="2400" b="1" dirty="0">
              <a:solidFill>
                <a:schemeClr val="bg1"/>
              </a:solidFill>
            </a:endParaRPr>
          </a:p>
        </p:txBody>
      </p:sp>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descr="Une image contenant plein air, eau, Photographie aérienne, paysage&#10;&#10;Le contenu généré par l’IA peut être incorrect.">
            <a:extLst>
              <a:ext uri="{FF2B5EF4-FFF2-40B4-BE49-F238E27FC236}">
                <a16:creationId xmlns:a16="http://schemas.microsoft.com/office/drawing/2014/main" id="{850B8CBD-20F2-816E-E112-D0B6ABEF91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185" y="279000"/>
            <a:ext cx="9588580"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91D0AB-F1B5-6BBE-33D2-9617E2F2A464}"/>
              </a:ext>
            </a:extLst>
          </p:cNvPr>
          <p:cNvSpPr txBox="1"/>
          <p:nvPr/>
        </p:nvSpPr>
        <p:spPr>
          <a:xfrm>
            <a:off x="10054441" y="1555668"/>
            <a:ext cx="2137559" cy="4154984"/>
          </a:xfrm>
          <a:prstGeom prst="rect">
            <a:avLst/>
          </a:prstGeom>
          <a:noFill/>
        </p:spPr>
        <p:txBody>
          <a:bodyPr wrap="square" rtlCol="0">
            <a:spAutoFit/>
          </a:bodyPr>
          <a:lstStyle/>
          <a:p>
            <a:r>
              <a:rPr lang="fr-FR" sz="2400" b="1" dirty="0">
                <a:solidFill>
                  <a:schemeClr val="bg1"/>
                </a:solidFill>
              </a:rPr>
              <a:t>Photographie aérienne du nord du port et de la ville de Sauzon sur l'île de Belle-Île-en-Mer dans le département français du Morbihan. </a:t>
            </a:r>
          </a:p>
        </p:txBody>
      </p:sp>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ciel, eau, nuage&#10;&#10;Le contenu généré par l’IA peut être incorrect.">
            <a:extLst>
              <a:ext uri="{FF2B5EF4-FFF2-40B4-BE49-F238E27FC236}">
                <a16:creationId xmlns:a16="http://schemas.microsoft.com/office/drawing/2014/main" id="{F3156617-CF5E-2342-0440-D8EA126D05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5887" y="279000"/>
            <a:ext cx="8400000" cy="630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9338A6A-E55B-4B6E-81F4-4062165AA4AC}"/>
              </a:ext>
            </a:extLst>
          </p:cNvPr>
          <p:cNvSpPr txBox="1"/>
          <p:nvPr/>
        </p:nvSpPr>
        <p:spPr>
          <a:xfrm>
            <a:off x="641267" y="3871355"/>
            <a:ext cx="3253839" cy="1200329"/>
          </a:xfrm>
          <a:prstGeom prst="rect">
            <a:avLst/>
          </a:prstGeom>
          <a:noFill/>
        </p:spPr>
        <p:txBody>
          <a:bodyPr wrap="square" rtlCol="0">
            <a:spAutoFit/>
          </a:bodyPr>
          <a:lstStyle/>
          <a:p>
            <a:r>
              <a:rPr lang="fr-FR" sz="2400" b="1">
                <a:solidFill>
                  <a:schemeClr val="bg1"/>
                </a:solidFill>
              </a:rPr>
              <a:t>Feux du Palais - Le Palais - Belle-Ile - Morbihan</a:t>
            </a:r>
            <a:endParaRPr lang="fr-FR" sz="2400" b="1" dirty="0">
              <a:solidFill>
                <a:schemeClr val="bg1"/>
              </a:solidFill>
            </a:endParaRPr>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invertébré, fruit de mer, crustacé, panier&#10;&#10;Le contenu généré par l’IA peut être incorrect.">
            <a:extLst>
              <a:ext uri="{FF2B5EF4-FFF2-40B4-BE49-F238E27FC236}">
                <a16:creationId xmlns:a16="http://schemas.microsoft.com/office/drawing/2014/main" id="{B802F5BE-F124-D796-FB27-405C9490A6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399" y="518061"/>
            <a:ext cx="5231065" cy="3492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5" name="Image 4" descr="Une image contenant plein air, herbe, arbre, ciel&#10;&#10;Le contenu généré par l’IA peut être incorrect.">
            <a:extLst>
              <a:ext uri="{FF2B5EF4-FFF2-40B4-BE49-F238E27FC236}">
                <a16:creationId xmlns:a16="http://schemas.microsoft.com/office/drawing/2014/main" id="{6BA473C0-F084-5ADC-9BE7-1E79B1716D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6795" y="3429000"/>
            <a:ext cx="4500000" cy="2998123"/>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21FF19D-ED2F-4435-6276-9E813B06602A}"/>
              </a:ext>
            </a:extLst>
          </p:cNvPr>
          <p:cNvSpPr txBox="1"/>
          <p:nvPr/>
        </p:nvSpPr>
        <p:spPr>
          <a:xfrm>
            <a:off x="878774" y="4269915"/>
            <a:ext cx="5058889" cy="461665"/>
          </a:xfrm>
          <a:prstGeom prst="rect">
            <a:avLst/>
          </a:prstGeom>
          <a:noFill/>
        </p:spPr>
        <p:txBody>
          <a:bodyPr wrap="square" rtlCol="0">
            <a:spAutoFit/>
          </a:bodyPr>
          <a:lstStyle/>
          <a:p>
            <a:r>
              <a:rPr lang="fr-FR" sz="2400" b="1" dirty="0">
                <a:solidFill>
                  <a:schemeClr val="bg1"/>
                </a:solidFill>
              </a:rPr>
              <a:t>Les Huîtres De Belle –Île en mer</a:t>
            </a:r>
          </a:p>
        </p:txBody>
      </p:sp>
      <p:sp>
        <p:nvSpPr>
          <p:cNvPr id="7" name="ZoneTexte 6">
            <a:extLst>
              <a:ext uri="{FF2B5EF4-FFF2-40B4-BE49-F238E27FC236}">
                <a16:creationId xmlns:a16="http://schemas.microsoft.com/office/drawing/2014/main" id="{947ABC6D-47A9-8C6C-FF59-B0CE497A96D4}"/>
              </a:ext>
            </a:extLst>
          </p:cNvPr>
          <p:cNvSpPr txBox="1"/>
          <p:nvPr/>
        </p:nvSpPr>
        <p:spPr>
          <a:xfrm>
            <a:off x="6757060" y="2375065"/>
            <a:ext cx="5231065" cy="830997"/>
          </a:xfrm>
          <a:prstGeom prst="rect">
            <a:avLst/>
          </a:prstGeom>
          <a:noFill/>
        </p:spPr>
        <p:txBody>
          <a:bodyPr wrap="square" rtlCol="0">
            <a:spAutoFit/>
          </a:bodyPr>
          <a:lstStyle/>
          <a:p>
            <a:r>
              <a:rPr lang="fr-FR" sz="2400" b="1">
                <a:solidFill>
                  <a:schemeClr val="bg1"/>
                </a:solidFill>
              </a:rPr>
              <a:t>Enceinte du Palais (Belle-Île-en-Mer) au Palais dans le Morbihan</a:t>
            </a:r>
            <a:endParaRPr lang="fr-FR" sz="2400" b="1" dirty="0">
              <a:solidFill>
                <a:schemeClr val="bg1"/>
              </a:solidFill>
            </a:endParaRPr>
          </a:p>
        </p:txBody>
      </p:sp>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descr="Une image contenant plein air, arbre, eau, plante&#10;&#10;Le contenu généré par l’IA peut être incorrect.">
            <a:extLst>
              <a:ext uri="{FF2B5EF4-FFF2-40B4-BE49-F238E27FC236}">
                <a16:creationId xmlns:a16="http://schemas.microsoft.com/office/drawing/2014/main" id="{C6622C2E-22B1-9B0B-1618-4F8C2EDA6F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7755" y="2982469"/>
            <a:ext cx="4552212" cy="3420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11CA266-A90A-803B-298A-2A5B16AA0BBB}"/>
              </a:ext>
            </a:extLst>
          </p:cNvPr>
          <p:cNvSpPr txBox="1"/>
          <p:nvPr/>
        </p:nvSpPr>
        <p:spPr>
          <a:xfrm>
            <a:off x="249381" y="2018943"/>
            <a:ext cx="5106389" cy="830997"/>
          </a:xfrm>
          <a:prstGeom prst="rect">
            <a:avLst/>
          </a:prstGeom>
          <a:noFill/>
        </p:spPr>
        <p:txBody>
          <a:bodyPr wrap="square" rtlCol="0">
            <a:spAutoFit/>
          </a:bodyPr>
          <a:lstStyle/>
          <a:p>
            <a:r>
              <a:rPr lang="fr-FR" sz="2400" b="1">
                <a:solidFill>
                  <a:schemeClr val="bg1"/>
                </a:solidFill>
              </a:rPr>
              <a:t>Fortin de Port-Fouquet au Palais au Palais dans le Morbihan</a:t>
            </a:r>
            <a:endParaRPr lang="fr-FR" sz="2400" b="1" dirty="0">
              <a:solidFill>
                <a:schemeClr val="bg1"/>
              </a:solidFill>
            </a:endParaRPr>
          </a:p>
        </p:txBody>
      </p:sp>
      <p:pic>
        <p:nvPicPr>
          <p:cNvPr id="6" name="Image 5" descr="Une image contenant plein air, Ruines, bâtiment, ciel&#10;&#10;Le contenu généré par l’IA peut être incorrect.">
            <a:extLst>
              <a:ext uri="{FF2B5EF4-FFF2-40B4-BE49-F238E27FC236}">
                <a16:creationId xmlns:a16="http://schemas.microsoft.com/office/drawing/2014/main" id="{B6A31E0D-2754-2652-BC02-5CBA4D3362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2245" y="502830"/>
            <a:ext cx="4392000" cy="292617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0E2482E-D506-332F-B681-68EB5C12A2D0}"/>
              </a:ext>
            </a:extLst>
          </p:cNvPr>
          <p:cNvSpPr txBox="1"/>
          <p:nvPr/>
        </p:nvSpPr>
        <p:spPr>
          <a:xfrm>
            <a:off x="7101444" y="3716977"/>
            <a:ext cx="4750130" cy="1200329"/>
          </a:xfrm>
          <a:prstGeom prst="rect">
            <a:avLst/>
          </a:prstGeom>
          <a:noFill/>
        </p:spPr>
        <p:txBody>
          <a:bodyPr wrap="square" rtlCol="0">
            <a:spAutoFit/>
          </a:bodyPr>
          <a:lstStyle/>
          <a:p>
            <a:r>
              <a:rPr lang="fr-FR" sz="2400" b="1">
                <a:solidFill>
                  <a:schemeClr val="bg1"/>
                </a:solidFill>
              </a:rPr>
              <a:t>Aiguade Vauban du Palais (Belle-Île-en-Mer) au Palais dans le Morbihan</a:t>
            </a:r>
            <a:endParaRPr lang="fr-FR" sz="2400" b="1" dirty="0">
              <a:solidFill>
                <a:schemeClr val="bg1"/>
              </a:solidFill>
            </a:endParaRP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plein air, ciel, eau, nature&#10;&#10;Le contenu généré par l’IA peut être incorrect.">
            <a:extLst>
              <a:ext uri="{FF2B5EF4-FFF2-40B4-BE49-F238E27FC236}">
                <a16:creationId xmlns:a16="http://schemas.microsoft.com/office/drawing/2014/main" id="{5187763B-193F-F8B9-B55C-63A7EF49F0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6473" y="475014"/>
            <a:ext cx="4656000" cy="3492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0E9E7B3-07A6-9EA3-91F5-190EDA1A275C}"/>
              </a:ext>
            </a:extLst>
          </p:cNvPr>
          <p:cNvSpPr txBox="1"/>
          <p:nvPr/>
        </p:nvSpPr>
        <p:spPr>
          <a:xfrm>
            <a:off x="471054" y="4180114"/>
            <a:ext cx="4766837" cy="830997"/>
          </a:xfrm>
          <a:prstGeom prst="rect">
            <a:avLst/>
          </a:prstGeom>
          <a:noFill/>
        </p:spPr>
        <p:txBody>
          <a:bodyPr wrap="square" rtlCol="0">
            <a:spAutoFit/>
          </a:bodyPr>
          <a:lstStyle/>
          <a:p>
            <a:r>
              <a:rPr lang="fr-FR" sz="2400" b="1">
                <a:solidFill>
                  <a:schemeClr val="bg1"/>
                </a:solidFill>
              </a:rPr>
              <a:t>iguilles de Port Coton à Belle-ïle-en-Mer</a:t>
            </a:r>
            <a:endParaRPr lang="fr-FR" sz="2400" b="1" dirty="0">
              <a:solidFill>
                <a:schemeClr val="bg1"/>
              </a:solidFill>
            </a:endParaRPr>
          </a:p>
        </p:txBody>
      </p:sp>
      <p:pic>
        <p:nvPicPr>
          <p:cNvPr id="6" name="Image 5" descr="Une image contenant plein air, eau, ciel, lac&#10;&#10;Le contenu généré par l’IA peut être incorrect.">
            <a:extLst>
              <a:ext uri="{FF2B5EF4-FFF2-40B4-BE49-F238E27FC236}">
                <a16:creationId xmlns:a16="http://schemas.microsoft.com/office/drawing/2014/main" id="{3C87A0A3-09F9-2B6B-EE74-BB599937FBC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47877" y="3253867"/>
            <a:ext cx="5017650" cy="3060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plein air, ciel, eau, nuage&#10;&#10;Le contenu généré par l’IA peut être incorrect.">
            <a:extLst>
              <a:ext uri="{FF2B5EF4-FFF2-40B4-BE49-F238E27FC236}">
                <a16:creationId xmlns:a16="http://schemas.microsoft.com/office/drawing/2014/main" id="{C8A875BC-A7B5-F0CB-C62D-D6027015F25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17226" y="3429000"/>
            <a:ext cx="4862382" cy="2988000"/>
          </a:xfrm>
          <a:prstGeom prst="rect">
            <a:avLst/>
          </a:prstGeom>
          <a:ln w="228600" cap="sq" cmpd="thickThin">
            <a:solidFill>
              <a:schemeClr val="accent2"/>
            </a:solidFill>
            <a:prstDash val="solid"/>
            <a:miter lim="800000"/>
          </a:ln>
          <a:effectLst>
            <a:innerShdw blurRad="76200">
              <a:srgbClr val="000000"/>
            </a:innerShdw>
          </a:effectLst>
        </p:spPr>
      </p:pic>
      <p:pic>
        <p:nvPicPr>
          <p:cNvPr id="5" name="Image 4" descr="Une image contenant nuage, plein air, nature, ciel&#10;&#10;Le contenu généré par l’IA peut être incorrect.">
            <a:extLst>
              <a:ext uri="{FF2B5EF4-FFF2-40B4-BE49-F238E27FC236}">
                <a16:creationId xmlns:a16="http://schemas.microsoft.com/office/drawing/2014/main" id="{F7A821DE-AF22-7EFA-9903-3E6A23DEB93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59833" y="441000"/>
            <a:ext cx="5014941" cy="2988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nuage, plein air, nature, ciel&#10;&#10;Le contenu généré par l’IA peut être incorrect.">
            <a:extLst>
              <a:ext uri="{FF2B5EF4-FFF2-40B4-BE49-F238E27FC236}">
                <a16:creationId xmlns:a16="http://schemas.microsoft.com/office/drawing/2014/main" id="{753DA8A2-5479-64F2-2E0B-F7FB4628ED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262" y="388909"/>
            <a:ext cx="4788000" cy="3190005"/>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1EB69B-A4D9-3AE5-7982-5D7DCCE45E99}"/>
              </a:ext>
            </a:extLst>
          </p:cNvPr>
          <p:cNvSpPr txBox="1"/>
          <p:nvPr/>
        </p:nvSpPr>
        <p:spPr>
          <a:xfrm>
            <a:off x="451262" y="4001984"/>
            <a:ext cx="5427024" cy="830997"/>
          </a:xfrm>
          <a:prstGeom prst="rect">
            <a:avLst/>
          </a:prstGeom>
          <a:noFill/>
        </p:spPr>
        <p:txBody>
          <a:bodyPr wrap="square" rtlCol="0">
            <a:spAutoFit/>
          </a:bodyPr>
          <a:lstStyle/>
          <a:p>
            <a:r>
              <a:rPr lang="fr-FR" sz="2400" b="1">
                <a:solidFill>
                  <a:schemeClr val="bg1"/>
                </a:solidFill>
              </a:rPr>
              <a:t>Vue de la rade du Palais depuis les hauteurs de la Citadelle Vauban.</a:t>
            </a:r>
            <a:endParaRPr lang="fr-FR" sz="2400" b="1" dirty="0">
              <a:solidFill>
                <a:schemeClr val="bg1"/>
              </a:solidFill>
            </a:endParaRPr>
          </a:p>
        </p:txBody>
      </p:sp>
      <p:pic>
        <p:nvPicPr>
          <p:cNvPr id="8" name="Image 7" descr="Une image contenant plein air, Reliefs côtiers et océaniques, ciel, nature&#10;&#10;Le contenu généré par l’IA peut être incorrect.">
            <a:extLst>
              <a:ext uri="{FF2B5EF4-FFF2-40B4-BE49-F238E27FC236}">
                <a16:creationId xmlns:a16="http://schemas.microsoft.com/office/drawing/2014/main" id="{58C0E411-2640-C594-44E2-5FC4F9E66F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6738" y="3429000"/>
            <a:ext cx="4644000" cy="3094775"/>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D3F03720-95F2-8F50-1FBF-A2F85EC89397}"/>
              </a:ext>
            </a:extLst>
          </p:cNvPr>
          <p:cNvSpPr txBox="1"/>
          <p:nvPr/>
        </p:nvSpPr>
        <p:spPr>
          <a:xfrm>
            <a:off x="6952740" y="1591294"/>
            <a:ext cx="5284519" cy="1661993"/>
          </a:xfrm>
          <a:prstGeom prst="rect">
            <a:avLst/>
          </a:prstGeom>
          <a:noFill/>
        </p:spPr>
        <p:txBody>
          <a:bodyPr wrap="square" rtlCol="0">
            <a:spAutoFit/>
          </a:bodyPr>
          <a:lstStyle/>
          <a:p>
            <a:endParaRPr lang="fr-FR" dirty="0">
              <a:solidFill>
                <a:schemeClr val="bg1"/>
              </a:solidFill>
            </a:endParaRPr>
          </a:p>
          <a:p>
            <a:r>
              <a:rPr lang="fr-FR" sz="2800" b="1" dirty="0">
                <a:solidFill>
                  <a:schemeClr val="bg1"/>
                </a:solidFill>
              </a:rPr>
              <a:t>La côte sauvage par beau temps, alternance de plages et de falaises.</a:t>
            </a: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herbe, plein air, nature, ciel&#10;&#10;Le contenu généré par l’IA peut être incorrect.">
            <a:extLst>
              <a:ext uri="{FF2B5EF4-FFF2-40B4-BE49-F238E27FC236}">
                <a16:creationId xmlns:a16="http://schemas.microsoft.com/office/drawing/2014/main" id="{8253F848-2198-4D6D-B052-3225D800C4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805" y="2903446"/>
            <a:ext cx="4608000" cy="3456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6C29926-CECC-51D1-8F8C-5BA4E255CA96}"/>
              </a:ext>
            </a:extLst>
          </p:cNvPr>
          <p:cNvSpPr txBox="1"/>
          <p:nvPr/>
        </p:nvSpPr>
        <p:spPr>
          <a:xfrm>
            <a:off x="332905" y="1805187"/>
            <a:ext cx="4893800" cy="830997"/>
          </a:xfrm>
          <a:prstGeom prst="rect">
            <a:avLst/>
          </a:prstGeom>
          <a:noFill/>
        </p:spPr>
        <p:txBody>
          <a:bodyPr wrap="square" rtlCol="0">
            <a:spAutoFit/>
          </a:bodyPr>
          <a:lstStyle/>
          <a:p>
            <a:r>
              <a:rPr lang="fr-FR" sz="2400" b="1">
                <a:solidFill>
                  <a:schemeClr val="bg1"/>
                </a:solidFill>
              </a:rPr>
              <a:t>La campagne de la côte sauvage vue du Grand Phare.</a:t>
            </a:r>
            <a:endParaRPr lang="fr-FR" sz="2400" b="1" dirty="0">
              <a:solidFill>
                <a:schemeClr val="bg1"/>
              </a:solidFill>
            </a:endParaRPr>
          </a:p>
        </p:txBody>
      </p:sp>
      <p:pic>
        <p:nvPicPr>
          <p:cNvPr id="6" name="Image 5" descr="Une image contenant plein air, herbe, bâtiment, ciel&#10;&#10;Le contenu généré par l’IA peut être incorrect.">
            <a:extLst>
              <a:ext uri="{FF2B5EF4-FFF2-40B4-BE49-F238E27FC236}">
                <a16:creationId xmlns:a16="http://schemas.microsoft.com/office/drawing/2014/main" id="{9D721B0A-6277-1759-FD33-00129D556E4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8197" y="492685"/>
            <a:ext cx="4608000" cy="3456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DE2118D-E06F-B1E5-69FB-47C82A163F4B}"/>
              </a:ext>
            </a:extLst>
          </p:cNvPr>
          <p:cNvSpPr txBox="1"/>
          <p:nvPr/>
        </p:nvSpPr>
        <p:spPr>
          <a:xfrm>
            <a:off x="7108197" y="4120738"/>
            <a:ext cx="4859406" cy="830997"/>
          </a:xfrm>
          <a:prstGeom prst="rect">
            <a:avLst/>
          </a:prstGeom>
          <a:noFill/>
        </p:spPr>
        <p:txBody>
          <a:bodyPr wrap="square" rtlCol="0">
            <a:spAutoFit/>
          </a:bodyPr>
          <a:lstStyle/>
          <a:p>
            <a:r>
              <a:rPr lang="fr-FR" sz="2400" b="1" dirty="0">
                <a:solidFill>
                  <a:schemeClr val="bg1"/>
                </a:solidFill>
              </a:rPr>
              <a:t>Maison familiale ou longère, avec son puits.</a:t>
            </a: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transport, eau, embarcation&#10;&#10;Le contenu généré par l’IA peut être incorrect.">
            <a:extLst>
              <a:ext uri="{FF2B5EF4-FFF2-40B4-BE49-F238E27FC236}">
                <a16:creationId xmlns:a16="http://schemas.microsoft.com/office/drawing/2014/main" id="{7C20E258-8C53-F79C-D31F-6048E27746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2410" y="404751"/>
            <a:ext cx="3312000" cy="4416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7BA192F7-09CF-6E67-0B46-581D31A4CDEF}"/>
              </a:ext>
            </a:extLst>
          </p:cNvPr>
          <p:cNvSpPr txBox="1"/>
          <p:nvPr/>
        </p:nvSpPr>
        <p:spPr>
          <a:xfrm>
            <a:off x="285007" y="5070763"/>
            <a:ext cx="4001985" cy="830997"/>
          </a:xfrm>
          <a:prstGeom prst="rect">
            <a:avLst/>
          </a:prstGeom>
          <a:noFill/>
        </p:spPr>
        <p:txBody>
          <a:bodyPr wrap="square" rtlCol="0">
            <a:spAutoFit/>
          </a:bodyPr>
          <a:lstStyle/>
          <a:p>
            <a:r>
              <a:rPr lang="fr-FR" sz="2400" b="1" dirty="0">
                <a:solidFill>
                  <a:schemeClr val="bg1"/>
                </a:solidFill>
              </a:rPr>
              <a:t>Petit chalutier dans le port de Palais. Belle – île en mer</a:t>
            </a:r>
          </a:p>
        </p:txBody>
      </p:sp>
      <p:pic>
        <p:nvPicPr>
          <p:cNvPr id="7" name="Image 6" descr="Une image contenant ciel, nuage, plein air, Photographie aérienne&#10;&#10;Le contenu généré par l’IA peut être incorrect.">
            <a:extLst>
              <a:ext uri="{FF2B5EF4-FFF2-40B4-BE49-F238E27FC236}">
                <a16:creationId xmlns:a16="http://schemas.microsoft.com/office/drawing/2014/main" id="{502D75E8-F362-4A9F-2403-35812FFACC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8468" y="3160251"/>
            <a:ext cx="4428000" cy="3321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BB0FE88-FD92-7318-942A-92FBB8809202}"/>
              </a:ext>
            </a:extLst>
          </p:cNvPr>
          <p:cNvSpPr txBox="1"/>
          <p:nvPr/>
        </p:nvSpPr>
        <p:spPr>
          <a:xfrm>
            <a:off x="6483926" y="615123"/>
            <a:ext cx="5460671" cy="2308324"/>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Côte sud de Locmaria (Morbihan, France), vue orientée de l'Est vers l'Ouest, vue d'avion, juillet 2014. La commune de Locmaria se trouve au sud de Belle-Île-en-Mer. Voir aussi autre cliché et en 2015 . 	</a:t>
            </a:r>
          </a:p>
        </p:txBody>
      </p:sp>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fleur, Plante annuelle&#10;&#10;Le contenu généré par l’IA peut être incorrect.">
            <a:extLst>
              <a:ext uri="{FF2B5EF4-FFF2-40B4-BE49-F238E27FC236}">
                <a16:creationId xmlns:a16="http://schemas.microsoft.com/office/drawing/2014/main" id="{A6DE2A69-B519-BD6C-173C-B6339260D9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416" y="3108366"/>
            <a:ext cx="4224000" cy="3168000"/>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pic>
        <p:nvPicPr>
          <p:cNvPr id="7" name="Image 6" descr="Une image contenant chapelle, bâtiment, lieu de culte, Lieux sacrés&#10;&#10;Le contenu généré par l’IA peut être incorrect.">
            <a:extLst>
              <a:ext uri="{FF2B5EF4-FFF2-40B4-BE49-F238E27FC236}">
                <a16:creationId xmlns:a16="http://schemas.microsoft.com/office/drawing/2014/main" id="{263C2B1C-D7AA-BEC2-278F-EB74EF1C14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6727" y="478971"/>
            <a:ext cx="4560000" cy="3420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49D486C5-F284-8838-4FFE-321705533C1E}"/>
              </a:ext>
            </a:extLst>
          </p:cNvPr>
          <p:cNvSpPr txBox="1"/>
          <p:nvPr/>
        </p:nvSpPr>
        <p:spPr>
          <a:xfrm>
            <a:off x="878774" y="1773472"/>
            <a:ext cx="6721434" cy="830997"/>
          </a:xfrm>
          <a:prstGeom prst="rect">
            <a:avLst/>
          </a:prstGeom>
          <a:noFill/>
        </p:spPr>
        <p:txBody>
          <a:bodyPr wrap="square" rtlCol="0">
            <a:spAutoFit/>
          </a:bodyPr>
          <a:lstStyle/>
          <a:p>
            <a:r>
              <a:rPr lang="fr-FR" sz="2400" b="1" dirty="0">
                <a:solidFill>
                  <a:schemeClr val="bg1"/>
                </a:solidFill>
              </a:rPr>
              <a:t>Lorient Vous A Présenté Sauzon –Belle –Île</a:t>
            </a:r>
          </a:p>
          <a:p>
            <a:r>
              <a:rPr lang="fr-FR" sz="2400" b="1" dirty="0">
                <a:solidFill>
                  <a:schemeClr val="bg1"/>
                </a:solidFill>
              </a:rPr>
              <a:t>                                Morbihan</a:t>
            </a:r>
          </a:p>
        </p:txBody>
      </p:sp>
      <p:sp>
        <p:nvSpPr>
          <p:cNvPr id="9" name="ZoneTexte 8">
            <a:extLst>
              <a:ext uri="{FF2B5EF4-FFF2-40B4-BE49-F238E27FC236}">
                <a16:creationId xmlns:a16="http://schemas.microsoft.com/office/drawing/2014/main" id="{6BDF8241-8BE9-184B-B50A-EA1A888DB635}"/>
              </a:ext>
            </a:extLst>
          </p:cNvPr>
          <p:cNvSpPr txBox="1"/>
          <p:nvPr/>
        </p:nvSpPr>
        <p:spPr>
          <a:xfrm>
            <a:off x="5569527" y="4253532"/>
            <a:ext cx="5735782" cy="1200329"/>
          </a:xfrm>
          <a:prstGeom prst="rect">
            <a:avLst/>
          </a:prstGeom>
          <a:noFill/>
        </p:spPr>
        <p:txBody>
          <a:bodyPr wrap="square" rtlCol="0">
            <a:spAutoFit/>
          </a:bodyPr>
          <a:lstStyle/>
          <a:p>
            <a:r>
              <a:rPr lang="fr-FR" sz="2400" b="1" dirty="0">
                <a:solidFill>
                  <a:schemeClr val="bg1"/>
                </a:solidFill>
              </a:rPr>
              <a:t>Les Images Et Le son Du Net</a:t>
            </a:r>
          </a:p>
          <a:p>
            <a:endParaRPr lang="fr-FR" sz="2400" b="1" dirty="0">
              <a:solidFill>
                <a:schemeClr val="bg1"/>
              </a:solidFill>
            </a:endParaRPr>
          </a:p>
          <a:p>
            <a:r>
              <a:rPr lang="fr-FR" sz="2400" b="1" dirty="0">
                <a:solidFill>
                  <a:schemeClr val="bg1"/>
                </a:solidFill>
              </a:rPr>
              <a:t>                          Daniel</a:t>
            </a:r>
          </a:p>
        </p:txBody>
      </p:sp>
    </p:spTree>
    <p:extLst>
      <p:ext uri="{BB962C8B-B14F-4D97-AF65-F5344CB8AC3E}">
        <p14:creationId xmlns:p14="http://schemas.microsoft.com/office/powerpoint/2010/main" val="9889832"/>
      </p:ext>
    </p:extLst>
  </p:cSld>
  <p:clrMapOvr>
    <a:masterClrMapping/>
  </p:clrMapOvr>
  <mc:AlternateContent xmlns:mc="http://schemas.openxmlformats.org/markup-compatibility/2006" xmlns:p14="http://schemas.microsoft.com/office/powerpoint/2010/main">
    <mc:Choice Requires="p14">
      <p:transition spd="slow" p14:dur="5000">
        <p:cut/>
      </p:transition>
    </mc:Choice>
    <mc:Fallback xmlns="">
      <p:transition spd="slow">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438</Words>
  <Application>Microsoft Office PowerPoint</Application>
  <PresentationFormat>Grand écran</PresentationFormat>
  <Paragraphs>36</Paragraphs>
  <Slides>26</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2025-03-13T09:27:59Z</dcterms:created>
  <dcterms:modified xsi:type="dcterms:W3CDTF">2025-04-17T06:42:51Z</dcterms:modified>
</cp:coreProperties>
</file>